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9.xml" ContentType="application/vnd.openxmlformats-officedocument.presentationml.slide+xml"/>
  <Override PartName="/ppt/slides/slide7.xml" ContentType="application/vnd.openxmlformats-officedocument.presentationml.slide+xml"/>
  <Override PartName="/ppt/slides/slide12.xml" ContentType="application/vnd.openxmlformats-officedocument.presentationml.slide+xml"/>
  <Override PartName="/ppt/slides/slide8.xml" ContentType="application/vnd.openxmlformats-officedocument.presentationml.slide+xml"/>
  <Override PartName="/ppt/slides/slide11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2.xml" ContentType="application/vnd.openxmlformats-officedocument.presentationml.notesSlid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1" r:id="rId1"/>
  </p:sldMasterIdLst>
  <p:notesMasterIdLst>
    <p:notesMasterId r:id="rId14"/>
  </p:notesMasterIdLst>
  <p:sldIdLst>
    <p:sldId id="256" r:id="rId2"/>
    <p:sldId id="258" r:id="rId3"/>
    <p:sldId id="261" r:id="rId4"/>
    <p:sldId id="270" r:id="rId5"/>
    <p:sldId id="267" r:id="rId6"/>
    <p:sldId id="262" r:id="rId7"/>
    <p:sldId id="269" r:id="rId8"/>
    <p:sldId id="271" r:id="rId9"/>
    <p:sldId id="260" r:id="rId10"/>
    <p:sldId id="268" r:id="rId11"/>
    <p:sldId id="264" r:id="rId12"/>
    <p:sldId id="265" r:id="rId1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15422" autoAdjust="0"/>
    <p:restoredTop sz="94595" autoAdjust="0"/>
  </p:normalViewPr>
  <p:slideViewPr>
    <p:cSldViewPr>
      <p:cViewPr varScale="1">
        <p:scale>
          <a:sx n="54" d="100"/>
          <a:sy n="54" d="100"/>
        </p:scale>
        <p:origin x="-40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Comic Sans MS" pitchFamily="66" charset="0"/>
              </a:defRPr>
            </a:lvl1pPr>
          </a:lstStyle>
          <a:p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Comic Sans MS" pitchFamily="66" charset="0"/>
              </a:defRPr>
            </a:lvl1pPr>
          </a:lstStyle>
          <a:p>
            <a:endParaRPr lang="en-US"/>
          </a:p>
        </p:txBody>
      </p:sp>
      <p:sp>
        <p:nvSpPr>
          <p:cNvPr id="25604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56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Comic Sans MS" pitchFamily="66" charset="0"/>
              </a:defRPr>
            </a:lvl1pPr>
          </a:lstStyle>
          <a:p>
            <a:endParaRPr lang="en-US"/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Comic Sans MS" pitchFamily="66" charset="0"/>
              </a:defRPr>
            </a:lvl1pPr>
          </a:lstStyle>
          <a:p>
            <a:fld id="{FBC992C0-DACD-4C08-A332-1541486A5AC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0903CC1-B0C3-400B-A40F-C699119CF08C}" type="slidenum">
              <a:rPr lang="en-US"/>
              <a:pPr/>
              <a:t>3</a:t>
            </a:fld>
            <a:endParaRPr lang="en-US"/>
          </a:p>
        </p:txBody>
      </p:sp>
      <p:sp>
        <p:nvSpPr>
          <p:cNvPr id="28674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18630AC-0652-42CC-B324-7D95D689581D}" type="slidenum">
              <a:rPr lang="en-US"/>
              <a:pPr/>
              <a:t>4</a:t>
            </a:fld>
            <a:endParaRPr lang="en-US"/>
          </a:p>
        </p:txBody>
      </p:sp>
      <p:sp>
        <p:nvSpPr>
          <p:cNvPr id="120834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E0FE17E-3DB1-4869-A02D-61FCDA8419F4}" type="slidenum">
              <a:rPr lang="en-US"/>
              <a:pPr/>
              <a:t>5</a:t>
            </a:fld>
            <a:endParaRPr lang="en-US"/>
          </a:p>
        </p:txBody>
      </p:sp>
      <p:sp>
        <p:nvSpPr>
          <p:cNvPr id="10752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01F43E5-E60B-4B05-ACF6-C2BF3096DC34}" type="slidenum">
              <a:rPr lang="en-US"/>
              <a:pPr/>
              <a:t>9</a:t>
            </a:fld>
            <a:endParaRPr lang="en-US"/>
          </a:p>
        </p:txBody>
      </p:sp>
      <p:sp>
        <p:nvSpPr>
          <p:cNvPr id="26626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C28F74D-FF4F-4C5C-80C8-283E4EF61313}" type="slidenum">
              <a:rPr lang="en-US"/>
              <a:pPr/>
              <a:t>12</a:t>
            </a:fld>
            <a:endParaRPr lang="en-US"/>
          </a:p>
        </p:txBody>
      </p:sp>
      <p:sp>
        <p:nvSpPr>
          <p:cNvPr id="9625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Talk about the new ski wear promotion.</a:t>
            </a:r>
          </a:p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776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11776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11776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776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11776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11776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776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11776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777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777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11777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777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1777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1777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1777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6DD55577-BEAB-41C2-BEA6-9E6C318665D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06A005-6E6B-4014-906B-F0F2F26A75D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A0D52E-968C-49C3-956A-0FA9D1F5E5B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90E557-B382-4AFD-92C6-D58D47FB849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89E735-D871-4027-BBAF-C4A411E1BD3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B3CF01-E500-48D3-9FC0-19CF1C63583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761D9A-7C28-4F15-9669-49C70B19E02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E76C810-0F92-4E3C-8CDD-87D1AD1F3B2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944769-B5D4-4E86-9586-2532062A956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071C0F-A4BE-4957-9627-A16885A9EB2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08B7D3-51D5-4524-ADEA-FB9FAC82AF2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673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674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674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674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674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674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674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1674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674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endParaRPr lang="en-US"/>
          </a:p>
        </p:txBody>
      </p:sp>
      <p:sp>
        <p:nvSpPr>
          <p:cNvPr id="11674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endParaRPr lang="en-US"/>
          </a:p>
        </p:txBody>
      </p:sp>
      <p:sp>
        <p:nvSpPr>
          <p:cNvPr id="11674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75E5246A-596F-4B7B-AE5C-633BF5D9B19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Making a Business of Recreation</a:t>
            </a:r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>
                <a:latin typeface="Times New Roman" pitchFamily="18" charset="0"/>
              </a:rPr>
              <a:t>Worldwide Sporting Goods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Our Benefits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r>
              <a:rPr lang="en-US"/>
              <a:t>Best Products</a:t>
            </a:r>
          </a:p>
          <a:p>
            <a:pPr marL="609600" indent="-609600">
              <a:buFontTx/>
              <a:buNone/>
            </a:pPr>
            <a:r>
              <a:rPr lang="en-US"/>
              <a:t>Best Prices</a:t>
            </a:r>
          </a:p>
          <a:p>
            <a:pPr marL="609600" indent="-609600">
              <a:buFontTx/>
              <a:buNone/>
            </a:pPr>
            <a:r>
              <a:rPr lang="en-US"/>
              <a:t>Best Service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Key Benefits</a:t>
            </a:r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Prompt service</a:t>
            </a:r>
          </a:p>
          <a:p>
            <a:r>
              <a:rPr lang="en-US"/>
              <a:t>Wide selection of products</a:t>
            </a:r>
          </a:p>
          <a:p>
            <a:r>
              <a:rPr lang="en-US"/>
              <a:t>Support after sale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70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Next Steps</a:t>
            </a:r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spcBef>
                <a:spcPct val="30000"/>
              </a:spcBef>
              <a:spcAft>
                <a:spcPct val="20000"/>
              </a:spcAft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n-US"/>
              <a:t>Advertising</a:t>
            </a:r>
          </a:p>
          <a:p>
            <a:pPr marL="990600" lvl="1" indent="-533400">
              <a:spcBef>
                <a:spcPct val="30000"/>
              </a:spcBef>
              <a:spcAft>
                <a:spcPct val="20000"/>
              </a:spcAft>
            </a:pPr>
            <a:r>
              <a:rPr lang="en-US" sz="2600"/>
              <a:t>Circulars, newspapers, television, and radio</a:t>
            </a:r>
          </a:p>
          <a:p>
            <a:pPr marL="609600" indent="-609600">
              <a:spcBef>
                <a:spcPct val="30000"/>
              </a:spcBef>
              <a:spcAft>
                <a:spcPct val="20000"/>
              </a:spcAft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n-US"/>
              <a:t>Promotions</a:t>
            </a:r>
          </a:p>
          <a:p>
            <a:pPr marL="990600" lvl="1" indent="-533400">
              <a:spcBef>
                <a:spcPct val="30000"/>
              </a:spcBef>
              <a:spcAft>
                <a:spcPct val="20000"/>
              </a:spcAft>
            </a:pPr>
            <a:r>
              <a:rPr lang="en-US" sz="2600"/>
              <a:t>Special offers and discounts</a:t>
            </a:r>
          </a:p>
          <a:p>
            <a:pPr marL="609600" indent="-609600">
              <a:spcBef>
                <a:spcPct val="30000"/>
              </a:spcBef>
              <a:spcAft>
                <a:spcPct val="20000"/>
              </a:spcAft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n-US"/>
              <a:t>After market</a:t>
            </a:r>
          </a:p>
          <a:p>
            <a:pPr marL="990600" lvl="1" indent="-533400">
              <a:spcBef>
                <a:spcPct val="30000"/>
              </a:spcBef>
              <a:spcAft>
                <a:spcPct val="20000"/>
              </a:spcAft>
            </a:pPr>
            <a:r>
              <a:rPr lang="en-US" sz="2600"/>
              <a:t>Mailings and telemarketing</a:t>
            </a:r>
            <a:r>
              <a:rPr lang="en-US"/>
              <a:t/>
            </a:r>
            <a:br>
              <a:rPr lang="en-US"/>
            </a:b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8" name="Rectangle 1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Success-Satisfaction-Partnership</a:t>
            </a:r>
          </a:p>
        </p:txBody>
      </p:sp>
      <p:sp>
        <p:nvSpPr>
          <p:cNvPr id="21519" name="Rectangle 1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Clr>
                <a:schemeClr val="hlink"/>
              </a:buClr>
              <a:buSzPct val="80000"/>
              <a:buFont typeface="Wingdings" pitchFamily="2" charset="2"/>
              <a:buChar char="Ú"/>
            </a:pPr>
            <a:r>
              <a:rPr lang="en-US"/>
              <a:t>Products, value, quality, and service</a:t>
            </a:r>
          </a:p>
          <a:p>
            <a:pPr>
              <a:buClr>
                <a:schemeClr val="hlink"/>
              </a:buClr>
              <a:buSzPct val="80000"/>
              <a:buFont typeface="Wingdings" pitchFamily="2" charset="2"/>
              <a:buChar char="Ú"/>
            </a:pPr>
            <a:r>
              <a:rPr lang="en-US"/>
              <a:t>Success is our objective</a:t>
            </a:r>
          </a:p>
          <a:p>
            <a:pPr>
              <a:buClr>
                <a:schemeClr val="hlink"/>
              </a:buClr>
              <a:buSzPct val="80000"/>
              <a:buFont typeface="Wingdings" pitchFamily="2" charset="2"/>
              <a:buChar char="Ú"/>
            </a:pPr>
            <a:r>
              <a:rPr lang="en-US"/>
              <a:t>Satisfaction is our mission</a:t>
            </a:r>
          </a:p>
          <a:p>
            <a:pPr>
              <a:buClr>
                <a:schemeClr val="hlink"/>
              </a:buClr>
              <a:buSzPct val="80000"/>
              <a:buFont typeface="Wingdings" pitchFamily="2" charset="2"/>
              <a:buChar char="Ú"/>
            </a:pPr>
            <a:r>
              <a:rPr lang="en-US"/>
              <a:t>Partnership is the key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/>
              <a:t>Meeting the Needs</a:t>
            </a:r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Saturday delivery</a:t>
            </a:r>
          </a:p>
          <a:p>
            <a:r>
              <a:rPr lang="en-US"/>
              <a:t>Overnight shipping for rush orders</a:t>
            </a:r>
          </a:p>
          <a:p>
            <a:r>
              <a:rPr lang="en-US"/>
              <a:t>Discounts on shipping charges for orders over $5000</a:t>
            </a:r>
          </a:p>
          <a:p>
            <a:r>
              <a:rPr lang="en-US"/>
              <a:t>Customer Service Representatives available 24 hours a day</a:t>
            </a:r>
          </a:p>
          <a:p>
            <a:r>
              <a:rPr lang="en-US"/>
              <a:t>Toll-free 800 number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/>
              <a:t>Meeting the Needs</a:t>
            </a:r>
          </a:p>
        </p:txBody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Saturday delivery</a:t>
            </a:r>
          </a:p>
          <a:p>
            <a:r>
              <a:rPr lang="en-US"/>
              <a:t>Overnight shipping for rush orders</a:t>
            </a:r>
          </a:p>
          <a:p>
            <a:r>
              <a:rPr lang="en-US"/>
              <a:t>Discounts on shipping charges for orders over $5000</a:t>
            </a:r>
          </a:p>
          <a:p>
            <a:r>
              <a:rPr lang="en-US"/>
              <a:t>Customer Service Representatives available 24 hours a day</a:t>
            </a:r>
          </a:p>
          <a:p>
            <a:r>
              <a:rPr lang="en-US"/>
              <a:t>Toll-free 800 number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Retail Partners</a:t>
            </a: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pPr marL="0" indent="0">
              <a:buFont typeface="Wingdings" pitchFamily="2" charset="2"/>
              <a:buNone/>
              <a:tabLst>
                <a:tab pos="461963" algn="l"/>
                <a:tab pos="2747963" algn="ctr"/>
                <a:tab pos="5483225" algn="r"/>
                <a:tab pos="6518275" algn="dec"/>
              </a:tabLst>
            </a:pPr>
            <a:r>
              <a:rPr lang="en-US"/>
              <a:t>	Retail partners program targets our large customers. They become part of the Worldwide Sporting Goods network, which creates a link between WSG and the local market.</a:t>
            </a:r>
          </a:p>
          <a:p>
            <a:pPr marL="0" indent="0">
              <a:buFont typeface="Wingdings" pitchFamily="2" charset="2"/>
              <a:buNone/>
              <a:tabLst>
                <a:tab pos="461963" algn="l"/>
                <a:tab pos="2747963" algn="ctr"/>
                <a:tab pos="5483225" algn="r"/>
                <a:tab pos="6518275" algn="dec"/>
              </a:tabLst>
            </a:pPr>
            <a:r>
              <a:rPr lang="en-US"/>
              <a:t>	Territory	Cust.	Reg. Rep.	     Sales</a:t>
            </a:r>
          </a:p>
          <a:p>
            <a:pPr marL="0" indent="0">
              <a:buFont typeface="Wingdings" pitchFamily="2" charset="2"/>
              <a:buNone/>
              <a:tabLst>
                <a:tab pos="461963" algn="l"/>
                <a:tab pos="2747963" algn="ctr"/>
                <a:tab pos="5483225" algn="r"/>
                <a:tab pos="6518275" algn="dec"/>
              </a:tabLst>
            </a:pPr>
            <a:r>
              <a:rPr lang="en-US"/>
              <a:t>	North	SMP	J. Jenkins	15.0%</a:t>
            </a:r>
          </a:p>
          <a:p>
            <a:pPr marL="0" indent="0">
              <a:buFont typeface="Wingdings" pitchFamily="2" charset="2"/>
              <a:buNone/>
              <a:tabLst>
                <a:tab pos="461963" algn="l"/>
                <a:tab pos="2747963" algn="ctr"/>
                <a:tab pos="5483225" algn="r"/>
                <a:tab pos="6518275" algn="dec"/>
              </a:tabLst>
            </a:pPr>
            <a:r>
              <a:rPr lang="en-US"/>
              <a:t>	South	TRF	D. Engel	10.5%</a:t>
            </a:r>
          </a:p>
          <a:p>
            <a:pPr marL="0" indent="0">
              <a:buFont typeface="Wingdings" pitchFamily="2" charset="2"/>
              <a:buNone/>
              <a:tabLst>
                <a:tab pos="461963" algn="l"/>
                <a:tab pos="2747963" algn="ctr"/>
                <a:tab pos="5483225" algn="r"/>
                <a:tab pos="6518275" algn="dec"/>
              </a:tabLst>
            </a:pPr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Customer Requirements</a:t>
            </a:r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/>
              <a:t>Wide range of products to choose from </a:t>
            </a:r>
          </a:p>
          <a:p>
            <a:pPr>
              <a:buFont typeface="Wingdings" pitchFamily="2" charset="2"/>
              <a:buNone/>
            </a:pPr>
            <a:r>
              <a:rPr lang="en-US"/>
              <a:t>Fast and accurate order fulfillment</a:t>
            </a:r>
          </a:p>
          <a:p>
            <a:pPr>
              <a:buFont typeface="Wingdings" pitchFamily="2" charset="2"/>
              <a:buNone/>
            </a:pPr>
            <a:r>
              <a:rPr lang="en-US"/>
              <a:t>Quick resolution of problems</a:t>
            </a:r>
          </a:p>
          <a:p>
            <a:pPr>
              <a:buFont typeface="Wingdings" pitchFamily="2" charset="2"/>
              <a:buNone/>
            </a:pPr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Our Strengths</a:t>
            </a:r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762000" indent="-762000">
              <a:spcBef>
                <a:spcPct val="35000"/>
              </a:spcBef>
              <a:spcAft>
                <a:spcPct val="35000"/>
              </a:spcAft>
              <a:buFont typeface="Wingdings" pitchFamily="2" charset="2"/>
              <a:buAutoNum type="alphaLcParenR"/>
            </a:pPr>
            <a:r>
              <a:rPr lang="en-US"/>
              <a:t>Early Monday delivery</a:t>
            </a:r>
          </a:p>
          <a:p>
            <a:pPr marL="762000" indent="-762000">
              <a:spcBef>
                <a:spcPct val="35000"/>
              </a:spcBef>
              <a:spcAft>
                <a:spcPct val="35000"/>
              </a:spcAft>
              <a:buFont typeface="Wingdings" pitchFamily="2" charset="2"/>
              <a:buAutoNum type="alphaLcParenR"/>
            </a:pPr>
            <a:r>
              <a:rPr lang="en-US"/>
              <a:t>Competitive prices</a:t>
            </a:r>
          </a:p>
          <a:p>
            <a:pPr marL="762000" indent="-762000">
              <a:spcBef>
                <a:spcPct val="35000"/>
              </a:spcBef>
              <a:spcAft>
                <a:spcPct val="35000"/>
              </a:spcAft>
              <a:buFont typeface="Wingdings" pitchFamily="2" charset="2"/>
              <a:buAutoNum type="alphaLcParenR"/>
            </a:pPr>
            <a:r>
              <a:rPr lang="en-US"/>
              <a:t>After market support</a:t>
            </a:r>
          </a:p>
          <a:p>
            <a:pPr marL="762000" indent="-762000">
              <a:spcBef>
                <a:spcPct val="35000"/>
              </a:spcBef>
              <a:spcAft>
                <a:spcPct val="35000"/>
              </a:spcAft>
              <a:buFont typeface="Wingdings" pitchFamily="2" charset="2"/>
              <a:buAutoNum type="alphaLcParenR"/>
            </a:pPr>
            <a:r>
              <a:rPr lang="en-US"/>
              <a:t>Every Friday, the following week’s specials are announced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Making a Business of Recreation</a:t>
            </a:r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>
                <a:latin typeface="Times New Roman" pitchFamily="18" charset="0"/>
              </a:rPr>
              <a:t>Worldwide Sporting Goods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Building Partnerships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1182688" y="2017713"/>
            <a:ext cx="3814762" cy="41148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sz="3200" b="1" i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Worldwide Sporting Goods</a:t>
            </a:r>
          </a:p>
          <a:p>
            <a:r>
              <a:rPr lang="en-US"/>
              <a:t>Quality products</a:t>
            </a:r>
          </a:p>
          <a:p>
            <a:r>
              <a:rPr lang="en-US"/>
              <a:t>Excellent value</a:t>
            </a:r>
          </a:p>
          <a:p>
            <a:r>
              <a:rPr lang="en-US"/>
              <a:t>Reputation</a:t>
            </a:r>
          </a:p>
          <a:p>
            <a:r>
              <a:rPr lang="en-US"/>
              <a:t>Knowledgeable sales staff</a:t>
            </a:r>
          </a:p>
          <a:p>
            <a:endParaRPr lang="en-US"/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body" sz="half" idx="2"/>
          </p:nvPr>
        </p:nvSpPr>
        <p:spPr>
          <a:xfrm>
            <a:off x="5140325" y="2017713"/>
            <a:ext cx="3814763" cy="41148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sz="3200" b="1" i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Supporting Retail Partners</a:t>
            </a:r>
          </a:p>
          <a:p>
            <a:r>
              <a:rPr lang="en-US"/>
              <a:t>Community shopping</a:t>
            </a:r>
          </a:p>
          <a:p>
            <a:r>
              <a:rPr lang="en-US"/>
              <a:t>Customer bonding</a:t>
            </a:r>
          </a:p>
          <a:p>
            <a:r>
              <a:rPr lang="en-US"/>
              <a:t>Customer support</a:t>
            </a:r>
          </a:p>
          <a:p>
            <a:r>
              <a:rPr lang="en-US"/>
              <a:t>Local service</a:t>
            </a:r>
          </a:p>
          <a:p>
            <a:r>
              <a:rPr lang="en-US"/>
              <a:t>After market support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ends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7FDF1B4-9E4F-4E8A-922A-BE2CFEC3F906}"/>
</file>

<file path=customXml/itemProps2.xml><?xml version="1.0" encoding="utf-8"?>
<ds:datastoreItem xmlns:ds="http://schemas.openxmlformats.org/officeDocument/2006/customXml" ds:itemID="{2F124B94-9C5E-42BB-9D5C-EFA50F1A8BD3}"/>
</file>

<file path=docProps/app.xml><?xml version="1.0" encoding="utf-8"?>
<Properties xmlns="http://schemas.openxmlformats.org/officeDocument/2006/extended-properties" xmlns:vt="http://schemas.openxmlformats.org/officeDocument/2006/docPropsVTypes">
  <Template>Blends</Template>
  <TotalTime>1549</TotalTime>
  <Words>216</Words>
  <Application>Microsoft PowerPoint</Application>
  <PresentationFormat>On-screen Show (4:3)</PresentationFormat>
  <Paragraphs>68</Paragraphs>
  <Slides>12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Times New Roman</vt:lpstr>
      <vt:lpstr>Tahoma</vt:lpstr>
      <vt:lpstr>Wingdings</vt:lpstr>
      <vt:lpstr>Comic Sans MS</vt:lpstr>
      <vt:lpstr>Arial</vt:lpstr>
      <vt:lpstr>Blends</vt:lpstr>
      <vt:lpstr>Making a Business of Recreation</vt:lpstr>
      <vt:lpstr>Success-Satisfaction-Partnership</vt:lpstr>
      <vt:lpstr>Meeting the Needs</vt:lpstr>
      <vt:lpstr>Meeting the Needs</vt:lpstr>
      <vt:lpstr>Retail Partners</vt:lpstr>
      <vt:lpstr>Customer Requirements</vt:lpstr>
      <vt:lpstr>Our Strengths</vt:lpstr>
      <vt:lpstr>Making a Business of Recreation</vt:lpstr>
      <vt:lpstr>Building Partnerships</vt:lpstr>
      <vt:lpstr>Our Benefits</vt:lpstr>
      <vt:lpstr>Key Benefits</vt:lpstr>
      <vt:lpstr>Next Steps</vt:lpstr>
    </vt:vector>
  </TitlesOfParts>
  <Company>PTS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Making a Business of Recreation</dc:title>
  <dc:creator>Dick Clark</dc:creator>
  <cp:lastModifiedBy>Tim Poynter</cp:lastModifiedBy>
  <cp:revision>97</cp:revision>
  <dcterms:created xsi:type="dcterms:W3CDTF">1999-02-17T04:15:08Z</dcterms:created>
  <dcterms:modified xsi:type="dcterms:W3CDTF">2007-08-04T07:49:11Z</dcterms:modified>
</cp:coreProperties>
</file>