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4.xml" ContentType="application/vnd.openxmlformats-officedocument.presentationml.slide+xml"/>
  <Override PartName="/ppt/slides/slide7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5.xml" ContentType="application/vnd.openxmlformats-officedocument.presentationml.slide+xml"/>
  <Override PartName="/ppt/slides/slide1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handoutMasters/handoutMaster1.xml" ContentType="application/vnd.openxmlformats-officedocument.presentationml.handoutMaster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custom.xml" ContentType="application/vnd.openxmlformats-officedocument.custom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4" r:id="rId1"/>
  </p:sldMasterIdLst>
  <p:notesMasterIdLst>
    <p:notesMasterId r:id="rId11"/>
  </p:notesMasterIdLst>
  <p:handoutMasterIdLst>
    <p:handoutMasterId r:id="rId12"/>
  </p:handoutMasterIdLst>
  <p:sldIdLst>
    <p:sldId id="256" r:id="rId2"/>
    <p:sldId id="266" r:id="rId3"/>
    <p:sldId id="257" r:id="rId4"/>
    <p:sldId id="258" r:id="rId5"/>
    <p:sldId id="259" r:id="rId6"/>
    <p:sldId id="260" r:id="rId7"/>
    <p:sldId id="262" r:id="rId8"/>
    <p:sldId id="263" r:id="rId9"/>
    <p:sldId id="265" r:id="rId10"/>
  </p:sldIdLst>
  <p:sldSz cx="9144000" cy="6858000" type="screen4x3"/>
  <p:notesSz cx="6858000" cy="9180513"/>
  <p:custDataLst>
    <p:tags r:id="rId13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006666"/>
    <a:srgbClr val="CBCBCB"/>
    <a:srgbClr val="F8F8F8"/>
    <a:srgbClr val="393939"/>
    <a:srgbClr val="96969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7" autoAdjust="0"/>
    <p:restoredTop sz="94673" autoAdjust="0"/>
  </p:normalViewPr>
  <p:slideViewPr>
    <p:cSldViewPr>
      <p:cViewPr varScale="1">
        <p:scale>
          <a:sx n="74" d="100"/>
          <a:sy n="74" d="100"/>
        </p:scale>
        <p:origin x="-39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1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4608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89794" tIns="44897" rIns="89794" bIns="44897" numCol="1" anchor="t" anchorCtr="0" compatLnSpc="1">
            <a:prstTxWarp prst="textNoShape">
              <a:avLst/>
            </a:prstTxWarp>
          </a:bodyPr>
          <a:lstStyle>
            <a:lvl1pPr defTabSz="898525" eaLnBrk="0" hangingPunct="0">
              <a:defRPr sz="1200"/>
            </a:lvl1pPr>
          </a:lstStyle>
          <a:p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19538" y="0"/>
            <a:ext cx="2938462" cy="44608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89794" tIns="44897" rIns="89794" bIns="44897" numCol="1" anchor="t" anchorCtr="0" compatLnSpc="1">
            <a:prstTxWarp prst="textNoShape">
              <a:avLst/>
            </a:prstTxWarp>
          </a:bodyPr>
          <a:lstStyle>
            <a:lvl1pPr algn="r" defTabSz="898525" eaLnBrk="0" hangingPunct="0">
              <a:defRPr sz="1200"/>
            </a:lvl1pPr>
          </a:lstStyle>
          <a:p>
            <a:endParaRPr lang="en-US"/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09025"/>
            <a:ext cx="2938463" cy="44608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89794" tIns="44897" rIns="89794" bIns="44897" numCol="1" anchor="b" anchorCtr="0" compatLnSpc="1">
            <a:prstTxWarp prst="textNoShape">
              <a:avLst/>
            </a:prstTxWarp>
          </a:bodyPr>
          <a:lstStyle>
            <a:lvl1pPr defTabSz="898525" eaLnBrk="0" hangingPunct="0">
              <a:defRPr sz="1200"/>
            </a:lvl1pPr>
          </a:lstStyle>
          <a:p>
            <a:endParaRPr lang="en-US"/>
          </a:p>
        </p:txBody>
      </p:sp>
      <p:sp>
        <p:nvSpPr>
          <p:cNvPr id="4105" name="Rectangle 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19538" y="8709025"/>
            <a:ext cx="2938462" cy="44608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89794" tIns="44897" rIns="89794" bIns="44897" numCol="1" anchor="b" anchorCtr="0" compatLnSpc="1">
            <a:prstTxWarp prst="textNoShape">
              <a:avLst/>
            </a:prstTxWarp>
          </a:bodyPr>
          <a:lstStyle>
            <a:lvl1pPr algn="r" defTabSz="898525" eaLnBrk="0" hangingPunct="0">
              <a:defRPr sz="1200"/>
            </a:lvl1pPr>
          </a:lstStyle>
          <a:p>
            <a:fld id="{112D24EC-A602-45D2-9FDE-3D33CF6162F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en-US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endParaRPr lang="en-US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9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en-US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357E3CA4-002C-40D7-912E-9BC2E51E2DE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933450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61963" algn="l" defTabSz="933450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23925" algn="l" defTabSz="933450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87475" algn="l" defTabSz="933450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49438" algn="l" defTabSz="933450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8A0E5F-DB7C-412F-966A-89390D2350F4}" type="datetime1">
              <a:rPr lang="en-US" smtClean="0"/>
              <a:pPr/>
              <a:t>9/13/2007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Worldwide Sporting Goods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E7EA8C-6613-4C41-B985-6EEEDDBAF5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B3A48A-358F-4FBB-9EA9-222D66F4C736}" type="datetime1">
              <a:rPr lang="en-US" smtClean="0"/>
              <a:pPr/>
              <a:t>9/13/2007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Worldwide Sporting Goods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C5D176-2348-415C-B763-3CF745EEAD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349BE0-CD8A-4AAE-B823-CDD546D39A4E}" type="datetime1">
              <a:rPr lang="en-US" smtClean="0"/>
              <a:pPr/>
              <a:t>9/13/2007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Worldwide Sporting Goods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D30998-33AF-4093-AB36-C1F0F2F543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able and Char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09D76-A697-41E9-87EC-2393CD8820CE}" type="datetime1">
              <a:rPr lang="en-US" smtClean="0"/>
              <a:pPr/>
              <a:t>9/13/2007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Worldwide Sporting Goods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1E335-6630-488B-A91D-C71CA55E7CC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able Placeholder 6"/>
          <p:cNvSpPr>
            <a:spLocks noGrp="1"/>
          </p:cNvSpPr>
          <p:nvPr>
            <p:ph type="tbl" sz="quarter" idx="13"/>
          </p:nvPr>
        </p:nvSpPr>
        <p:spPr>
          <a:xfrm>
            <a:off x="482600" y="1712913"/>
            <a:ext cx="3943350" cy="427196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Chart Placeholder 8"/>
          <p:cNvSpPr>
            <a:spLocks noGrp="1"/>
          </p:cNvSpPr>
          <p:nvPr>
            <p:ph type="chart" sz="quarter" idx="14"/>
          </p:nvPr>
        </p:nvSpPr>
        <p:spPr>
          <a:xfrm>
            <a:off x="4718050" y="1712889"/>
            <a:ext cx="3906838" cy="4271986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28600" y="1447800"/>
            <a:ext cx="8686800" cy="48006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28600" y="63992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9FDB18EB-E868-4186-8102-E4FA8B35C333}" type="datetime1">
              <a:rPr lang="en-US"/>
              <a:pPr/>
              <a:t>9/13/2007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99213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Worldwide Sporting Goods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3992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014FEE3D-506A-4642-ACC4-DD894390C45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228600" y="1447800"/>
            <a:ext cx="8686800" cy="48006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28600" y="63992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31931CC2-0D1B-4E0A-B8D8-056965FFE027}" type="datetime1">
              <a:rPr lang="en-US"/>
              <a:pPr/>
              <a:t>9/13/2007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99213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Worldwide Sporting Goods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3992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D10434B-A62B-4488-9340-C6C744537EC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28600" y="63992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11FBE0CA-5FB9-4714-BAB1-305BECE6A898}" type="datetime1">
              <a:rPr lang="en-US"/>
              <a:pPr/>
              <a:t>9/13/2007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99213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Worldwide Sporting Goods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10400" y="63992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9355562E-A1AA-411E-B712-C1ED0E8F523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2EB3B14-D8C1-43B1-B9CA-6510496BA457}" type="datetime1">
              <a:rPr lang="en-US" smtClean="0"/>
              <a:pPr/>
              <a:t>9/13/2007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Worldwide Sporting Goods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0026971-DABF-4AD3-BE05-DE90D7D694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6CB7E1-E7E9-41E3-9F90-BC17366EDF51}" type="datetime1">
              <a:rPr lang="en-US" smtClean="0"/>
              <a:pPr/>
              <a:t>9/13/2007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Worldwide Sporting Goods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B1C8305-530D-492D-A122-5065260394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3DD400-9708-437A-AD0F-F368CCEA10E0}" type="datetime1">
              <a:rPr lang="en-US" smtClean="0"/>
              <a:pPr/>
              <a:t>9/13/2007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Worldwide Sporting Goods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925B2DB-3DD3-45CF-9C78-A65EEDF844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621D8D-B9BF-4E32-9F79-8DFF661E3962}" type="datetime1">
              <a:rPr lang="en-US" smtClean="0"/>
              <a:pPr/>
              <a:t>9/13/2007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Worldwide Sporting Goods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9ABFBE-C4E0-4755-BFFD-3524C73473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2752CC-569F-4055-B167-AE89E1F51FCA}" type="datetime1">
              <a:rPr lang="en-US" smtClean="0"/>
              <a:pPr/>
              <a:t>9/13/2007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Worldwide Sporting Goods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E74FFE-7433-44C4-9D90-655DFC557D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EC7676-33FB-4939-BF4C-94DEF5A30E00}" type="datetime1">
              <a:rPr lang="en-US" smtClean="0"/>
              <a:pPr/>
              <a:t>9/13/2007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Worldwide Sporting Goods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9451A4-69B8-41BE-8206-7333490D41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F85278-EDE2-46E2-8FB5-832D9A620A09}" type="datetime1">
              <a:rPr lang="en-US" smtClean="0"/>
              <a:pPr/>
              <a:t>9/13/2007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Worldwide Sporting Goods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9ADC58-B126-4578-A58B-54335E3EAF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4838696-315D-4EDE-8CF0-BD6365775B4D}" type="datetime1">
              <a:rPr lang="en-US" smtClean="0"/>
              <a:pPr/>
              <a:t>9/13/2007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Worldwide Sporting Goods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981A79-68A7-48E3-9ADE-7486F4D9AE5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DB09D76-A697-41E9-87EC-2393CD8820CE}" type="datetime1">
              <a:rPr lang="en-US" smtClean="0"/>
              <a:pPr/>
              <a:t>9/13/2007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r>
              <a:rPr lang="en-US" smtClean="0"/>
              <a:t>Worldwide Sporting Goods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16D1E335-6630-488B-A91D-C71CA55E7CC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75" r:id="rId1"/>
    <p:sldLayoutId id="2147483876" r:id="rId2"/>
    <p:sldLayoutId id="2147483877" r:id="rId3"/>
    <p:sldLayoutId id="2147483878" r:id="rId4"/>
    <p:sldLayoutId id="2147483879" r:id="rId5"/>
    <p:sldLayoutId id="2147483880" r:id="rId6"/>
    <p:sldLayoutId id="2147483881" r:id="rId7"/>
    <p:sldLayoutId id="2147483882" r:id="rId8"/>
    <p:sldLayoutId id="2147483883" r:id="rId9"/>
    <p:sldLayoutId id="2147483884" r:id="rId10"/>
    <p:sldLayoutId id="2147483885" r:id="rId11"/>
    <p:sldLayoutId id="2147483886" r:id="rId12"/>
    <p:sldLayoutId id="2147483887" r:id="rId13"/>
    <p:sldLayoutId id="2147483888" r:id="rId14"/>
    <p:sldLayoutId id="2147483889" r:id="rId15"/>
  </p:sldLayoutIdLst>
  <p:hf sldNum="0" hdr="0"/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2.v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3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4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Rectangle 5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Making a Business of Recreation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Stephanie Smith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/>
          <a:p>
            <a:fld id="{DDB5DF8F-EE77-4F57-B3EC-065B1CF0F1AC}" type="datetime1">
              <a:rPr lang="en-US"/>
              <a:pPr/>
              <a:t>9/13/2007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Worldwide Sporting Goods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09D76-A697-41E9-87EC-2393CD8820CE}" type="datetime1">
              <a:rPr lang="en-US" smtClean="0"/>
              <a:pPr/>
              <a:t>9/13/2007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Worldwide Sporting Goods</a:t>
            </a:r>
            <a:endParaRPr lang="en-US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3"/>
          </p:nvPr>
        </p:nvSpPr>
        <p:spPr/>
      </p:sp>
      <p:sp>
        <p:nvSpPr>
          <p:cNvPr id="6" name="Chart Placeholder 5"/>
          <p:cNvSpPr>
            <a:spLocks noGrp="1"/>
          </p:cNvSpPr>
          <p:nvPr>
            <p:ph type="chart" sz="quarter" idx="14"/>
          </p:nvPr>
        </p:nvSpPr>
        <p:spPr/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61" name="Rectangle 1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Agenda</a:t>
            </a:r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D4EAC-546C-46AD-8A83-2B4CE6CB3FB8}" type="datetime1">
              <a:rPr lang="en-US"/>
              <a:pPr/>
              <a:t>9/13/2007</a:t>
            </a:fld>
            <a:endParaRPr lang="en-US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Worldwide Sporting Goods</a:t>
            </a:r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381000" y="1524000"/>
            <a:ext cx="33528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eaLnBrk="0" hangingPunct="0">
              <a:spcBef>
                <a:spcPct val="20000"/>
              </a:spcBef>
              <a:spcAft>
                <a:spcPct val="30000"/>
              </a:spcAft>
            </a:pPr>
            <a:r>
              <a:rPr kumimoji="1" lang="en-US" dirty="0">
                <a:latin typeface="Arial Narrow" pitchFamily="34" charset="0"/>
              </a:rPr>
              <a:t>The Acme Corporation supplies products and services to people world-wide.</a:t>
            </a:r>
          </a:p>
          <a:p>
            <a:pPr eaLnBrk="0" hangingPunct="0">
              <a:spcBef>
                <a:spcPct val="20000"/>
              </a:spcBef>
              <a:spcAft>
                <a:spcPct val="30000"/>
              </a:spcAft>
            </a:pPr>
            <a:r>
              <a:rPr kumimoji="1" lang="en-US" dirty="0">
                <a:latin typeface="Arial Narrow" pitchFamily="34" charset="0"/>
              </a:rPr>
              <a:t>This presentation provides an overview of our financial performance. </a:t>
            </a:r>
          </a:p>
          <a:p>
            <a:pPr eaLnBrk="0" hangingPunct="0">
              <a:spcBef>
                <a:spcPct val="20000"/>
              </a:spcBef>
              <a:spcAft>
                <a:spcPct val="30000"/>
              </a:spcAft>
            </a:pPr>
            <a:r>
              <a:rPr kumimoji="1" lang="en-US" dirty="0">
                <a:latin typeface="Arial Narrow" pitchFamily="34" charset="0"/>
              </a:rPr>
              <a:t>Unless marked as Company Confidential, all information has been made public.</a:t>
            </a:r>
            <a:endParaRPr kumimoji="1" lang="en-US" dirty="0"/>
          </a:p>
        </p:txBody>
      </p:sp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152400" y="1447800"/>
            <a:ext cx="152400" cy="49530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62" name="Text Box 18"/>
          <p:cNvSpPr txBox="1">
            <a:spLocks noChangeArrowheads="1"/>
          </p:cNvSpPr>
          <p:nvPr/>
        </p:nvSpPr>
        <p:spPr bwMode="auto">
          <a:xfrm>
            <a:off x="4754563" y="1524000"/>
            <a:ext cx="3865562" cy="43672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marL="566738" indent="-566738" eaLnBrk="0" hangingPunct="0">
              <a:spcBef>
                <a:spcPct val="20000"/>
              </a:spcBef>
              <a:spcAft>
                <a:spcPct val="40000"/>
              </a:spcAft>
              <a:buSzPct val="200000"/>
              <a:buFontTx/>
              <a:buBlip>
                <a:blip r:embed="rId2"/>
              </a:buBlip>
            </a:pPr>
            <a:r>
              <a:rPr kumimoji="1" lang="en-US" sz="2800" dirty="0">
                <a:solidFill>
                  <a:schemeClr val="tx2"/>
                </a:solidFill>
                <a:latin typeface="Arial Black" pitchFamily="34" charset="0"/>
              </a:rPr>
              <a:t>Highlights</a:t>
            </a:r>
          </a:p>
          <a:p>
            <a:pPr marL="566738" indent="-566738" eaLnBrk="0" hangingPunct="0">
              <a:spcBef>
                <a:spcPct val="20000"/>
              </a:spcBef>
              <a:spcAft>
                <a:spcPct val="40000"/>
              </a:spcAft>
              <a:buSzPct val="200000"/>
              <a:buFontTx/>
              <a:buBlip>
                <a:blip r:embed="rId2"/>
              </a:buBlip>
            </a:pPr>
            <a:r>
              <a:rPr kumimoji="1" lang="en-US" sz="2800" dirty="0">
                <a:solidFill>
                  <a:schemeClr val="tx2"/>
                </a:solidFill>
                <a:latin typeface="Arial Black" pitchFamily="34" charset="0"/>
              </a:rPr>
              <a:t>Income</a:t>
            </a:r>
          </a:p>
          <a:p>
            <a:pPr marL="566738" indent="-566738" eaLnBrk="0" hangingPunct="0">
              <a:spcBef>
                <a:spcPct val="20000"/>
              </a:spcBef>
              <a:spcAft>
                <a:spcPct val="40000"/>
              </a:spcAft>
              <a:buSzPct val="200000"/>
              <a:buFontTx/>
              <a:buBlip>
                <a:blip r:embed="rId2"/>
              </a:buBlip>
            </a:pPr>
            <a:r>
              <a:rPr kumimoji="1" lang="en-US" sz="2800" dirty="0">
                <a:solidFill>
                  <a:schemeClr val="tx2"/>
                </a:solidFill>
                <a:latin typeface="Arial Black" pitchFamily="34" charset="0"/>
              </a:rPr>
              <a:t>Revenue</a:t>
            </a:r>
          </a:p>
          <a:p>
            <a:pPr marL="566738" indent="-566738" eaLnBrk="0" hangingPunct="0">
              <a:spcBef>
                <a:spcPct val="20000"/>
              </a:spcBef>
              <a:spcAft>
                <a:spcPct val="40000"/>
              </a:spcAft>
              <a:buSzPct val="200000"/>
              <a:buFontTx/>
              <a:buBlip>
                <a:blip r:embed="rId2"/>
              </a:buBlip>
            </a:pPr>
            <a:r>
              <a:rPr kumimoji="1" lang="en-US" sz="2800" dirty="0">
                <a:solidFill>
                  <a:schemeClr val="tx2"/>
                </a:solidFill>
                <a:latin typeface="Arial Black" pitchFamily="34" charset="0"/>
              </a:rPr>
              <a:t>Balance Sheet</a:t>
            </a:r>
          </a:p>
          <a:p>
            <a:pPr marL="566738" indent="-566738" eaLnBrk="0" hangingPunct="0">
              <a:spcBef>
                <a:spcPct val="20000"/>
              </a:spcBef>
              <a:spcAft>
                <a:spcPct val="40000"/>
              </a:spcAft>
              <a:buSzPct val="200000"/>
              <a:buFontTx/>
              <a:buBlip>
                <a:blip r:embed="rId2"/>
              </a:buBlip>
            </a:pPr>
            <a:r>
              <a:rPr kumimoji="1" lang="en-US" sz="2800" dirty="0">
                <a:solidFill>
                  <a:schemeClr val="tx2"/>
                </a:solidFill>
                <a:latin typeface="Arial Black" pitchFamily="34" charset="0"/>
              </a:rPr>
              <a:t>Assets</a:t>
            </a:r>
          </a:p>
          <a:p>
            <a:pPr marL="566738" indent="-566738" eaLnBrk="0" hangingPunct="0">
              <a:spcBef>
                <a:spcPct val="20000"/>
              </a:spcBef>
              <a:spcAft>
                <a:spcPct val="40000"/>
              </a:spcAft>
              <a:buSzPct val="200000"/>
              <a:buFontTx/>
              <a:buBlip>
                <a:blip r:embed="rId2"/>
              </a:buBlip>
            </a:pPr>
            <a:r>
              <a:rPr kumimoji="1" lang="en-US" sz="2800" dirty="0">
                <a:solidFill>
                  <a:schemeClr val="tx2"/>
                </a:solidFill>
                <a:latin typeface="Arial Black" pitchFamily="34" charset="0"/>
              </a:rPr>
              <a:t>Stock Performance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18" name="Rectangle 15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Highlights</a:t>
            </a:r>
          </a:p>
        </p:txBody>
      </p:sp>
      <p:graphicFrame>
        <p:nvGraphicFramePr>
          <p:cNvPr id="7320" name="Group 152"/>
          <p:cNvGraphicFramePr>
            <a:graphicFrameLocks noGrp="1"/>
          </p:cNvGraphicFramePr>
          <p:nvPr>
            <p:ph type="tbl" idx="1"/>
          </p:nvPr>
        </p:nvGraphicFramePr>
        <p:xfrm>
          <a:off x="228600" y="1447800"/>
          <a:ext cx="8686800" cy="4800600"/>
        </p:xfrm>
        <a:graphic>
          <a:graphicData uri="http://schemas.openxmlformats.org/drawingml/2006/table">
            <a:tbl>
              <a:tblPr/>
              <a:tblGrid>
                <a:gridCol w="5154613"/>
                <a:gridCol w="1766887"/>
                <a:gridCol w="1765300"/>
              </a:tblGrid>
              <a:tr h="600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(in millions)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2002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2003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0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Net revenues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$x,xxx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$x,xxx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0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Net income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xxx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xxx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0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Earnings per share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xxx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xxx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0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Return on net revenues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xx%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xx%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0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Cash and s/t investments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$xxx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$xxx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0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Total Assets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x,xxx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x,xxx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0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Stockholder’s equity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xxx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xxx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5F348-DFA3-4340-89CE-B3B8CB26CF29}" type="datetime1">
              <a:rPr lang="en-US"/>
              <a:pPr/>
              <a:t>9/13/2007</a:t>
            </a:fld>
            <a:endParaRPr lang="en-US"/>
          </a:p>
        </p:txBody>
      </p:sp>
      <p:sp>
        <p:nvSpPr>
          <p:cNvPr id="4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Worldwide Sporting Goods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19" name="Rectangle 2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Income</a:t>
            </a:r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5EBB3-8E50-43B5-B340-1A7C3AB2B7D4}" type="datetime1">
              <a:rPr lang="en-US"/>
              <a:pPr/>
              <a:t>9/13/2007</a:t>
            </a:fld>
            <a:endParaRPr lang="en-US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Worldwide Sporting Goods</a:t>
            </a:r>
          </a:p>
        </p:txBody>
      </p:sp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841375" y="1295400"/>
            <a:ext cx="1930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kumimoji="1" lang="en-US" sz="2000" b="1">
                <a:solidFill>
                  <a:schemeClr val="tx2"/>
                </a:solidFill>
                <a:latin typeface="Arial" charset="0"/>
              </a:rPr>
              <a:t>Net</a:t>
            </a:r>
            <a:br>
              <a:rPr kumimoji="1" lang="en-US" sz="2000" b="1">
                <a:solidFill>
                  <a:schemeClr val="tx2"/>
                </a:solidFill>
                <a:latin typeface="Arial" charset="0"/>
              </a:rPr>
            </a:br>
            <a:r>
              <a:rPr kumimoji="1" lang="en-US" sz="2000" b="1">
                <a:solidFill>
                  <a:schemeClr val="tx2"/>
                </a:solidFill>
                <a:latin typeface="Arial" charset="0"/>
              </a:rPr>
              <a:t>Revenues</a:t>
            </a:r>
            <a:endParaRPr kumimoji="1" lang="en-US"/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3506788" y="1295400"/>
            <a:ext cx="1752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kumimoji="1" lang="en-US" sz="2000" b="1">
                <a:solidFill>
                  <a:schemeClr val="tx2"/>
                </a:solidFill>
                <a:latin typeface="Arial" charset="0"/>
              </a:rPr>
              <a:t>Net</a:t>
            </a:r>
            <a:br>
              <a:rPr kumimoji="1" lang="en-US" sz="2000" b="1">
                <a:solidFill>
                  <a:schemeClr val="tx2"/>
                </a:solidFill>
                <a:latin typeface="Arial" charset="0"/>
              </a:rPr>
            </a:br>
            <a:r>
              <a:rPr kumimoji="1" lang="en-US" sz="2000" b="1">
                <a:solidFill>
                  <a:schemeClr val="tx2"/>
                </a:solidFill>
                <a:latin typeface="Arial" charset="0"/>
              </a:rPr>
              <a:t>Income</a:t>
            </a:r>
            <a:endParaRPr kumimoji="1" lang="en-US"/>
          </a:p>
        </p:txBody>
      </p:sp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6443663" y="1295400"/>
            <a:ext cx="1752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kumimoji="1" lang="en-US" sz="2000" b="1">
                <a:solidFill>
                  <a:schemeClr val="tx2"/>
                </a:solidFill>
                <a:latin typeface="Arial" charset="0"/>
              </a:rPr>
              <a:t>Earnings / Share</a:t>
            </a:r>
            <a:endParaRPr kumimoji="1" lang="en-US"/>
          </a:p>
        </p:txBody>
      </p:sp>
      <p:graphicFrame>
        <p:nvGraphicFramePr>
          <p:cNvPr id="34816" name="Object 0"/>
          <p:cNvGraphicFramePr>
            <a:graphicFrameLocks noChangeAspect="1"/>
          </p:cNvGraphicFramePr>
          <p:nvPr/>
        </p:nvGraphicFramePr>
        <p:xfrm>
          <a:off x="153927" y="2443149"/>
          <a:ext cx="2733675" cy="3848100"/>
        </p:xfrm>
        <a:graphic>
          <a:graphicData uri="http://schemas.openxmlformats.org/presentationml/2006/ole">
            <p:oleObj spid="_x0000_s34816" name="Chart" r:id="rId3" imgW="2943102" imgH="3848173" progId="MSGraph.Chart.8">
              <p:embed followColorScheme="full"/>
            </p:oleObj>
          </a:graphicData>
        </a:graphic>
      </p:graphicFrame>
      <p:graphicFrame>
        <p:nvGraphicFramePr>
          <p:cNvPr id="34817" name="Object 1"/>
          <p:cNvGraphicFramePr>
            <a:graphicFrameLocks noChangeAspect="1"/>
          </p:cNvGraphicFramePr>
          <p:nvPr/>
        </p:nvGraphicFramePr>
        <p:xfrm>
          <a:off x="2855889" y="2443149"/>
          <a:ext cx="3121025" cy="3792538"/>
        </p:xfrm>
        <a:graphic>
          <a:graphicData uri="http://schemas.openxmlformats.org/presentationml/2006/ole">
            <p:oleObj spid="_x0000_s34817" name="Chart" r:id="rId4" imgW="3228955" imgH="4200436" progId="MSGraph.Chart.8">
              <p:embed followColorScheme="full"/>
            </p:oleObj>
          </a:graphicData>
        </a:graphic>
      </p:graphicFrame>
      <p:graphicFrame>
        <p:nvGraphicFramePr>
          <p:cNvPr id="34818" name="Object 2"/>
          <p:cNvGraphicFramePr>
            <a:graphicFrameLocks noChangeAspect="1"/>
          </p:cNvGraphicFramePr>
          <p:nvPr/>
        </p:nvGraphicFramePr>
        <p:xfrm>
          <a:off x="5959494" y="2370123"/>
          <a:ext cx="2998788" cy="3932238"/>
        </p:xfrm>
        <a:graphic>
          <a:graphicData uri="http://schemas.openxmlformats.org/presentationml/2006/ole">
            <p:oleObj spid="_x0000_s34818" name="Chart" r:id="rId5" imgW="2790718" imgH="3648152" progId="MSGraph.Chart.8">
              <p:embed followColorScheme="full"/>
            </p:oleObj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5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Revenue by Division</a:t>
            </a:r>
          </a:p>
        </p:txBody>
      </p:sp>
      <p:graphicFrame>
        <p:nvGraphicFramePr>
          <p:cNvPr id="9226" name="Object 10"/>
          <p:cNvGraphicFramePr>
            <a:graphicFrameLocks noChangeAspect="1"/>
          </p:cNvGraphicFramePr>
          <p:nvPr>
            <p:ph type="chart" idx="1"/>
          </p:nvPr>
        </p:nvGraphicFramePr>
        <p:xfrm>
          <a:off x="228600" y="1447800"/>
          <a:ext cx="8686800" cy="4800600"/>
        </p:xfrm>
        <a:graphic>
          <a:graphicData uri="http://schemas.openxmlformats.org/presentationml/2006/ole">
            <p:oleObj spid="_x0000_s9226" name="Chart" r:id="rId3" imgW="8686918" imgH="4800499" progId="MSGraph.Chart.8">
              <p:embed followColorScheme="full"/>
            </p:oleObj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B9B49-F5F6-425A-B51F-C2FF7B6C053C}" type="datetime1">
              <a:rPr lang="en-US"/>
              <a:pPr/>
              <a:t>9/13/2007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Worldwide Sporting Goods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54" name="Rectangle 19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Balance Sheet</a:t>
            </a:r>
          </a:p>
        </p:txBody>
      </p:sp>
      <p:sp>
        <p:nvSpPr>
          <p:cNvPr id="3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B4DB5-1307-4B67-B401-DFE851A88D2C}" type="datetime1">
              <a:rPr lang="en-US"/>
              <a:pPr/>
              <a:t>9/13/2007</a:t>
            </a:fld>
            <a:endParaRPr lang="en-US"/>
          </a:p>
        </p:txBody>
      </p:sp>
      <p:sp>
        <p:nvSpPr>
          <p:cNvPr id="3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Worldwide Sporting Goods</a:t>
            </a:r>
          </a:p>
        </p:txBody>
      </p:sp>
      <p:graphicFrame>
        <p:nvGraphicFramePr>
          <p:cNvPr id="11457" name="Group 193"/>
          <p:cNvGraphicFramePr>
            <a:graphicFrameLocks noGrp="1"/>
          </p:cNvGraphicFramePr>
          <p:nvPr>
            <p:ph type="tbl" idx="4294967295"/>
          </p:nvPr>
        </p:nvGraphicFramePr>
        <p:xfrm>
          <a:off x="0" y="1311275"/>
          <a:ext cx="8313794" cy="5010912"/>
        </p:xfrm>
        <a:graphic>
          <a:graphicData uri="http://schemas.openxmlformats.org/drawingml/2006/table">
            <a:tbl>
              <a:tblPr/>
              <a:tblGrid>
                <a:gridCol w="5869187"/>
                <a:gridCol w="1221544"/>
                <a:gridCol w="1223063"/>
              </a:tblGrid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2002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2003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Assets</a:t>
                      </a: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Cash and short-term investments</a:t>
                      </a: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Accounts receivable</a:t>
                      </a: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Inventories</a:t>
                      </a: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Other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$x,xxx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xxx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xxx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xxx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$x,xxx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xxx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xxx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xxx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Total Assets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$x,xxx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$x,xxx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98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Liabilities</a:t>
                      </a: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Accounts payable</a:t>
                      </a: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Accrued compensation</a:t>
                      </a: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Income taxes payable</a:t>
                      </a: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Other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$x,xxx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xxx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xxx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xxx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$x,xxx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xxx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xxx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xxx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Total Liabilities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$x,xxx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$x,xxx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Shareholder’s Equity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$x,xxx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$</a:t>
                      </a: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x,xxx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7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Assets</a:t>
            </a:r>
          </a:p>
        </p:txBody>
      </p:sp>
      <p:graphicFrame>
        <p:nvGraphicFramePr>
          <p:cNvPr id="35840" name="Object 0"/>
          <p:cNvGraphicFramePr>
            <a:graphicFrameLocks noChangeAspect="1"/>
          </p:cNvGraphicFramePr>
          <p:nvPr>
            <p:ph type="chart" idx="1"/>
          </p:nvPr>
        </p:nvGraphicFramePr>
        <p:xfrm>
          <a:off x="228600" y="1447800"/>
          <a:ext cx="8686800" cy="4800600"/>
        </p:xfrm>
        <a:graphic>
          <a:graphicData uri="http://schemas.openxmlformats.org/presentationml/2006/ole">
            <p:oleObj spid="_x0000_s35840" name="Chart" r:id="rId3" imgW="8686918" imgH="4800499" progId="MSGraph.Chart.8">
              <p:embed followColorScheme="full"/>
            </p:oleObj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CEC5C-B63E-44E2-BBBD-39BF897236A5}" type="datetime1">
              <a:rPr lang="en-US"/>
              <a:pPr/>
              <a:t>9/13/2007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Worldwide Sporting Goods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9" name="Rectangle 103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Stock Performance</a:t>
            </a:r>
          </a:p>
        </p:txBody>
      </p:sp>
      <p:graphicFrame>
        <p:nvGraphicFramePr>
          <p:cNvPr id="14350" name="Object 1038"/>
          <p:cNvGraphicFramePr>
            <a:graphicFrameLocks noChangeAspect="1"/>
          </p:cNvGraphicFramePr>
          <p:nvPr>
            <p:ph type="chart" idx="1"/>
          </p:nvPr>
        </p:nvGraphicFramePr>
        <p:xfrm>
          <a:off x="657225" y="2047875"/>
          <a:ext cx="7829550" cy="3600450"/>
        </p:xfrm>
        <a:graphic>
          <a:graphicData uri="http://schemas.openxmlformats.org/presentationml/2006/ole">
            <p:oleObj spid="_x0000_s14350" name="Chart" r:id="rId3" imgW="7829628" imgH="3600374" progId="MSGraph.Chart.8">
              <p:embed followColorScheme="full"/>
            </p:oleObj>
          </a:graphicData>
        </a:graphic>
      </p:graphicFrame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408A6-38F8-45E1-9919-A878E86DD35F}" type="datetime1">
              <a:rPr lang="en-US"/>
              <a:pPr/>
              <a:t>9/13/2007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Worldwide Sporting Goods</a:t>
            </a:r>
          </a:p>
        </p:txBody>
      </p:sp>
      <p:sp>
        <p:nvSpPr>
          <p:cNvPr id="14348" name="Text Box 1036"/>
          <p:cNvSpPr txBox="1">
            <a:spLocks noChangeArrowheads="1"/>
          </p:cNvSpPr>
          <p:nvPr/>
        </p:nvSpPr>
        <p:spPr bwMode="auto">
          <a:xfrm>
            <a:off x="1039813" y="1447800"/>
            <a:ext cx="701675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kumimoji="1" lang="en-US">
                <a:solidFill>
                  <a:schemeClr val="tx2"/>
                </a:solidFill>
                <a:latin typeface="Arial Black" pitchFamily="34" charset="0"/>
              </a:rPr>
              <a:t>Stock Performance to Date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INEDINNAVIGATOR" val="False"/>
  <p:tag name="HOTSPOTTYPE" val="None"/>
  <p:tag name="BRANCHTO" val="264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4FC77B3-0758-4A35-B4A2-77D0065273DE}"/>
</file>

<file path=customXml/itemProps2.xml><?xml version="1.0" encoding="utf-8"?>
<ds:datastoreItem xmlns:ds="http://schemas.openxmlformats.org/officeDocument/2006/customXml" ds:itemID="{81BF6511-9599-4744-B347-C306BD8F73C8}"/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129</TotalTime>
  <Words>208</Words>
  <Application>Microsoft PowerPoint</Application>
  <PresentationFormat>On-screen Show (4:3)</PresentationFormat>
  <Paragraphs>105</Paragraphs>
  <Slides>9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Aspect</vt:lpstr>
      <vt:lpstr>Chart</vt:lpstr>
      <vt:lpstr>Making a Business of Recreation</vt:lpstr>
      <vt:lpstr>Slide 2</vt:lpstr>
      <vt:lpstr>Agenda</vt:lpstr>
      <vt:lpstr>Highlights</vt:lpstr>
      <vt:lpstr>Income</vt:lpstr>
      <vt:lpstr>Revenue by Division</vt:lpstr>
      <vt:lpstr>Balance Sheet</vt:lpstr>
      <vt:lpstr>Assets</vt:lpstr>
      <vt:lpstr>Stock Performance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Stephanie Smith</dc:creator>
  <cp:lastModifiedBy>Kevin O'Kelly</cp:lastModifiedBy>
  <cp:revision>17</cp:revision>
  <cp:lastPrinted>1601-01-01T00:00:00Z</cp:lastPrinted>
  <dcterms:created xsi:type="dcterms:W3CDTF">1601-01-01T00:00:00Z</dcterms:created>
  <dcterms:modified xsi:type="dcterms:W3CDTF">2007-09-13T07:45:31Z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2</vt:i4>
  </property>
  <property fmtid="{D5CDD505-2E9C-101B-9397-08002B2CF9AE}" pid="3" name="LCID">
    <vt:i4>1033</vt:i4>
  </property>
</Properties>
</file>