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8.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7"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8554" autoAdjust="0"/>
    <p:restoredTop sz="94382" autoAdjust="0"/>
  </p:normalViewPr>
  <p:slideViewPr>
    <p:cSldViewPr>
      <p:cViewPr varScale="1">
        <p:scale>
          <a:sx n="68" d="100"/>
          <a:sy n="68" d="100"/>
        </p:scale>
        <p:origin x="-186"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9" d="100"/>
          <a:sy n="39" d="100"/>
        </p:scale>
        <p:origin x="-1650" y="-114"/>
      </p:cViewPr>
      <p:guideLst>
        <p:guide orient="horz" pos="2880"/>
        <p:guide pos="2160"/>
      </p:guideLst>
    </p:cSldViewPr>
  </p:notes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8E1144F3-DFF7-4BA7-B004-29231C07756A}"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0EB0E25B-59D5-4945-BFA3-6160E51E276F}"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r>
              <a:rPr lang="en-US"/>
              <a:t>A lot to get through…start promptly at 2 PM!!</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noTextEdit="1"/>
          </p:cNvSpPr>
          <p:nvPr>
            <p:ph type="sldImg"/>
          </p:nvPr>
        </p:nvSpPr>
        <p:spPr>
          <a:ln/>
        </p:spPr>
      </p:sp>
      <p:sp>
        <p:nvSpPr>
          <p:cNvPr id="47107" name="Rectangle 3"/>
          <p:cNvSpPr>
            <a:spLocks noGrp="1" noChangeArrowheads="1"/>
          </p:cNvSpPr>
          <p:nvPr>
            <p:ph type="body" idx="1"/>
          </p:nvPr>
        </p:nvSpPr>
        <p:spPr/>
        <p:txBody>
          <a:bodyPr/>
          <a:lstStyle/>
          <a:p>
            <a:r>
              <a:rPr lang="en-US"/>
              <a:t>Mention products in development.</a:t>
            </a:r>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noTextEdit="1"/>
          </p:cNvSpPr>
          <p:nvPr>
            <p:ph type="sldImg"/>
          </p:nvPr>
        </p:nvSpPr>
        <p:spPr>
          <a:ln/>
        </p:spPr>
      </p:sp>
      <p:sp>
        <p:nvSpPr>
          <p:cNvPr id="48131" name="Rectangle 3"/>
          <p:cNvSpPr>
            <a:spLocks noGrp="1" noChangeArrowheads="1"/>
          </p:cNvSpPr>
          <p:nvPr>
            <p:ph type="body" idx="1"/>
          </p:nvPr>
        </p:nvSpPr>
        <p:spPr/>
        <p:txBody>
          <a:bodyPr/>
          <a:lstStyle/>
          <a:p>
            <a:r>
              <a:rPr lang="en-US"/>
              <a:t>Questions?</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noTextEdit="1"/>
          </p:cNvSpPr>
          <p:nvPr>
            <p:ph type="sldImg"/>
          </p:nvPr>
        </p:nvSpPr>
        <p:spPr>
          <a:ln/>
        </p:spPr>
      </p:sp>
      <p:sp>
        <p:nvSpPr>
          <p:cNvPr id="38915" name="Rectangle 3"/>
          <p:cNvSpPr>
            <a:spLocks noGrp="1" noChangeArrowheads="1"/>
          </p:cNvSpPr>
          <p:nvPr>
            <p:ph type="body" idx="1"/>
          </p:nvPr>
        </p:nvSpPr>
        <p:spPr/>
        <p:txBody>
          <a:bodyPr/>
          <a:lstStyle/>
          <a:p>
            <a:r>
              <a:rPr lang="en-US"/>
              <a:t>Don’t forget to mention our all-time high sales figures!!!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noTextEdit="1"/>
          </p:cNvSpPr>
          <p:nvPr>
            <p:ph type="sldImg"/>
          </p:nvPr>
        </p:nvSpPr>
        <p:spPr>
          <a:ln/>
        </p:spPr>
      </p:sp>
      <p:sp>
        <p:nvSpPr>
          <p:cNvPr id="39939" name="Rectangle 3"/>
          <p:cNvSpPr>
            <a:spLocks noGrp="1" noChangeArrowheads="1"/>
          </p:cNvSpPr>
          <p:nvPr>
            <p:ph type="body" idx="1"/>
          </p:nvPr>
        </p:nvSpPr>
        <p:spPr/>
        <p:txBody>
          <a:bodyPr/>
          <a:lstStyle/>
          <a:p>
            <a:r>
              <a:rPr lang="en-US"/>
              <a:t>Introduce guests from our international offices and developers of each new product line.</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noTextEdit="1"/>
          </p:cNvSpPr>
          <p:nvPr>
            <p:ph type="sldImg"/>
          </p:nvPr>
        </p:nvSpPr>
        <p:spPr>
          <a:ln/>
        </p:spPr>
      </p:sp>
      <p:sp>
        <p:nvSpPr>
          <p:cNvPr id="40963" name="Rectangle 3"/>
          <p:cNvSpPr>
            <a:spLocks noGrp="1" noChangeArrowheads="1"/>
          </p:cNvSpPr>
          <p:nvPr>
            <p:ph type="body" idx="1"/>
          </p:nvPr>
        </p:nvSpPr>
        <p:spPr/>
        <p:txBody>
          <a:bodyPr/>
          <a:lstStyle/>
          <a:p>
            <a:r>
              <a:rPr lang="en-US"/>
              <a:t>We exceeded our goals in all three areas!!!</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noTextEdit="1"/>
          </p:cNvSpPr>
          <p:nvPr>
            <p:ph type="sldImg"/>
          </p:nvPr>
        </p:nvSpPr>
        <p:spPr>
          <a:ln/>
        </p:spPr>
      </p:sp>
      <p:sp>
        <p:nvSpPr>
          <p:cNvPr id="41987" name="Rectangle 3"/>
          <p:cNvSpPr>
            <a:spLocks noGrp="1" noChangeArrowheads="1"/>
          </p:cNvSpPr>
          <p:nvPr>
            <p:ph type="body" idx="1"/>
          </p:nvPr>
        </p:nvSpPr>
        <p:spPr/>
        <p:txBody>
          <a:bodyPr/>
          <a:lstStyle/>
          <a:p>
            <a:r>
              <a:rPr lang="en-US"/>
              <a:t>And don’t forget our hard-working and talented work force!</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ChangeArrowheads="1" noTextEdit="1"/>
          </p:cNvSpPr>
          <p:nvPr>
            <p:ph type="sldImg"/>
          </p:nvPr>
        </p:nvSpPr>
        <p:spPr>
          <a:ln/>
        </p:spPr>
      </p:sp>
      <p:sp>
        <p:nvSpPr>
          <p:cNvPr id="43011" name="Rectangle 3"/>
          <p:cNvSpPr>
            <a:spLocks noGrp="1" noChangeArrowheads="1"/>
          </p:cNvSpPr>
          <p:nvPr>
            <p:ph type="body" idx="1"/>
          </p:nvPr>
        </p:nvSpPr>
        <p:spPr/>
        <p:txBody>
          <a:bodyPr/>
          <a:lstStyle/>
          <a:p>
            <a:r>
              <a:rPr lang="en-US"/>
              <a:t>And next year will be even better!!!</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noTextEdit="1"/>
          </p:cNvSpPr>
          <p:nvPr>
            <p:ph type="sldImg"/>
          </p:nvPr>
        </p:nvSpPr>
        <p:spPr>
          <a:ln/>
        </p:spPr>
      </p:sp>
      <p:sp>
        <p:nvSpPr>
          <p:cNvPr id="44035" name="Rectangle 3"/>
          <p:cNvSpPr>
            <a:spLocks noGrp="1" noChangeArrowheads="1"/>
          </p:cNvSpPr>
          <p:nvPr>
            <p:ph type="body" idx="1"/>
          </p:nvPr>
        </p:nvSpPr>
        <p:spPr/>
        <p:txBody>
          <a:bodyPr/>
          <a:lstStyle/>
          <a:p>
            <a:r>
              <a:rPr lang="en-US"/>
              <a:t>We’re the best!</a:t>
            </a: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ChangeArrowheads="1" noTextEdit="1"/>
          </p:cNvSpPr>
          <p:nvPr>
            <p:ph type="sldImg"/>
          </p:nvPr>
        </p:nvSpPr>
        <p:spPr>
          <a:ln/>
        </p:spPr>
      </p:sp>
      <p:sp>
        <p:nvSpPr>
          <p:cNvPr id="45059" name="Rectangle 3"/>
          <p:cNvSpPr>
            <a:spLocks noGrp="1" noChangeArrowheads="1"/>
          </p:cNvSpPr>
          <p:nvPr>
            <p:ph type="body" idx="1"/>
          </p:nvPr>
        </p:nvSpPr>
        <p:spPr/>
        <p:txBody>
          <a:bodyPr/>
          <a:lstStyle/>
          <a:p>
            <a:r>
              <a:rPr lang="en-US"/>
              <a:t>Don’t forget to give credit to all the GMs!</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ChangeArrowheads="1" noTextEdit="1"/>
          </p:cNvSpPr>
          <p:nvPr>
            <p:ph type="sldImg"/>
          </p:nvPr>
        </p:nvSpPr>
        <p:spPr>
          <a:ln/>
        </p:spPr>
      </p:sp>
      <p:sp>
        <p:nvSpPr>
          <p:cNvPr id="46083" name="Rectangle 3"/>
          <p:cNvSpPr>
            <a:spLocks noGrp="1" noChangeArrowheads="1"/>
          </p:cNvSpPr>
          <p:nvPr>
            <p:ph type="body" idx="1"/>
          </p:nvPr>
        </p:nvSpPr>
        <p:spPr/>
        <p:txBody>
          <a:bodyPr/>
          <a:lstStyle/>
          <a:p>
            <a:r>
              <a:rPr lang="en-US"/>
              <a:t>All the better for Worldwide!!!</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7890" name="Group 2"/>
          <p:cNvGrpSpPr>
            <a:grpSpLocks/>
          </p:cNvGrpSpPr>
          <p:nvPr/>
        </p:nvGrpSpPr>
        <p:grpSpPr bwMode="auto">
          <a:xfrm>
            <a:off x="-1035050" y="1552575"/>
            <a:ext cx="10179050" cy="5305425"/>
            <a:chOff x="-652" y="978"/>
            <a:chExt cx="6412" cy="3342"/>
          </a:xfrm>
        </p:grpSpPr>
        <p:sp>
          <p:nvSpPr>
            <p:cNvPr id="37891"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37892"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37893"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7894" name="Rectangle 6"/>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37895" name="Rectangle 7"/>
          <p:cNvSpPr>
            <a:spLocks noGrp="1" noChangeArrowheads="1"/>
          </p:cNvSpPr>
          <p:nvPr>
            <p:ph type="dt" sz="quarter" idx="2"/>
          </p:nvPr>
        </p:nvSpPr>
        <p:spPr/>
        <p:txBody>
          <a:bodyPr/>
          <a:lstStyle>
            <a:lvl1pPr>
              <a:defRPr/>
            </a:lvl1pPr>
          </a:lstStyle>
          <a:p>
            <a:endParaRPr lang="en-US"/>
          </a:p>
        </p:txBody>
      </p:sp>
      <p:sp>
        <p:nvSpPr>
          <p:cNvPr id="37896" name="Rectangle 8"/>
          <p:cNvSpPr>
            <a:spLocks noGrp="1" noChangeArrowheads="1"/>
          </p:cNvSpPr>
          <p:nvPr>
            <p:ph type="ftr" sz="quarter" idx="3"/>
          </p:nvPr>
        </p:nvSpPr>
        <p:spPr/>
        <p:txBody>
          <a:bodyPr/>
          <a:lstStyle>
            <a:lvl1pPr>
              <a:defRPr/>
            </a:lvl1pPr>
          </a:lstStyle>
          <a:p>
            <a:endParaRPr lang="en-US"/>
          </a:p>
        </p:txBody>
      </p:sp>
      <p:sp>
        <p:nvSpPr>
          <p:cNvPr id="37897" name="Rectangle 9"/>
          <p:cNvSpPr>
            <a:spLocks noGrp="1" noChangeArrowheads="1"/>
          </p:cNvSpPr>
          <p:nvPr>
            <p:ph type="sldNum" sz="quarter" idx="4"/>
          </p:nvPr>
        </p:nvSpPr>
        <p:spPr/>
        <p:txBody>
          <a:bodyPr/>
          <a:lstStyle>
            <a:lvl1pPr>
              <a:defRPr/>
            </a:lvl1pPr>
          </a:lstStyle>
          <a:p>
            <a:fld id="{D0E94A39-2BF6-48A4-9D4A-AF5E9E0AB8D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9ABBFDF-4A4F-41CB-81BB-0AA9AE07018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C64847-F12E-4E5E-AAA3-DDCD21FA4B7C}"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DCA5D2F9-12D3-4133-9DA8-2F943A72996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461C4BA-7CE4-4BED-B20D-5B101A9E7C2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6B7B1C-BEC9-4858-A9DD-BE481E1AC68D}"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85E64D3-2D71-4672-95DC-2EE3333BC67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1E15DCF-3CC8-4C11-BC71-B7D2F41BD7A2}"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5132336-4337-4ADB-B524-91EB1B5BF000}"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98EEF787-D766-4CA9-BFB3-2A19B13F2F7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AFB2FA7-68FB-472B-B2B2-52D22107FB3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393998C-BE89-4A34-B732-AB78776E6AD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36866" name="Group 2"/>
          <p:cNvGrpSpPr>
            <a:grpSpLocks/>
          </p:cNvGrpSpPr>
          <p:nvPr/>
        </p:nvGrpSpPr>
        <p:grpSpPr bwMode="auto">
          <a:xfrm>
            <a:off x="0" y="1588"/>
            <a:ext cx="9132888" cy="6845300"/>
            <a:chOff x="0" y="1"/>
            <a:chExt cx="5753" cy="4312"/>
          </a:xfrm>
        </p:grpSpPr>
        <p:sp>
          <p:nvSpPr>
            <p:cNvPr id="36867"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36868"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36869"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687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1"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endParaRPr lang="en-US"/>
          </a:p>
        </p:txBody>
      </p:sp>
      <p:sp>
        <p:nvSpPr>
          <p:cNvPr id="36872"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36873"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C57B754C-B763-47E1-AEA0-95C43B5488CD}"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Goals for Next Period</a:t>
            </a:r>
          </a:p>
        </p:txBody>
      </p:sp>
      <p:sp>
        <p:nvSpPr>
          <p:cNvPr id="14339" name="Rectangle 3"/>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graphicFrame>
        <p:nvGraphicFramePr>
          <p:cNvPr id="50176" name="Object 0"/>
          <p:cNvGraphicFramePr>
            <a:graphicFrameLocks noChangeAspect="1"/>
          </p:cNvGraphicFramePr>
          <p:nvPr/>
        </p:nvGraphicFramePr>
        <p:xfrm>
          <a:off x="6248400" y="3048000"/>
          <a:ext cx="2425700" cy="3463925"/>
        </p:xfrm>
        <a:graphic>
          <a:graphicData uri="http://schemas.openxmlformats.org/presentationml/2006/ole">
            <p:oleObj spid="_x0000_s50176" name="Clip" r:id="rId4" imgW="2425680" imgH="3463920" progId="MS_ClipArt_Gallery.2">
              <p:embed/>
            </p:oleObj>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6148" name="Object 4"/>
          <p:cNvGraphicFramePr>
            <a:graphicFrameLocks noChangeAspect="1"/>
          </p:cNvGraphicFramePr>
          <p:nvPr/>
        </p:nvGraphicFramePr>
        <p:xfrm>
          <a:off x="6096000" y="4038600"/>
          <a:ext cx="2286000" cy="2286000"/>
        </p:xfrm>
        <a:graphic>
          <a:graphicData uri="http://schemas.openxmlformats.org/presentationml/2006/ole">
            <p:oleObj spid="_x0000_s6148" name="Clip" r:id="rId4" imgW="3473280" imgH="3472920" progId="MS_ClipArt_Gallery.2">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Financial Overview</a:t>
            </a:r>
          </a:p>
        </p:txBody>
      </p:sp>
      <p:graphicFrame>
        <p:nvGraphicFramePr>
          <p:cNvPr id="9222" name="Object 6"/>
          <p:cNvGraphicFramePr>
            <a:graphicFrameLocks noChangeAspect="1"/>
          </p:cNvGraphicFramePr>
          <p:nvPr/>
        </p:nvGraphicFramePr>
        <p:xfrm>
          <a:off x="7239000" y="304800"/>
          <a:ext cx="1333500" cy="1905000"/>
        </p:xfrm>
        <a:graphic>
          <a:graphicData uri="http://schemas.openxmlformats.org/presentationml/2006/ole">
            <p:oleObj spid="_x0000_s9222" name="Clip" r:id="rId4" imgW="2425680" imgH="3463920" progId="MS_ClipArt_Gallery.2">
              <p:embed/>
            </p:oleObj>
          </a:graphicData>
        </a:graphic>
      </p:graphicFrame>
      <p:graphicFrame>
        <p:nvGraphicFramePr>
          <p:cNvPr id="9225" name="Object 9"/>
          <p:cNvGraphicFramePr>
            <a:graphicFrameLocks noChangeAspect="1"/>
          </p:cNvGraphicFramePr>
          <p:nvPr>
            <p:ph type="chart" idx="1"/>
          </p:nvPr>
        </p:nvGraphicFramePr>
        <p:xfrm>
          <a:off x="784225" y="1981200"/>
          <a:ext cx="7575550" cy="4114800"/>
        </p:xfrm>
        <a:graphic>
          <a:graphicData uri="http://schemas.openxmlformats.org/presentationml/2006/ole">
            <p:oleObj spid="_x0000_s9225" name="Chart" r:id="rId5" imgW="6172584" imgH="3353071" progId="MSGraph.Chart.8">
              <p:embed followColorScheme="full"/>
            </p:oleObj>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Important Trends</a:t>
            </a:r>
          </a:p>
        </p:txBody>
      </p:sp>
      <p:sp>
        <p:nvSpPr>
          <p:cNvPr id="13315"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348FD53-C760-4EBE-BEC6-1A103056EB61}"/>
</file>

<file path=customXml/itemProps2.xml><?xml version="1.0" encoding="utf-8"?>
<ds:datastoreItem xmlns:ds="http://schemas.openxmlformats.org/officeDocument/2006/customXml" ds:itemID="{016F6D1E-A348-4AF5-BDA9-A1335381AB2B}"/>
</file>

<file path=docProps/app.xml><?xml version="1.0" encoding="utf-8"?>
<Properties xmlns="http://schemas.openxmlformats.org/officeDocument/2006/extended-properties" xmlns:vt="http://schemas.openxmlformats.org/officeDocument/2006/docPropsVTypes">
  <Template>C:\Office2k\Microsoft Office\Templates\Presentation Designs\Soaring.pot</Template>
  <TotalTime>65</TotalTime>
  <Words>218</Words>
  <Application>Microsoft PowerPoint</Application>
  <PresentationFormat>On-screen Show (4:3)</PresentationFormat>
  <Paragraphs>56</Paragraphs>
  <Slides>11</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8" baseType="lpstr">
      <vt:lpstr>Times New Roman</vt:lpstr>
      <vt:lpstr>Arial</vt:lpstr>
      <vt:lpstr>Wingdings</vt:lpstr>
      <vt:lpstr>Symbol</vt:lpstr>
      <vt:lpstr>Soaring</vt:lpstr>
      <vt:lpstr>Microsoft Clip Gallery</vt:lpstr>
      <vt:lpstr>Microsoft Graph 2000 Chart</vt:lpstr>
      <vt:lpstr>Annual Meeting</vt:lpstr>
      <vt:lpstr>Agenda</vt:lpstr>
      <vt:lpstr>Highlights of Past Year</vt:lpstr>
      <vt:lpstr>Review of Prior Goals</vt:lpstr>
      <vt:lpstr>Financial Overview</vt:lpstr>
      <vt:lpstr>Financial Overview</vt:lpstr>
      <vt:lpstr>Revenue and Profit</vt:lpstr>
      <vt:lpstr>Key Spending Areas</vt:lpstr>
      <vt:lpstr>Important Trends</vt:lpstr>
      <vt:lpstr>Goals for Next Period</vt:lpstr>
      <vt:lpstr>Summary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
  <cp:lastModifiedBy>Tim Poynter</cp:lastModifiedBy>
  <cp:revision>19</cp:revision>
  <dcterms:created xsi:type="dcterms:W3CDTF">1997-01-13T03:32:40Z</dcterms:created>
  <dcterms:modified xsi:type="dcterms:W3CDTF">2007-10-06T08:35:57Z</dcterms:modified>
</cp:coreProperties>
</file>