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2.xml" ContentType="application/vnd.openxmlformats-officedocument.drawingml.chart+xml"/>
  <Override PartName="/ppt/charts/chart1.xml" ContentType="application/vnd.openxmlformats-officedocument.drawingml.char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charts/chart7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64" r:id="rId5"/>
    <p:sldId id="262" r:id="rId6"/>
    <p:sldId id="267" r:id="rId7"/>
    <p:sldId id="269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124" autoAdjust="0"/>
    <p:restoredTop sz="90929"/>
  </p:normalViewPr>
  <p:slideViewPr>
    <p:cSldViewPr>
      <p:cViewPr varScale="1">
        <p:scale>
          <a:sx n="67" d="100"/>
          <a:sy n="67" d="100"/>
        </p:scale>
        <p:origin x="-40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8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86E-2"/>
          <c:y val="2.1327014218009484E-2"/>
          <c:w val="0.75558312655086857"/>
          <c:h val="0.8483412322274883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solidFill>
              <a:srgbClr val="00FF00"/>
            </a:soli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22903168"/>
        <c:axId val="122909056"/>
        <c:axId val="0"/>
      </c:bar3DChart>
      <c:catAx>
        <c:axId val="122903168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2909056"/>
        <c:crosses val="autoZero"/>
        <c:auto val="1"/>
        <c:lblAlgn val="ctr"/>
        <c:lblOffset val="100"/>
        <c:tickLblSkip val="1"/>
        <c:tickMarkSkip val="1"/>
      </c:catAx>
      <c:valAx>
        <c:axId val="122909056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2903168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82382133995037232"/>
          <c:y val="0.42180094786729871"/>
          <c:w val="0.17121588089330031"/>
          <c:h val="0.15876777251184837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63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86E-2"/>
          <c:y val="2.132701421800948E-2"/>
          <c:w val="0.75558312655086857"/>
          <c:h val="0.8483412322274883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2.5161035241983199E-2"/>
                  <c:y val="-0.11703950990460048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25379712"/>
        <c:axId val="125381248"/>
        <c:axId val="0"/>
      </c:bar3DChart>
      <c:catAx>
        <c:axId val="125379712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5381248"/>
        <c:crosses val="autoZero"/>
        <c:auto val="1"/>
        <c:lblAlgn val="ctr"/>
        <c:lblOffset val="100"/>
        <c:tickLblSkip val="1"/>
        <c:tickMarkSkip val="1"/>
      </c:catAx>
      <c:valAx>
        <c:axId val="125381248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5379712"/>
        <c:crosses val="autoZero"/>
        <c:crossBetween val="between"/>
      </c:valAx>
      <c:spPr>
        <a:noFill/>
        <a:ln w="25393">
          <a:noFill/>
        </a:ln>
      </c:spPr>
    </c:plotArea>
    <c:legend>
      <c:legendPos val="r"/>
      <c:layout>
        <c:manualLayout>
          <c:xMode val="edge"/>
          <c:yMode val="edge"/>
          <c:x val="0.82382133995037232"/>
          <c:y val="0.42180094786729871"/>
          <c:w val="0.17121588089330031"/>
          <c:h val="0.15876777251184837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hPercent val="46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86E-2"/>
          <c:y val="0.11611374407582942"/>
          <c:w val="0.93300248138957831"/>
          <c:h val="0.7535545023696683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2704059602727292E-2"/>
                  <c:y val="-0.11989188143872741"/>
                </c:manualLayout>
              </c:layout>
              <c:showVal val="1"/>
            </c:dLbl>
            <c:spPr>
              <a:noFill/>
              <a:ln w="25393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97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25418880"/>
        <c:axId val="125424768"/>
        <c:axId val="0"/>
      </c:bar3DChart>
      <c:catAx>
        <c:axId val="125418880"/>
        <c:scaling>
          <c:orientation val="minMax"/>
        </c:scaling>
        <c:axPos val="b"/>
        <c:numFmt formatCode="General" sourceLinked="1"/>
        <c:tickLblPos val="low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5424768"/>
        <c:crosses val="autoZero"/>
        <c:auto val="1"/>
        <c:lblAlgn val="ctr"/>
        <c:lblOffset val="100"/>
        <c:tickLblSkip val="1"/>
        <c:tickMarkSkip val="1"/>
      </c:catAx>
      <c:valAx>
        <c:axId val="125424768"/>
        <c:scaling>
          <c:orientation val="minMax"/>
        </c:scaling>
        <c:axPos val="l"/>
        <c:majorGridlines>
          <c:spPr>
            <a:ln w="3174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4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5418880"/>
        <c:crosses val="autoZero"/>
        <c:crossBetween val="between"/>
        <c:majorUnit val="5"/>
      </c:valAx>
      <c:spPr>
        <a:noFill/>
        <a:ln w="25393">
          <a:noFill/>
        </a:ln>
      </c:spPr>
    </c:plotArea>
    <c:legend>
      <c:legendPos val="t"/>
      <c:layout>
        <c:manualLayout>
          <c:xMode val="edge"/>
          <c:yMode val="edge"/>
          <c:x val="0.33002481389578181"/>
          <c:y val="7.1090047393364926E-3"/>
          <c:w val="0.33995037220843682"/>
          <c:h val="8.5308056872037921E-2"/>
        </c:manualLayout>
      </c:layout>
      <c:spPr>
        <a:noFill/>
        <a:ln w="3174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otX val="35"/>
      <c:hPercent val="80"/>
      <c:rotY val="40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4590570719602986E-2"/>
          <c:y val="0.11611374407582942"/>
          <c:w val="0.93300248138957831"/>
          <c:h val="0.7535545023696683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Last Year</c:v>
                </c:pt>
              </c:strCache>
            </c:strRef>
          </c:tx>
          <c:spPr>
            <a:gradFill rotWithShape="0">
              <a:gsLst>
                <a:gs pos="0">
                  <a:srgbClr val="800080"/>
                </a:gs>
                <a:gs pos="50000">
                  <a:srgbClr val="800080">
                    <a:gamma/>
                    <a:shade val="46275"/>
                    <a:invGamma/>
                  </a:srgbClr>
                </a:gs>
                <a:gs pos="100000">
                  <a:srgbClr val="800080"/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3.5299922220139092E-2"/>
                  <c:y val="-0.14398272352896033"/>
                </c:manualLayout>
              </c:layout>
              <c:showVal val="1"/>
            </c:dLbl>
            <c:spPr>
              <a:noFill/>
              <a:ln w="25357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Val val="1"/>
          </c:dLbls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This Year</c:v>
                </c:pt>
              </c:strCache>
            </c:strRef>
          </c:tx>
          <c:spPr>
            <a:gradFill rotWithShape="0">
              <a:gsLst>
                <a:gs pos="0">
                  <a:srgbClr val="000080"/>
                </a:gs>
                <a:gs pos="100000">
                  <a:srgbClr val="000080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12678">
              <a:solidFill>
                <a:schemeClr val="tx1"/>
              </a:solidFill>
              <a:prstDash val="solid"/>
            </a:ln>
          </c:spPr>
          <c:cat>
            <c:strRef>
              <c:f>Sheet1!$B$1:$B$1</c:f>
              <c:strCache>
                <c:ptCount val="1"/>
                <c:pt idx="0">
                  <c:v>Sailboat Purchases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</c:ser>
        <c:gapDepth val="0"/>
        <c:shape val="box"/>
        <c:axId val="127207296"/>
        <c:axId val="127208832"/>
        <c:axId val="0"/>
      </c:bar3DChart>
      <c:catAx>
        <c:axId val="127207296"/>
        <c:scaling>
          <c:orientation val="minMax"/>
        </c:scaling>
        <c:axPos val="b"/>
        <c:numFmt formatCode="General" sourceLinked="1"/>
        <c:tickLblPos val="low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7208832"/>
        <c:crosses val="autoZero"/>
        <c:auto val="1"/>
        <c:lblAlgn val="ctr"/>
        <c:lblOffset val="100"/>
        <c:tickLblSkip val="1"/>
        <c:tickMarkSkip val="1"/>
      </c:catAx>
      <c:valAx>
        <c:axId val="127208832"/>
        <c:scaling>
          <c:orientation val="minMax"/>
        </c:scaling>
        <c:axPos val="l"/>
        <c:majorGridlines>
          <c:spPr>
            <a:ln w="3170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0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7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en-US"/>
          </a:p>
        </c:txPr>
        <c:crossAx val="127207296"/>
        <c:crosses val="autoZero"/>
        <c:crossBetween val="between"/>
        <c:majorUnit val="5"/>
      </c:valAx>
      <c:spPr>
        <a:noFill/>
        <a:ln w="25357">
          <a:noFill/>
        </a:ln>
      </c:spPr>
    </c:plotArea>
    <c:legend>
      <c:legendPos val="t"/>
      <c:layout>
        <c:manualLayout>
          <c:xMode val="edge"/>
          <c:yMode val="edge"/>
          <c:x val="0.33002481389578181"/>
          <c:y val="7.1090047393364926E-3"/>
          <c:w val="0.33995037220843682"/>
          <c:h val="8.5308056872037921E-2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6"/>
          <c:y val="8.2938388625592441E-2"/>
          <c:w val="0.50868486352357345"/>
          <c:h val="0.8341232227488152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noFill/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4565756823821336"/>
          <c:y val="8.2938388625592441E-2"/>
          <c:w val="0.50868486352357345"/>
          <c:h val="0.8341232227488152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8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8">
                <a:solidFill>
                  <a:schemeClr val="tx1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7">
          <a:noFill/>
        </a:ln>
      </c:spPr>
    </c:plotArea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otX val="50"/>
      <c:rotY val="50"/>
      <c:perspective val="0"/>
    </c:view3D>
    <c:plotArea>
      <c:layout>
        <c:manualLayout>
          <c:layoutTarget val="inner"/>
          <c:xMode val="edge"/>
          <c:yMode val="edge"/>
          <c:x val="0.23325062034739458"/>
          <c:y val="0.19431279620853079"/>
          <c:w val="0.37468982630272957"/>
          <c:h val="0.6113744075829384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 per Quarter</c:v>
                </c:pt>
              </c:strCache>
            </c:strRef>
          </c:tx>
          <c:spPr>
            <a:solidFill>
              <a:schemeClr val="accent1"/>
            </a:solidFill>
            <a:ln w="12679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8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1"/>
            <c:explosion val="53"/>
            <c:spPr>
              <a:solidFill>
                <a:srgbClr val="00808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rgbClr val="0000FF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rgbClr val="FF0000"/>
              </a:solidFill>
              <a:ln w="12679">
                <a:solidFill>
                  <a:schemeClr val="tx1"/>
                </a:solidFill>
                <a:prstDash val="solid"/>
              </a:ln>
            </c:spPr>
          </c:dPt>
          <c:dLbls>
            <c:numFmt formatCode="0%" sourceLinked="0"/>
            <c:spPr>
              <a:noFill/>
              <a:ln w="25358">
                <a:noFill/>
              </a:ln>
            </c:spPr>
            <c:txPr>
              <a:bodyPr/>
              <a:lstStyle/>
              <a:p>
                <a:pPr>
                  <a:defRPr sz="1797" b="1" i="0" u="none" strike="noStrike" baseline="0">
                    <a:solidFill>
                      <a:schemeClr val="tx1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Winter</c:v>
                </c:pt>
                <c:pt idx="1">
                  <c:v>Spring</c:v>
                </c:pt>
                <c:pt idx="2">
                  <c:v>Summer</c:v>
                </c:pt>
                <c:pt idx="3">
                  <c:v>Autumn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>
          <c:showPercent val="1"/>
        </c:dLbls>
      </c:pie3DChart>
      <c:spPr>
        <a:noFill/>
        <a:ln w="25358">
          <a:noFill/>
        </a:ln>
      </c:spPr>
    </c:plotArea>
    <c:legend>
      <c:legendPos val="r"/>
      <c:layout>
        <c:manualLayout>
          <c:xMode val="edge"/>
          <c:yMode val="edge"/>
          <c:x val="0.84367245657568257"/>
          <c:y val="0.34360189573459721"/>
          <c:w val="0.15136476426799012"/>
          <c:h val="0.31516587677725127"/>
        </c:manualLayout>
      </c:layout>
      <c:spPr>
        <a:noFill/>
        <a:ln w="3170">
          <a:solidFill>
            <a:schemeClr val="tx1"/>
          </a:solidFill>
          <a:prstDash val="solid"/>
        </a:ln>
      </c:spPr>
      <c:txPr>
        <a:bodyPr/>
        <a:lstStyle/>
        <a:p>
          <a:pPr>
            <a:defRPr sz="1652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</c:chart>
  <c:spPr>
    <a:solidFill>
      <a:srgbClr val="FFFFFF"/>
    </a:solidFill>
    <a:ln>
      <a:noFill/>
    </a:ln>
  </c:spPr>
  <c:txPr>
    <a:bodyPr/>
    <a:lstStyle/>
    <a:p>
      <a:pPr>
        <a:defRPr sz="1797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E4C1B-DFCA-428F-9418-02C3B424AB9B}" type="datetimeFigureOut">
              <a:rPr lang="en-US" smtClean="0"/>
              <a:t>10/7/2007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B76C4B-8357-4FBD-B3FA-2229EED4DD0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76C4B-8357-4FBD-B3FA-2229EED4DD0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398301-D375-4BC9-B031-7D846A3671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27B7E6-4372-4CDB-AB71-C97B0F73CD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8317F-858C-4858-BD0C-D657846878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BC92FA-D96F-48AB-8219-B286D26984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CA7C-C591-4C40-9C12-5189C0DB5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5A905B-DF9D-4EB4-990C-7F5574721C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242E1-D2F1-4535-98C5-205C5F0EFD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5E9610-A6F5-408B-8060-13E6417F29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757644-0571-46C1-846A-918935CFFC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A8F6C1-7932-4E8F-B074-CC3A61CFD5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87D7C-4806-4349-A2DC-E78243B403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8EBE1-968F-4B12-8D7F-FF898166F5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9212B7-DB4B-4D51-BBD2-297706626F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0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Sailboat Statistics</a:t>
            </a:r>
          </a:p>
        </p:txBody>
      </p:sp>
      <p:graphicFrame>
        <p:nvGraphicFramePr>
          <p:cNvPr id="6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73100" y="1989138"/>
          <a:ext cx="7759700" cy="4117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B7FC0F-25C4-4788-B99C-C7B5FE0431C4}"/>
</file>

<file path=customXml/itemProps2.xml><?xml version="1.0" encoding="utf-8"?>
<ds:datastoreItem xmlns:ds="http://schemas.openxmlformats.org/officeDocument/2006/customXml" ds:itemID="{353AB6AD-C288-477C-A403-45441288A091}"/>
</file>

<file path=docProps/app.xml><?xml version="1.0" encoding="utf-8"?>
<Properties xmlns="http://schemas.openxmlformats.org/officeDocument/2006/extended-properties" xmlns:vt="http://schemas.openxmlformats.org/officeDocument/2006/docPropsVTypes">
  <Template>C:\My Documents\pts\mp97mod4\Data\SGRAPH.PPT</Template>
  <TotalTime>564</TotalTime>
  <Words>24</Words>
  <Application>Microsoft PowerPoint</Application>
  <PresentationFormat>On-screen Show (4:3)</PresentationFormat>
  <Paragraphs>17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Times New Roman</vt:lpstr>
      <vt:lpstr>Default Design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  <vt:lpstr>Sailboat Statistics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Sailboat Statistics</dc:title>
  <dc:creator/>
  <cp:lastModifiedBy>Tim Poynter</cp:lastModifiedBy>
  <cp:revision>56</cp:revision>
  <dcterms:created xsi:type="dcterms:W3CDTF">1997-02-03T04:14:54Z</dcterms:created>
  <dcterms:modified xsi:type="dcterms:W3CDTF">2007-10-07T07:06:25Z</dcterms:modified>
</cp:coreProperties>
</file>