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2" r:id="rId8"/>
    <p:sldId id="263" r:id="rId9"/>
    <p:sldId id="265" r:id="rId10"/>
  </p:sldIdLst>
  <p:sldSz cx="6858000" cy="9144000" type="screen4x3"/>
  <p:notesSz cx="6858000" cy="9180513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66"/>
    <a:srgbClr val="CBCBCB"/>
    <a:srgbClr val="F8F8F8"/>
    <a:srgbClr val="393939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673" autoAdjust="0"/>
  </p:normalViewPr>
  <p:slideViewPr>
    <p:cSldViewPr>
      <p:cViewPr varScale="1">
        <p:scale>
          <a:sx n="55" d="100"/>
          <a:sy n="55" d="100"/>
        </p:scale>
        <p:origin x="-1332" y="-1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fld id="{112D24EC-A602-45D2-9FDE-3D33CF6162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43125" y="685800"/>
            <a:ext cx="257175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57E3CA4-002C-40D7-912E-9BC2E51E2D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2" y="438914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313948" y="578883"/>
            <a:ext cx="6230107" cy="414528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541782" y="2426941"/>
            <a:ext cx="5829300" cy="24384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541782" y="4913376"/>
            <a:ext cx="5829300" cy="12192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A0E5F-DB7C-412F-966A-89390D2350F4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7EA8C-6613-4C41-B985-6EEEDDBAF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77190" y="707136"/>
            <a:ext cx="6137910" cy="5583936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3A48A-358F-4FBB-9EA9-222D66F4C736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5D176-2348-415C-B763-3CF745EEA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711207"/>
            <a:ext cx="1485900" cy="70103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0050" y="711205"/>
            <a:ext cx="4457700" cy="70104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9BE0-CD8A-4AAE-B823-CDD546D39A4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D30998-33AF-4093-AB36-C1F0F2F54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and 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361951" y="2283884"/>
            <a:ext cx="2957513" cy="5695949"/>
          </a:xfrm>
        </p:spPr>
        <p:txBody>
          <a:bodyPr/>
          <a:lstStyle/>
          <a:p>
            <a:endParaRPr lang="en-US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4"/>
          </p:nvPr>
        </p:nvSpPr>
        <p:spPr>
          <a:xfrm>
            <a:off x="3538538" y="2283852"/>
            <a:ext cx="2930129" cy="5695981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71450" y="1930400"/>
            <a:ext cx="6515100" cy="6400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45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9FDB18EB-E868-4186-8102-E4FA8B35C333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532284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5780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014FEE3D-506A-4642-ACC4-DD894390C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71450" y="1930400"/>
            <a:ext cx="6515100" cy="6400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45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31931CC2-0D1B-4E0A-B8D8-056965FFE027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43150" y="8532284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25780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BD10434B-A62B-4488-9340-C6C744537E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0"/>
            <a:ext cx="5829300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145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11FBE0CA-5FB9-4714-BAB1-305BECE6A89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343150" y="8532284"/>
            <a:ext cx="21717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57800" y="8532284"/>
            <a:ext cx="1428750" cy="609600"/>
          </a:xfrm>
        </p:spPr>
        <p:txBody>
          <a:bodyPr/>
          <a:lstStyle>
            <a:lvl1pPr>
              <a:defRPr/>
            </a:lvl1pPr>
          </a:lstStyle>
          <a:p>
            <a:fld id="{9355562E-A1AA-411E-B712-C1ED0E8F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190" y="707136"/>
            <a:ext cx="6137910" cy="558393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B3B14-D8C1-43B1-B9CA-6510496BA457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26971-DABF-4AD3-BE05-DE90D7D69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2" y="438914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313948" y="578885"/>
            <a:ext cx="6230107" cy="578843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258" y="6571488"/>
            <a:ext cx="6137910" cy="902208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1258" y="7499312"/>
            <a:ext cx="6137910" cy="560832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CB7E1-E7E9-41E3-9F90-BC17366EDF51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C8305-530D-492D-A122-506526039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5764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66520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DD400-9708-437A-AD0F-F368CCEA10E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25B2DB-3DD3-45CF-9C78-A65EEDF84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5418" y="772584"/>
            <a:ext cx="2948940" cy="1056216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3489127" y="772584"/>
            <a:ext cx="2948940" cy="1056216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5418" y="1930400"/>
            <a:ext cx="2948940" cy="465328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9127" y="1930400"/>
            <a:ext cx="2948940" cy="465328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21D8D-B9BF-4E32-9F79-8DFF661E3962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ABFBE-C4E0-4755-BFFD-3524C7347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752CC-569F-4055-B167-AE89E1F51FCA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74FFE-7433-44C4-9D90-655DFC557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28602" y="438914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C7676-33FB-4939-BF4C-94DEF5A30E0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451A4-69B8-41BE-8206-7333490D41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4088" y="711200"/>
            <a:ext cx="2228850" cy="12192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154135" y="1930404"/>
            <a:ext cx="2228850" cy="5608149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571031" y="1240193"/>
            <a:ext cx="3469619" cy="629920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F85278-EDE2-46E2-8FB5-832D9A620A09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DC58-B126-4578-A58B-54335E3EA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2" y="438914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4800600" y="578883"/>
            <a:ext cx="1743454" cy="57912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6682741"/>
            <a:ext cx="6172200" cy="140208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4847034" y="711201"/>
            <a:ext cx="1680210" cy="5615307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838696-315D-4EDE-8CF0-BD6365775B4D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981A79-68A7-48E3-9ADE-7486F4D9AE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6110" y="581024"/>
            <a:ext cx="4443984" cy="57912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228602" y="438914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313948" y="578883"/>
            <a:ext cx="6230107" cy="73152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377190" y="6647453"/>
            <a:ext cx="6137910" cy="140208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377190" y="707136"/>
            <a:ext cx="6137910" cy="5583936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2832246" y="8149169"/>
            <a:ext cx="171450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4546746" y="8149169"/>
            <a:ext cx="17145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261246" y="8149169"/>
            <a:ext cx="34290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  <p:sldLayoutId id="2147483888" r:id="rId14"/>
    <p:sldLayoutId id="2147483889" r:id="rId15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Stephanie Smith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DDB5DF8F-EE77-4F57-B3EC-065B1CF0F1A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6" name="Chart Placeholder 5"/>
          <p:cNvSpPr>
            <a:spLocks noGrp="1"/>
          </p:cNvSpPr>
          <p:nvPr>
            <p:ph type="chart" sz="quarter" idx="14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D4EAC-546C-46AD-8A83-2B4CE6CB3FB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85750" y="2032000"/>
            <a:ext cx="25146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The Acme Corporation supplies products and services to people world-wide.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This presentation provides an overview of our financial performance. 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Unless marked as Company Confidential, all information has been made public.</a:t>
            </a:r>
            <a:endParaRPr kumimoji="1"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14300" y="1930400"/>
            <a:ext cx="114300" cy="6604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3565923" y="2032002"/>
            <a:ext cx="2899172" cy="5262979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Highlights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Income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Revenue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Balance Sheet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Assets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Stock Performance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8" name="Rectangle 1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</a:t>
            </a:r>
          </a:p>
        </p:txBody>
      </p:sp>
      <p:graphicFrame>
        <p:nvGraphicFramePr>
          <p:cNvPr id="7320" name="Group 152"/>
          <p:cNvGraphicFramePr>
            <a:graphicFrameLocks noGrp="1"/>
          </p:cNvGraphicFramePr>
          <p:nvPr>
            <p:ph type="tbl" idx="1"/>
          </p:nvPr>
        </p:nvGraphicFramePr>
        <p:xfrm>
          <a:off x="171450" y="1930401"/>
          <a:ext cx="6515100" cy="6545580"/>
        </p:xfrm>
        <a:graphic>
          <a:graphicData uri="http://schemas.openxmlformats.org/drawingml/2006/table">
            <a:tbl>
              <a:tblPr/>
              <a:tblGrid>
                <a:gridCol w="3865960"/>
                <a:gridCol w="1325165"/>
                <a:gridCol w="1323975"/>
              </a:tblGrid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(in millions)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revenues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income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Earnings per share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Return on net revenues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8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s/t investments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0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Stockholder’s equity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5F348-DFA3-4340-89CE-B3B8CB26CF29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EBB3-8E50-43B5-B340-1A7C3AB2B7D4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631031" y="1727201"/>
            <a:ext cx="144780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Revenues</a:t>
            </a:r>
            <a:endParaRPr kumimoji="1"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2630091" y="1727201"/>
            <a:ext cx="131445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Income</a:t>
            </a:r>
            <a:endParaRPr kumimoji="1"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4832747" y="1727201"/>
            <a:ext cx="1314450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Earnings / Share</a:t>
            </a:r>
            <a:endParaRPr kumimoji="1" lang="en-US"/>
          </a:p>
        </p:txBody>
      </p:sp>
      <p:graphicFrame>
        <p:nvGraphicFramePr>
          <p:cNvPr id="34816" name="Object 0"/>
          <p:cNvGraphicFramePr>
            <a:graphicFrameLocks noChangeAspect="1"/>
          </p:cNvGraphicFramePr>
          <p:nvPr/>
        </p:nvGraphicFramePr>
        <p:xfrm>
          <a:off x="115447" y="3257532"/>
          <a:ext cx="2050256" cy="5130800"/>
        </p:xfrm>
        <a:graphic>
          <a:graphicData uri="http://schemas.openxmlformats.org/presentationml/2006/ole">
            <p:oleObj spid="_x0000_s34816" name="Chart" r:id="rId3" imgW="2943102" imgH="3848173" progId="MSGraph.Chart.8">
              <p:embed followColorScheme="full"/>
            </p:oleObj>
          </a:graphicData>
        </a:graphic>
      </p:graphicFrame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2141918" y="3257532"/>
          <a:ext cx="2340769" cy="5056717"/>
        </p:xfrm>
        <a:graphic>
          <a:graphicData uri="http://schemas.openxmlformats.org/presentationml/2006/ole">
            <p:oleObj spid="_x0000_s34817" name="Chart" r:id="rId4" imgW="3228955" imgH="4200436" progId="MSGraph.Chart.8">
              <p:embed followColorScheme="full"/>
            </p:oleObj>
          </a:graphicData>
        </a:graphic>
      </p:graphicFrame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4469621" y="3160164"/>
          <a:ext cx="2249091" cy="5242984"/>
        </p:xfrm>
        <a:graphic>
          <a:graphicData uri="http://schemas.openxmlformats.org/presentationml/2006/ole">
            <p:oleObj spid="_x0000_s34818" name="Chart" r:id="rId5" imgW="2790718" imgH="3648152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by Division</a:t>
            </a:r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>
            <p:ph type="chart" idx="1"/>
          </p:nvPr>
        </p:nvGraphicFramePr>
        <p:xfrm>
          <a:off x="171450" y="1930400"/>
          <a:ext cx="6515100" cy="6400800"/>
        </p:xfrm>
        <a:graphic>
          <a:graphicData uri="http://schemas.openxmlformats.org/presentationml/2006/ole">
            <p:oleObj spid="_x0000_s9226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9B49-F5F6-425A-B51F-C2FF7B6C053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4" name="Rectangle 1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 Sheet</a:t>
            </a: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4DB5-1307-4B67-B401-DFE851A88D2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graphicFrame>
        <p:nvGraphicFramePr>
          <p:cNvPr id="11457" name="Group 193"/>
          <p:cNvGraphicFramePr>
            <a:graphicFrameLocks noGrp="1"/>
          </p:cNvGraphicFramePr>
          <p:nvPr>
            <p:ph type="tbl" idx="4294967295"/>
          </p:nvPr>
        </p:nvGraphicFramePr>
        <p:xfrm>
          <a:off x="0" y="1748367"/>
          <a:ext cx="6235346" cy="8403336"/>
        </p:xfrm>
        <a:graphic>
          <a:graphicData uri="http://schemas.openxmlformats.org/drawingml/2006/table">
            <a:tbl>
              <a:tblPr/>
              <a:tblGrid>
                <a:gridCol w="4401890"/>
                <a:gridCol w="916158"/>
                <a:gridCol w="917297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Assets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short-term investments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receivable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Inventories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480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Liabilities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Accrued compensation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Income taxes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Liabilities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4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Shareholder’s Equity</a:t>
                      </a:r>
                    </a:p>
                  </a:txBody>
                  <a:tcPr marL="68580" marR="68580" marT="60960" marB="6096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</a:t>
                      </a:r>
                      <a:r>
                        <a:rPr kumimoji="0" lang="en-US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marL="68580" marR="68580" marT="60960" marB="6096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Assets</a:t>
            </a:r>
          </a:p>
        </p:txBody>
      </p:sp>
      <p:graphicFrame>
        <p:nvGraphicFramePr>
          <p:cNvPr id="35840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171450" y="1930400"/>
          <a:ext cx="6515100" cy="6400800"/>
        </p:xfrm>
        <a:graphic>
          <a:graphicData uri="http://schemas.openxmlformats.org/presentationml/2006/ole">
            <p:oleObj spid="_x0000_s35840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C5C-B63E-44E2-BBBD-39BF897236A5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0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Performance</a:t>
            </a:r>
          </a:p>
        </p:txBody>
      </p:sp>
      <p:graphicFrame>
        <p:nvGraphicFramePr>
          <p:cNvPr id="14350" name="Object 1038"/>
          <p:cNvGraphicFramePr>
            <a:graphicFrameLocks noChangeAspect="1"/>
          </p:cNvGraphicFramePr>
          <p:nvPr>
            <p:ph type="chart" idx="1"/>
          </p:nvPr>
        </p:nvGraphicFramePr>
        <p:xfrm>
          <a:off x="492920" y="2730500"/>
          <a:ext cx="5872163" cy="4800600"/>
        </p:xfrm>
        <a:graphic>
          <a:graphicData uri="http://schemas.openxmlformats.org/presentationml/2006/ole">
            <p:oleObj spid="_x0000_s14350" name="Chart" r:id="rId3" imgW="7829628" imgH="3600374" progId="MSGraph.Chart.8">
              <p:embed followColorScheme="full"/>
            </p:oleObj>
          </a:graphicData>
        </a:graphic>
      </p:graphicFrame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6-38F8-45E1-9919-A878E86DD35F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14348" name="Text Box 1036"/>
          <p:cNvSpPr txBox="1">
            <a:spLocks noChangeArrowheads="1"/>
          </p:cNvSpPr>
          <p:nvPr/>
        </p:nvSpPr>
        <p:spPr bwMode="auto">
          <a:xfrm>
            <a:off x="779861" y="1930401"/>
            <a:ext cx="5262563" cy="46166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>
                <a:solidFill>
                  <a:schemeClr val="tx2"/>
                </a:solidFill>
                <a:latin typeface="Arial Black" pitchFamily="34" charset="0"/>
              </a:rPr>
              <a:t>Stock Performance to Date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162928C-FB59-4DDE-B635-C17706BCA3FD}"/>
</file>

<file path=customXml/itemProps2.xml><?xml version="1.0" encoding="utf-8"?>
<ds:datastoreItem xmlns:ds="http://schemas.openxmlformats.org/officeDocument/2006/customXml" ds:itemID="{65115E82-B0A3-486C-9CD0-6D296C02D225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143</TotalTime>
  <Words>208</Words>
  <Application>Microsoft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Aspect</vt:lpstr>
      <vt:lpstr>Chart</vt:lpstr>
      <vt:lpstr>Making a Business of Recreation</vt:lpstr>
      <vt:lpstr>Slide 2</vt:lpstr>
      <vt:lpstr>Agenda</vt:lpstr>
      <vt:lpstr>Highlights</vt:lpstr>
      <vt:lpstr>Income</vt:lpstr>
      <vt:lpstr>Revenue by Division</vt:lpstr>
      <vt:lpstr>Balance Sheet</vt:lpstr>
      <vt:lpstr>Assets</vt:lpstr>
      <vt:lpstr>Stock Performance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Smith</dc:creator>
  <cp:lastModifiedBy>Kevin O'Kelly</cp:lastModifiedBy>
  <cp:revision>18</cp:revision>
  <cp:lastPrinted>1601-01-01T00:00:00Z</cp:lastPrinted>
  <dcterms:created xsi:type="dcterms:W3CDTF">1601-01-01T00:00:00Z</dcterms:created>
  <dcterms:modified xsi:type="dcterms:W3CDTF">2007-09-13T07:59:51Z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