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11.xml" ContentType="application/vnd.openxmlformats-officedocument.presentationml.slide+xml"/>
  <Override PartName="/ppt/slides/slide7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2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3"/>
  </p:notesMasterIdLst>
  <p:sldIdLst>
    <p:sldId id="256" r:id="rId2"/>
    <p:sldId id="258" r:id="rId3"/>
    <p:sldId id="261" r:id="rId4"/>
    <p:sldId id="270" r:id="rId5"/>
    <p:sldId id="267" r:id="rId6"/>
    <p:sldId id="262" r:id="rId7"/>
    <p:sldId id="269" r:id="rId8"/>
    <p:sldId id="260" r:id="rId9"/>
    <p:sldId id="268" r:id="rId10"/>
    <p:sldId id="264" r:id="rId11"/>
    <p:sldId id="265" r:id="rId1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422" autoAdjust="0"/>
    <p:restoredTop sz="94595" autoAdjust="0"/>
  </p:normalViewPr>
  <p:slideViewPr>
    <p:cSldViewPr>
      <p:cViewPr varScale="1">
        <p:scale>
          <a:sx n="54" d="100"/>
          <a:sy n="54" d="100"/>
        </p:scale>
        <p:origin x="-4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5F5D13C1-4456-4C03-BD89-602BB7CC396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9F4706-2D78-423D-8699-13829EA8872A}" type="slidenum">
              <a:rPr lang="en-US"/>
              <a:pPr/>
              <a:t>3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68098E-491E-46E5-ABC6-95CBD90DD688}" type="slidenum">
              <a:rPr lang="en-US"/>
              <a:pPr/>
              <a:t>4</a:t>
            </a:fld>
            <a:endParaRPr lang="en-US"/>
          </a:p>
        </p:txBody>
      </p:sp>
      <p:sp>
        <p:nvSpPr>
          <p:cNvPr id="12083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0A2158-4660-4F03-9494-F2A76BB858D8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482965-AF91-4C81-BE89-93FCD33A7B42}" type="slidenum">
              <a:rPr lang="en-US"/>
              <a:pPr/>
              <a:t>8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3EB0F1-60DD-4A4C-8772-6C06A367EDD3}" type="slidenum">
              <a:rPr lang="en-US"/>
              <a:pPr/>
              <a:t>11</a:t>
            </a:fld>
            <a:endParaRPr lang="en-U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76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77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77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77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77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77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77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77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7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7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777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777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777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777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777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6A754508-0117-45B4-AC10-DBB387A502A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58706F-CA2E-4570-A84A-3B298DFC541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FA6393-3B23-496F-A596-748D4A1D70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4BA26D-47D1-4E0F-9B2C-9DBDD6C701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F2107A-C3A0-446B-99A4-CB32EF7A8A8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73A8A5-8538-441F-B1D0-813A136C5B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B6299F-58D4-4DF2-B1B0-4C783DDEFD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AF7D9A-C347-4BD4-BD55-AA3D2553C8D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DF381A-2F87-4CCA-8F8B-E3397DE938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C2C587-01E2-45F3-B564-FB36B5F4E6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BF4183-DAB0-427E-AF8B-7556A4A06A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3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674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674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674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674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7FE53EC1-BA03-4D15-B2C7-95656EC0B55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spcBef>
                <a:spcPct val="30000"/>
              </a:spcBef>
              <a:spcAft>
                <a:spcPct val="20000"/>
              </a:spcAft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990600" lvl="1" indent="-533400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Circulars, newspapers, television, and radio</a:t>
            </a:r>
          </a:p>
          <a:p>
            <a:pPr marL="609600" indent="-609600">
              <a:spcBef>
                <a:spcPct val="30000"/>
              </a:spcBef>
              <a:spcAft>
                <a:spcPct val="20000"/>
              </a:spcAft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990600" lvl="1" indent="-533400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Special offers and discounts</a:t>
            </a:r>
          </a:p>
          <a:p>
            <a:pPr marL="609600" indent="-609600">
              <a:spcBef>
                <a:spcPct val="30000"/>
              </a:spcBef>
              <a:spcAft>
                <a:spcPct val="20000"/>
              </a:spcAft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990600" lvl="1" indent="-533400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hlink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quality, and service</a:t>
            </a:r>
          </a:p>
          <a:p>
            <a:pPr>
              <a:buClr>
                <a:schemeClr val="hlink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hlink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hlink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Saturday delivery</a:t>
            </a:r>
          </a:p>
          <a:p>
            <a:r>
              <a:rPr lang="en-US"/>
              <a:t>Overnight shipping for rush orders</a:t>
            </a:r>
          </a:p>
          <a:p>
            <a:r>
              <a:rPr lang="en-US"/>
              <a:t>Discounts on shipping charges for orders over $5000</a:t>
            </a:r>
          </a:p>
          <a:p>
            <a:r>
              <a:rPr lang="en-US"/>
              <a:t>Customer Service Representatives available 24 hours a day</a:t>
            </a:r>
          </a:p>
          <a:p>
            <a:r>
              <a:rPr lang="en-US"/>
              <a:t>Toll-free 800 number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Meeting the Needs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Saturday delivery</a:t>
            </a:r>
          </a:p>
          <a:p>
            <a:r>
              <a:rPr lang="en-US"/>
              <a:t>Overnight shipping for rush orders</a:t>
            </a:r>
          </a:p>
          <a:p>
            <a:r>
              <a:rPr lang="en-US"/>
              <a:t>Discounts on shipping charges for orders over $5000</a:t>
            </a:r>
          </a:p>
          <a:p>
            <a:r>
              <a:rPr lang="en-US"/>
              <a:t>Customer Service Representatives available 24 hours a day</a:t>
            </a:r>
          </a:p>
          <a:p>
            <a:r>
              <a:rPr lang="en-US"/>
              <a:t>Toll-free 800 number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Territory	Cust.	Reg. Rep.	     Sales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North	SMP	J. Jenkins	15.0%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South	TRF	D. Engel	10.5%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Wide range of products to choose from </a:t>
            </a:r>
          </a:p>
          <a:p>
            <a:pPr>
              <a:buFont typeface="Wingdings" pitchFamily="2" charset="2"/>
              <a:buNone/>
            </a:pPr>
            <a:r>
              <a:rPr lang="en-US"/>
              <a:t>Fast and accurate order fulfillment</a:t>
            </a:r>
          </a:p>
          <a:p>
            <a:pPr>
              <a:buFont typeface="Wingdings" pitchFamily="2" charset="2"/>
              <a:buNone/>
            </a:pPr>
            <a:r>
              <a:rPr lang="en-US"/>
              <a:t>Quick resolution of problems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762000" indent="-7620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lphaLcParenR"/>
            </a:pPr>
            <a:r>
              <a:rPr lang="en-US"/>
              <a:t>Early Monday delivery</a:t>
            </a:r>
          </a:p>
          <a:p>
            <a:pPr marL="762000" indent="-7620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lphaLcParenR"/>
            </a:pPr>
            <a:r>
              <a:rPr lang="en-US"/>
              <a:t>Competitive prices</a:t>
            </a:r>
          </a:p>
          <a:p>
            <a:pPr marL="762000" indent="-7620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lphaLcParenR"/>
            </a:pPr>
            <a:r>
              <a:rPr lang="en-US"/>
              <a:t>After market support</a:t>
            </a:r>
          </a:p>
          <a:p>
            <a:pPr marL="762000" indent="-7620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lphaLcParenR"/>
            </a:pPr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US"/>
              <a:t>Best Products</a:t>
            </a:r>
          </a:p>
          <a:p>
            <a:pPr marL="609600" indent="-609600">
              <a:buFontTx/>
              <a:buNone/>
            </a:pPr>
            <a:r>
              <a:rPr lang="en-US"/>
              <a:t>Best Prices</a:t>
            </a:r>
          </a:p>
          <a:p>
            <a:pPr marL="609600" indent="-609600">
              <a:buFontTx/>
              <a:buNone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970A00C-AA0F-4FEA-8673-4DC91B9F274B}"/>
</file>

<file path=customXml/itemProps2.xml><?xml version="1.0" encoding="utf-8"?>
<ds:datastoreItem xmlns:ds="http://schemas.openxmlformats.org/officeDocument/2006/customXml" ds:itemID="{2F23DDA3-4E90-42C9-B7F5-E30E74CC28DE}"/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1548</TotalTime>
  <Words>208</Words>
  <Application>Microsoft PowerPoint</Application>
  <PresentationFormat>On-screen Show (4:3)</PresentationFormat>
  <Paragraphs>66</Paragraphs>
  <Slides>11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Times New Roman</vt:lpstr>
      <vt:lpstr>Tahoma</vt:lpstr>
      <vt:lpstr>Wingdings</vt:lpstr>
      <vt:lpstr>Comic Sans MS</vt:lpstr>
      <vt:lpstr>Arial</vt:lpstr>
      <vt:lpstr>Blends</vt:lpstr>
      <vt:lpstr>Making a Business of Recreation</vt:lpstr>
      <vt:lpstr>Success-Satisfaction-Partnership</vt:lpstr>
      <vt:lpstr>Meeting the Needs</vt:lpstr>
      <vt:lpstr>Meeting the Needs</vt:lpstr>
      <vt:lpstr>Retail Partners</vt:lpstr>
      <vt:lpstr>Customer Requirements</vt:lpstr>
      <vt:lpstr>Our Strengths</vt:lpstr>
      <vt:lpstr>Building Partnerships</vt:lpstr>
      <vt:lpstr>Our Benefits</vt:lpstr>
      <vt:lpstr>Key Benefits</vt:lpstr>
      <vt:lpstr>Next Steps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Dick Clark</dc:creator>
  <cp:lastModifiedBy>Tim Poynter</cp:lastModifiedBy>
  <cp:revision>96</cp:revision>
  <dcterms:created xsi:type="dcterms:W3CDTF">1999-02-17T04:15:08Z</dcterms:created>
  <dcterms:modified xsi:type="dcterms:W3CDTF">2007-08-04T07:47:26Z</dcterms:modified>
</cp:coreProperties>
</file>