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3"/>
  </p:notesMasterIdLst>
  <p:handoutMasterIdLst>
    <p:handoutMasterId r:id="rId14"/>
  </p:handoutMasterIdLst>
  <p:sldIdLst>
    <p:sldId id="256" r:id="rId2"/>
    <p:sldId id="266" r:id="rId3"/>
    <p:sldId id="267" r:id="rId4"/>
    <p:sldId id="259" r:id="rId5"/>
    <p:sldId id="273" r:id="rId6"/>
    <p:sldId id="274" r:id="rId7"/>
    <p:sldId id="270" r:id="rId8"/>
    <p:sldId id="272" r:id="rId9"/>
    <p:sldId id="258" r:id="rId10"/>
    <p:sldId id="262" r:id="rId11"/>
    <p:sldId id="26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0000FF"/>
    <a:srgbClr val="3366FF"/>
    <a:srgbClr val="FFFF66"/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6" d="100"/>
          <a:sy n="66" d="100"/>
        </p:scale>
        <p:origin x="-552" y="-108"/>
      </p:cViewPr>
      <p:guideLst>
        <p:guide orient="horz" pos="3024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94971159-B785-41E0-88D6-1905B65B53D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1BA40AFF-9C3A-457A-81BD-3E08CC8AAE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F8053-54EB-4E10-A2AF-1CC5063715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693F43-9695-4E85-BD8B-9AC36F6026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BBF0AF96-7A09-4D48-BC49-7E8984728D1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EF24E805-B064-48A0-A38C-A792F574DD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ACF3BEE-D185-4BF3-A101-0056111B09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DC6D1C-35B6-4004-B6D1-A2257182BA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FE22D-020E-4D67-8C8A-05B6031FB32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32BFD8-1816-4C0E-AE55-1475EC2307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344F5-334E-4C0D-B10D-71C70760A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988468-5312-4298-B568-196C082B18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CBD488-8843-4DBB-9A97-A63DA4A08C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AF07D-88FE-4CFD-891B-8DBA0478A4B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C489E1-A487-4C72-A37D-37E0F8345E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3D2905C-6042-4DFE-AB4E-73E999A5FC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sp>
        <p:nvSpPr>
          <p:cNvPr id="5143" name="Rectangle 23"/>
          <p:cNvSpPr>
            <a:spLocks noChangeArrowheads="1"/>
          </p:cNvSpPr>
          <p:nvPr/>
        </p:nvSpPr>
        <p:spPr bwMode="auto">
          <a:xfrm>
            <a:off x="4572000" y="4797425"/>
            <a:ext cx="3671888" cy="1368425"/>
          </a:xfrm>
          <a:prstGeom prst="rect">
            <a:avLst/>
          </a:prstGeom>
          <a:gradFill flip="none" rotWithShape="1">
            <a:gsLst>
              <a:gs pos="0">
                <a:srgbClr val="000082"/>
              </a:gs>
              <a:gs pos="30000">
                <a:srgbClr val="66008F"/>
              </a:gs>
              <a:gs pos="64999">
                <a:srgbClr val="BA0066"/>
              </a:gs>
              <a:gs pos="89999">
                <a:srgbClr val="FF0000"/>
              </a:gs>
              <a:gs pos="100000">
                <a:srgbClr val="FF8200"/>
              </a:gs>
            </a:gsLst>
            <a:lin ang="1350000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Sales Conference</a:t>
            </a:r>
          </a:p>
        </p:txBody>
      </p:sp>
      <p:sp>
        <p:nvSpPr>
          <p:cNvPr id="5145" name="Oval 25"/>
          <p:cNvSpPr>
            <a:spLocks noChangeArrowheads="1"/>
          </p:cNvSpPr>
          <p:nvPr/>
        </p:nvSpPr>
        <p:spPr bwMode="auto">
          <a:xfrm>
            <a:off x="7272338" y="657225"/>
            <a:ext cx="971550" cy="971550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  <a:reflection blurRad="6350" stA="50000" endA="300" endPos="90000" dir="5400000" sy="-100000" algn="bl" rotWithShape="0"/>
          </a:effectLst>
        </p:spPr>
        <p:txBody>
          <a:bodyPr wrap="none" anchor="ctr"/>
          <a:lstStyle/>
          <a:p>
            <a:pPr algn="ctr"/>
            <a:r>
              <a:rPr lang="en-US" b="1">
                <a:solidFill>
                  <a:schemeClr val="bg1"/>
                </a:solidFill>
              </a:rPr>
              <a:t>WSG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1104900" y="2286000"/>
            <a:ext cx="4419600" cy="2590800"/>
          </a:xfrm>
        </p:spPr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  <a:p>
            <a:endParaRPr lang="en-US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>
              <a:buSzTx/>
              <a:buFont typeface="Wingdings" pitchFamily="2" charset="2"/>
              <a:buChar char="§"/>
            </a:pPr>
            <a:r>
              <a:rPr lang="en-US"/>
              <a:t>Advertising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Circulars, newspapers, television, and radio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Promotions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Special offers and discounts</a:t>
            </a:r>
          </a:p>
          <a:p>
            <a:pPr>
              <a:buSzTx/>
              <a:buFont typeface="Wingdings" pitchFamily="2" charset="2"/>
              <a:buChar char="§"/>
            </a:pPr>
            <a:r>
              <a:rPr lang="en-US"/>
              <a:t>After sales</a:t>
            </a:r>
          </a:p>
          <a:p>
            <a:pPr lvl="1">
              <a:buClr>
                <a:schemeClr val="folHlink"/>
              </a:buClr>
              <a:buSzTx/>
              <a:buFont typeface="Wingdings" pitchFamily="2" charset="2"/>
              <a:buChar char="§"/>
            </a:pPr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Annual Equipment Showcase</a:t>
            </a:r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7505700" y="381000"/>
            <a:ext cx="1143000" cy="1143000"/>
          </a:xfrm>
          <a:prstGeom prst="ellipse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/>
              <a:t>WSG</a:t>
            </a:r>
          </a:p>
        </p:txBody>
      </p:sp>
      <p:sp>
        <p:nvSpPr>
          <p:cNvPr id="22554" name="Rectangle 26"/>
          <p:cNvSpPr>
            <a:spLocks noChangeArrowheads="1"/>
          </p:cNvSpPr>
          <p:nvPr/>
        </p:nvSpPr>
        <p:spPr bwMode="auto">
          <a:xfrm>
            <a:off x="4572000" y="4800600"/>
            <a:ext cx="3200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23900" y="2286000"/>
            <a:ext cx="7772400" cy="32004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247900" y="5829300"/>
            <a:ext cx="4457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cxnSp>
        <p:nvCxnSpPr>
          <p:cNvPr id="6" name="Straight Connector 5"/>
          <p:cNvCxnSpPr/>
          <p:nvPr/>
        </p:nvCxnSpPr>
        <p:spPr bwMode="auto">
          <a:xfrm>
            <a:off x="419100" y="4686300"/>
            <a:ext cx="8305800" cy="158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981700" y="3162300"/>
            <a:ext cx="1738313" cy="1827213"/>
          </a:xfrm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35" name="Rectangle 1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On Guard for New Business</a:t>
            </a:r>
          </a:p>
        </p:txBody>
      </p:sp>
      <p:sp>
        <p:nvSpPr>
          <p:cNvPr id="60451" name="Rectangle 35"/>
          <p:cNvSpPr>
            <a:spLocks noGrp="1" noChangeArrowheads="1"/>
          </p:cNvSpPr>
          <p:nvPr>
            <p:ph type="body" sz="half" idx="1"/>
          </p:nvPr>
        </p:nvSpPr>
        <p:spPr>
          <a:xfrm>
            <a:off x="685800" y="2171700"/>
            <a:ext cx="4419600" cy="4114800"/>
          </a:xfrm>
        </p:spPr>
        <p:txBody>
          <a:bodyPr/>
          <a:lstStyle/>
          <a:p>
            <a:r>
              <a:rPr lang="en-US"/>
              <a:t>Six new international distributors added</a:t>
            </a:r>
          </a:p>
          <a:p>
            <a:r>
              <a:rPr lang="en-US"/>
              <a:t>New ski wear products for next year</a:t>
            </a:r>
          </a:p>
          <a:p>
            <a:r>
              <a:rPr lang="en-US"/>
              <a:t>Acquisition of retail outlets</a:t>
            </a:r>
            <a:endParaRPr lang="en-US" sz="2800"/>
          </a:p>
        </p:txBody>
      </p:sp>
      <p:pic>
        <p:nvPicPr>
          <p:cNvPr id="60450" name="Picture 34" descr="J029865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86400" y="2438400"/>
            <a:ext cx="3328988" cy="24812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13512" cy="2478087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pPr lvl="3">
              <a:buClr>
                <a:schemeClr val="folHlink"/>
              </a:buClr>
              <a:buSzPct val="60000"/>
            </a:pPr>
            <a:endParaRPr lang="en-US"/>
          </a:p>
        </p:txBody>
      </p:sp>
      <p:sp>
        <p:nvSpPr>
          <p:cNvPr id="66564" name="Oval 4"/>
          <p:cNvSpPr>
            <a:spLocks noChangeArrowheads="1"/>
          </p:cNvSpPr>
          <p:nvPr/>
        </p:nvSpPr>
        <p:spPr bwMode="auto">
          <a:xfrm>
            <a:off x="3429000" y="48387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5" name="Oval 5"/>
          <p:cNvSpPr>
            <a:spLocks noChangeArrowheads="1"/>
          </p:cNvSpPr>
          <p:nvPr/>
        </p:nvSpPr>
        <p:spPr bwMode="auto">
          <a:xfrm>
            <a:off x="1257300" y="5143500"/>
            <a:ext cx="990600" cy="990600"/>
          </a:xfrm>
          <a:prstGeom prst="ellipse">
            <a:avLst/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shade val="66275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66566" name="AutoShape 6"/>
          <p:cNvSpPr>
            <a:spLocks noChangeArrowheads="1"/>
          </p:cNvSpPr>
          <p:nvPr/>
        </p:nvSpPr>
        <p:spPr bwMode="auto">
          <a:xfrm>
            <a:off x="1714500" y="5448300"/>
            <a:ext cx="2667000" cy="190500"/>
          </a:xfrm>
          <a:prstGeom prst="flowChartMagneticDrum">
            <a:avLst/>
          </a:prstGeom>
          <a:solidFill>
            <a:schemeClr val="folHlink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sp>
        <p:nvSpPr>
          <p:cNvPr id="53251" name="Rectangle 3"/>
          <p:cNvSpPr>
            <a:spLocks noChangeArrowheads="1"/>
          </p:cNvSpPr>
          <p:nvPr/>
        </p:nvSpPr>
        <p:spPr bwMode="auto">
          <a:xfrm>
            <a:off x="4648200" y="1981200"/>
            <a:ext cx="38100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graphicFrame>
        <p:nvGraphicFramePr>
          <p:cNvPr id="53252" name="Object 4"/>
          <p:cNvGraphicFramePr>
            <a:graphicFrameLocks noChangeAspect="1"/>
          </p:cNvGraphicFramePr>
          <p:nvPr>
            <p:ph type="chart" idx="1"/>
          </p:nvPr>
        </p:nvGraphicFramePr>
        <p:xfrm>
          <a:off x="1182688" y="2017713"/>
          <a:ext cx="7770812" cy="4114800"/>
        </p:xfrm>
        <a:graphic>
          <a:graphicData uri="http://schemas.openxmlformats.org/presentationml/2006/ole">
            <p:oleObj spid="_x0000_s53252" name="Chart" r:id="rId3" imgW="7772400" imgH="4114800" progId="MSGraph.Chart.8">
              <p:embed followColorScheme="full"/>
            </p:oleObj>
          </a:graphicData>
        </a:graphic>
      </p:graphicFrame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6799263" y="1854200"/>
            <a:ext cx="1828800" cy="1371600"/>
          </a:xfrm>
          <a:prstGeom prst="leftArrow">
            <a:avLst>
              <a:gd name="adj1" fmla="val 50000"/>
              <a:gd name="adj2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n-US" dirty="0"/>
              <a:t>Best sales ever!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583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583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5486A41-FE56-43BA-A310-56DB770FD3A2}"/>
</file>

<file path=customXml/itemProps2.xml><?xml version="1.0" encoding="utf-8"?>
<ds:datastoreItem xmlns:ds="http://schemas.openxmlformats.org/officeDocument/2006/customXml" ds:itemID="{27032F27-71B3-4CC9-B118-551CF096312D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2768</TotalTime>
  <Words>186</Words>
  <Application>Microsoft PowerPoint 7.0</Application>
  <PresentationFormat>On-screen Show (4:3)</PresentationFormat>
  <Paragraphs>52</Paragraphs>
  <Slides>11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3" baseType="lpstr">
      <vt:lpstr>Blends</vt:lpstr>
      <vt:lpstr>Chart</vt:lpstr>
      <vt:lpstr>Making a Business of Recreation</vt:lpstr>
      <vt:lpstr>Annual Equipment Showcase</vt:lpstr>
      <vt:lpstr>Success-Satisfaction-Partnership</vt:lpstr>
      <vt:lpstr>Meeting the Needs</vt:lpstr>
      <vt:lpstr>On Guard for New Business</vt:lpstr>
      <vt:lpstr>Our Strengths</vt:lpstr>
      <vt:lpstr>Growing Sales</vt:lpstr>
      <vt:lpstr>Building Partnerships</vt:lpstr>
      <vt:lpstr>Customer Requirements</vt:lpstr>
      <vt:lpstr>Key Benefits</vt:lpstr>
      <vt:lpstr>Next Steps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USER</cp:lastModifiedBy>
  <cp:revision>119</cp:revision>
  <dcterms:created xsi:type="dcterms:W3CDTF">1995-06-02T22:06:36Z</dcterms:created>
  <dcterms:modified xsi:type="dcterms:W3CDTF">2007-09-26T11:34:03Z</dcterms:modified>
</cp:coreProperties>
</file>