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8.xml" ContentType="application/vnd.openxmlformats-officedocument.presentationml.slide+xml"/>
  <Override PartName="/ppt/slides/slide7.xml" ContentType="application/vnd.openxmlformats-officedocument.presentationml.slide+xml"/>
  <Override PartName="/ppt/slides/slide5.xml" ContentType="application/vnd.openxmlformats-officedocument.presentationml.slide+xml"/>
  <Override PartName="/ppt/slides/slide4.xml" ContentType="application/vnd.openxmlformats-officedocument.presentationml.slide+xml"/>
  <Override PartName="/ppt/slides/slide6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Layouts/slideLayout3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notesSlides/notesSlide2.xml" ContentType="application/vnd.openxmlformats-officedocument.presentationml.notesSlide+xml"/>
  <Override PartName="/ppt/notesSlides/notesSlide1.xml" ContentType="application/vnd.openxmlformats-officedocument.presentationml.notesSlide+xml"/>
  <Override PartName="/ppt/slideLayouts/slideLayout1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notesMasters/notesMaster1.xml" ContentType="application/vnd.openxmlformats-officedocument.presentationml.notesMaster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54" r:id="rId1"/>
  </p:sldMasterIdLst>
  <p:notesMasterIdLst>
    <p:notesMasterId r:id="rId10"/>
  </p:notesMasterIdLst>
  <p:handoutMasterIdLst>
    <p:handoutMasterId r:id="rId11"/>
  </p:handoutMasterIdLst>
  <p:sldIdLst>
    <p:sldId id="256" r:id="rId2"/>
    <p:sldId id="257" r:id="rId3"/>
    <p:sldId id="266" r:id="rId4"/>
    <p:sldId id="269" r:id="rId5"/>
    <p:sldId id="267" r:id="rId6"/>
    <p:sldId id="262" r:id="rId7"/>
    <p:sldId id="261" r:id="rId8"/>
    <p:sldId id="263" r:id="rId9"/>
  </p:sldIdLst>
  <p:sldSz cx="9144000" cy="6858000" type="screen4x3"/>
  <p:notesSz cx="7102475" cy="89916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ahoma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</p:showPr>
  <p:clrMru>
    <a:srgbClr val="B2B2B2"/>
    <a:srgbClr val="000066"/>
    <a:srgbClr val="0000C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2787"/>
    <p:restoredTop sz="90929"/>
  </p:normalViewPr>
  <p:slideViewPr>
    <p:cSldViewPr>
      <p:cViewPr varScale="1">
        <p:scale>
          <a:sx n="48" d="100"/>
          <a:sy n="48" d="100"/>
        </p:scale>
        <p:origin x="-96" y="-51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40" d="100"/>
          <a:sy n="40" d="100"/>
        </p:scale>
        <p:origin x="-1470" y="-120"/>
      </p:cViewPr>
      <p:guideLst>
        <p:guide orient="horz" pos="2832"/>
        <p:guide pos="2237"/>
      </p:guideLst>
    </p:cSldViewPr>
  </p:notes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17" Type="http://schemas.openxmlformats.org/officeDocument/2006/relationships/customXml" Target="../customXml/item2.xml"/><Relationship Id="rId2" Type="http://schemas.openxmlformats.org/officeDocument/2006/relationships/slide" Target="slides/slide1.xml"/><Relationship Id="rId16" Type="http://schemas.openxmlformats.org/officeDocument/2006/relationships/customXml" Target="../customXml/item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8163" cy="449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eaLnBrk="0" hangingPunct="0">
              <a:defRPr kumimoji="0" sz="1000" i="1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024313" y="0"/>
            <a:ext cx="3078162" cy="449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000" i="1">
                <a:latin typeface="Times New Roman" pitchFamily="18" charset="0"/>
              </a:defRPr>
            </a:lvl1pPr>
          </a:lstStyle>
          <a:p>
            <a:fld id="{A8D0676A-2A32-4806-97EA-506898759941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542338"/>
            <a:ext cx="3078163" cy="449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eaLnBrk="0" hangingPunct="0">
              <a:defRPr kumimoji="0" sz="1000" i="1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024313" y="8542338"/>
            <a:ext cx="3078162" cy="449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000" i="1">
                <a:latin typeface="Times New Roman" pitchFamily="18" charset="0"/>
              </a:defRPr>
            </a:lvl1pPr>
          </a:lstStyle>
          <a:p>
            <a:fld id="{29C72F63-4075-4EA4-9F7F-ED5366598132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3" name="Rectangle 5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542338"/>
            <a:ext cx="3078163" cy="449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kumimoji="0"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8163" cy="449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kumimoji="0"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2055" name="Rectangle 7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304925" y="674688"/>
            <a:ext cx="4494213" cy="337026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6" name="Rectangle 8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47738" y="4270375"/>
            <a:ext cx="5207000" cy="404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057" name="Rectangle 9"/>
          <p:cNvSpPr>
            <a:spLocks noGrp="1" noChangeArrowheads="1"/>
          </p:cNvSpPr>
          <p:nvPr>
            <p:ph type="dt" idx="1"/>
          </p:nvPr>
        </p:nvSpPr>
        <p:spPr bwMode="auto">
          <a:xfrm>
            <a:off x="4024313" y="0"/>
            <a:ext cx="3078162" cy="449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200">
                <a:latin typeface="Times New Roman" pitchFamily="18" charset="0"/>
              </a:defRPr>
            </a:lvl1pPr>
          </a:lstStyle>
          <a:p>
            <a:fld id="{1FE7E461-9BBE-4CF9-940B-AB8B691D7DDE}" type="datetime1">
              <a:rPr lang="en-US"/>
              <a:pPr/>
              <a:t>9/8/2007</a:t>
            </a:fld>
            <a:endParaRPr lang="en-US"/>
          </a:p>
        </p:txBody>
      </p:sp>
      <p:sp>
        <p:nvSpPr>
          <p:cNvPr id="2058" name="Rectangle 10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4313" y="8542338"/>
            <a:ext cx="3078162" cy="449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200">
                <a:latin typeface="Times New Roman" pitchFamily="18" charset="0"/>
              </a:defRPr>
            </a:lvl1pPr>
          </a:lstStyle>
          <a:p>
            <a:fld id="{1A872154-F28A-4551-B285-39F7CBFD2F29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b="1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304925" y="674688"/>
            <a:ext cx="4494213" cy="3370262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7738" y="4270375"/>
            <a:ext cx="5207000" cy="4046538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/>
              <a:t>Successful strategies for winning, keeping customers</a:t>
            </a: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3074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304925" y="674688"/>
            <a:ext cx="4494213" cy="3370262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Rectangle 3075"/>
          <p:cNvSpPr>
            <a:spLocks noGrp="1" noChangeArrowheads="1"/>
          </p:cNvSpPr>
          <p:nvPr>
            <p:ph type="body" idx="1"/>
          </p:nvPr>
        </p:nvSpPr>
        <p:spPr bwMode="auto">
          <a:xfrm>
            <a:off x="947738" y="4270375"/>
            <a:ext cx="5207000" cy="4046538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722" name="Group 1026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30723" name="Group 1027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30724" name="Rectangle 1028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725" name="Rectangle 1029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grpSp>
          <p:nvGrpSpPr>
            <p:cNvPr id="30726" name="Group 1030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30727" name="Rectangle 1031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30728" name="Rectangle 1032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sp>
          <p:nvSpPr>
            <p:cNvPr id="30729" name="Rectangle 1033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30" name="Rectangle 1034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30731" name="Rectangle 1035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30732" name="Rectangle 1036"/>
          <p:cNvSpPr>
            <a:spLocks noGrp="1" noChangeArrowheads="1"/>
          </p:cNvSpPr>
          <p:nvPr>
            <p:ph type="ctrTitle"/>
          </p:nvPr>
        </p:nvSpPr>
        <p:spPr>
          <a:xfrm>
            <a:off x="990600" y="18288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0733" name="Rectangle 1037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0734" name="Rectangle 1038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30735" name="Rectangle 1039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30736" name="Rectangle 1040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F0B935AC-CB1C-450C-A228-107230BE701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D9DB0A-A746-4CB0-B046-0B331D20083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38975" y="617538"/>
            <a:ext cx="1951038" cy="551497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82688" y="617538"/>
            <a:ext cx="5703887" cy="55149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022983D-F3BC-42DF-A061-24CE47C48C5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96975" y="617538"/>
            <a:ext cx="7793038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1182688" y="2017713"/>
            <a:ext cx="7772400" cy="4114800"/>
          </a:xfrm>
        </p:spPr>
        <p:txBody>
          <a:bodyPr/>
          <a:lstStyle/>
          <a:p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9144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3246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818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F574E16D-AD94-45B7-A53F-C0241F01ADB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ClipArt" preserve="1">
  <p:cSld name="Title, Text and Clip 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96975" y="617538"/>
            <a:ext cx="7793038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lipArt Placeholder 3"/>
          <p:cNvSpPr>
            <a:spLocks noGrp="1"/>
          </p:cNvSpPr>
          <p:nvPr>
            <p:ph type="clipArt"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/>
          <a:p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9144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352800" y="63246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7818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08D869AE-C437-4CCD-B7FE-73EBE195044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D62C0DD-7817-4C41-A1D2-A019FCAC122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63F6D1-6C83-4694-A78E-5C20A2F77A1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4FADEA-C49C-4EB2-BA92-5C72371DED0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FAC8B21-A657-4F10-B093-1B7275CDABD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47100EB-2E12-4E82-8701-46A083264E7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2618C37-F07A-4D83-A7EB-860AD8B0A29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379912-6A71-4D3D-87C9-A152F8C4D65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2E02494-25B4-4BBB-A06D-60976882640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1026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699" name="Rectangle 1027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0" name="Rectangle 1028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1" name="Rectangle 1029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2" name="Rectangle 1030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3" name="Rectangle 1031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4" name="Rectangle 1032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5" name="Rectangle 1033"/>
          <p:cNvSpPr>
            <a:spLocks noGrp="1" noChangeArrowheads="1"/>
          </p:cNvSpPr>
          <p:nvPr>
            <p:ph type="title"/>
          </p:nvPr>
        </p:nvSpPr>
        <p:spPr bwMode="auto">
          <a:xfrm>
            <a:off x="1196975" y="617538"/>
            <a:ext cx="7793038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9706" name="Rectangle 1034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9707" name="Rectangle 103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400"/>
            </a:lvl1pPr>
          </a:lstStyle>
          <a:p>
            <a:endParaRPr lang="en-US"/>
          </a:p>
        </p:txBody>
      </p:sp>
      <p:sp>
        <p:nvSpPr>
          <p:cNvPr id="29708" name="Rectangle 103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3246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400"/>
            </a:lvl1pPr>
          </a:lstStyle>
          <a:p>
            <a:endParaRPr lang="en-US"/>
          </a:p>
        </p:txBody>
      </p:sp>
      <p:sp>
        <p:nvSpPr>
          <p:cNvPr id="29709" name="Rectangle 103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818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400"/>
            </a:lvl1pPr>
          </a:lstStyle>
          <a:p>
            <a:fld id="{6FBB4BE5-D3D1-4417-9D5A-A5D6C6256C9E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  <p:sldLayoutId id="2147483656" r:id="rId2"/>
    <p:sldLayoutId id="2147483657" r:id="rId3"/>
    <p:sldLayoutId id="2147483658" r:id="rId4"/>
    <p:sldLayoutId id="2147483659" r:id="rId5"/>
    <p:sldLayoutId id="2147483660" r:id="rId6"/>
    <p:sldLayoutId id="2147483661" r:id="rId7"/>
    <p:sldLayoutId id="2147483662" r:id="rId8"/>
    <p:sldLayoutId id="2147483663" r:id="rId9"/>
    <p:sldLayoutId id="2147483664" r:id="rId10"/>
    <p:sldLayoutId id="2147483665" r:id="rId11"/>
    <p:sldLayoutId id="2147483666" r:id="rId12"/>
    <p:sldLayoutId id="2147483667" r:id="rId13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2pPr>
      <a:lvl3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3pPr>
      <a:lvl4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4pPr>
      <a:lvl5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kumimoji="1"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1.v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ctr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 sz="4000">
                <a:latin typeface="Arial" charset="0"/>
              </a:rPr>
              <a:t>Making a Business of Recreation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066800" y="3429000"/>
            <a:ext cx="6400800" cy="685800"/>
          </a:xfrm>
          <a:noFill/>
          <a:ln/>
        </p:spPr>
        <p:txBody>
          <a:bodyPr lIns="92075" tIns="46038" rIns="92075" bIns="46038"/>
          <a:lstStyle/>
          <a:p>
            <a:r>
              <a:rPr lang="en-US" sz="3700" b="1" i="1">
                <a:solidFill>
                  <a:srgbClr val="0000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Worldwide Sporting Goods</a:t>
            </a:r>
            <a:endParaRPr lang="en-US" sz="3700" b="1">
              <a:solidFill>
                <a:srgbClr val="0000CC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Success-satisfaction-partnership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 dirty="0">
                <a:solidFill>
                  <a:schemeClr val="tx2"/>
                </a:solidFill>
              </a:rPr>
              <a:t>Products, value,  quality, and service</a:t>
            </a:r>
          </a:p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 dirty="0">
                <a:solidFill>
                  <a:schemeClr val="tx2"/>
                </a:solidFill>
              </a:rPr>
              <a:t>Success is our objective</a:t>
            </a:r>
          </a:p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 dirty="0">
                <a:solidFill>
                  <a:schemeClr val="tx2"/>
                </a:solidFill>
              </a:rPr>
              <a:t>Satisfaction is our mission</a:t>
            </a:r>
          </a:p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 dirty="0">
                <a:solidFill>
                  <a:schemeClr val="tx2"/>
                </a:solidFill>
              </a:rPr>
              <a:t>Partnership is the key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47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Meeting the Needs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pPr marL="0" indent="0">
              <a:buFont typeface="Wingdings" pitchFamily="2" charset="2"/>
              <a:buNone/>
            </a:pPr>
            <a:r>
              <a:rPr lang="en-US" dirty="0">
                <a:solidFill>
                  <a:schemeClr val="tx2"/>
                </a:solidFill>
              </a:rPr>
              <a:t>	Retail partners program targets our large customers. They become part of the Worldwide Sporting Goods network, which creates a link between WSG and the local market.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1026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Growing Sales</a:t>
            </a:r>
          </a:p>
        </p:txBody>
      </p:sp>
      <p:graphicFrame>
        <p:nvGraphicFramePr>
          <p:cNvPr id="38912" name="Object 1024"/>
          <p:cNvGraphicFramePr>
            <a:graphicFrameLocks noChangeAspect="1"/>
          </p:cNvGraphicFramePr>
          <p:nvPr>
            <p:ph type="chart" idx="1"/>
          </p:nvPr>
        </p:nvGraphicFramePr>
        <p:xfrm>
          <a:off x="914400" y="2133600"/>
          <a:ext cx="7770813" cy="4114800"/>
        </p:xfrm>
        <a:graphic>
          <a:graphicData uri="http://schemas.openxmlformats.org/presentationml/2006/ole">
            <p:oleObj spid="_x0000_s38912" name="Chart" r:id="rId3" imgW="7745760" imgH="4100760" progId="MSGraph.Chart.8">
              <p:embed followColorScheme="full"/>
            </p:oleObj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Building Partnerships</a:t>
            </a: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body" sz="half" idx="1"/>
          </p:nvPr>
        </p:nvSpPr>
        <p:spPr>
          <a:noFill/>
          <a:ln/>
        </p:spPr>
        <p:txBody>
          <a:bodyPr lIns="92075" tIns="46038" rIns="92075" bIns="46038"/>
          <a:lstStyle/>
          <a:p>
            <a:pPr algn="ctr">
              <a:buFont typeface="Wingdings" pitchFamily="2" charset="2"/>
              <a:buNone/>
            </a:pPr>
            <a:r>
              <a:rPr lang="en-US" sz="3200" dirty="0">
                <a:solidFill>
                  <a:schemeClr val="tx2"/>
                </a:solidFill>
              </a:rPr>
              <a:t>Worldwide Sporting Goods</a:t>
            </a:r>
            <a:endParaRPr lang="en-US" dirty="0">
              <a:solidFill>
                <a:schemeClr val="tx2"/>
              </a:solidFill>
            </a:endParaRPr>
          </a:p>
          <a:p>
            <a:r>
              <a:rPr lang="en-US" sz="2400" dirty="0">
                <a:solidFill>
                  <a:schemeClr val="tx2"/>
                </a:solidFill>
              </a:rPr>
              <a:t>Quality products</a:t>
            </a:r>
          </a:p>
          <a:p>
            <a:r>
              <a:rPr lang="en-US" sz="2400" dirty="0">
                <a:solidFill>
                  <a:schemeClr val="tx2"/>
                </a:solidFill>
              </a:rPr>
              <a:t>Excellent value</a:t>
            </a:r>
          </a:p>
          <a:p>
            <a:r>
              <a:rPr lang="en-US" sz="2400" dirty="0">
                <a:solidFill>
                  <a:schemeClr val="tx2"/>
                </a:solidFill>
              </a:rPr>
              <a:t>Reputation</a:t>
            </a:r>
            <a:endParaRPr lang="en-US" sz="2000" dirty="0">
              <a:solidFill>
                <a:schemeClr val="tx2"/>
              </a:solidFill>
            </a:endParaRPr>
          </a:p>
          <a:p>
            <a:r>
              <a:rPr lang="en-US" sz="2400" dirty="0">
                <a:solidFill>
                  <a:schemeClr val="tx2"/>
                </a:solidFill>
              </a:rPr>
              <a:t>Knowledgeable sales staff</a:t>
            </a:r>
          </a:p>
        </p:txBody>
      </p:sp>
      <p:sp>
        <p:nvSpPr>
          <p:cNvPr id="32772" name="Rectangle 4"/>
          <p:cNvSpPr>
            <a:spLocks noGrp="1" noChangeArrowheads="1"/>
          </p:cNvSpPr>
          <p:nvPr>
            <p:ph type="body" sz="half" idx="2"/>
          </p:nvPr>
        </p:nvSpPr>
        <p:spPr>
          <a:noFill/>
          <a:ln/>
        </p:spPr>
        <p:txBody>
          <a:bodyPr lIns="92075" tIns="46038" rIns="92075" bIns="46038"/>
          <a:lstStyle/>
          <a:p>
            <a:pPr algn="ctr">
              <a:buFont typeface="Wingdings" pitchFamily="2" charset="2"/>
              <a:buNone/>
            </a:pPr>
            <a:r>
              <a:rPr lang="en-US" sz="3200" dirty="0">
                <a:solidFill>
                  <a:schemeClr val="tx2"/>
                </a:solidFill>
              </a:rPr>
              <a:t>Supporting Retail Partners</a:t>
            </a:r>
            <a:endParaRPr lang="en-US" sz="2400" dirty="0">
              <a:solidFill>
                <a:schemeClr val="tx2"/>
              </a:solidFill>
            </a:endParaRPr>
          </a:p>
          <a:p>
            <a:r>
              <a:rPr lang="en-US" sz="2400" dirty="0">
                <a:solidFill>
                  <a:schemeClr val="tx2"/>
                </a:solidFill>
              </a:rPr>
              <a:t>Community shopping</a:t>
            </a:r>
          </a:p>
          <a:p>
            <a:r>
              <a:rPr lang="en-US" sz="2400" dirty="0">
                <a:solidFill>
                  <a:schemeClr val="tx2"/>
                </a:solidFill>
              </a:rPr>
              <a:t>Customer bonding</a:t>
            </a:r>
          </a:p>
          <a:p>
            <a:r>
              <a:rPr lang="en-US" sz="2400" dirty="0">
                <a:solidFill>
                  <a:schemeClr val="tx2"/>
                </a:solidFill>
              </a:rPr>
              <a:t>Customer support</a:t>
            </a:r>
          </a:p>
          <a:p>
            <a:r>
              <a:rPr lang="en-US" sz="2400" dirty="0">
                <a:solidFill>
                  <a:schemeClr val="tx2"/>
                </a:solidFill>
              </a:rPr>
              <a:t>Local service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050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Key Benefits</a:t>
            </a:r>
          </a:p>
        </p:txBody>
      </p:sp>
      <p:sp>
        <p:nvSpPr>
          <p:cNvPr id="12291" name="Rectangle 2051"/>
          <p:cNvSpPr>
            <a:spLocks noGrp="1" noChangeArrowheads="1"/>
          </p:cNvSpPr>
          <p:nvPr>
            <p:ph type="body" sz="half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>
                <a:solidFill>
                  <a:schemeClr val="tx2"/>
                </a:solidFill>
              </a:rPr>
              <a:t>Prompt service</a:t>
            </a:r>
          </a:p>
          <a:p>
            <a:r>
              <a:rPr lang="en-US">
                <a:solidFill>
                  <a:schemeClr val="tx2"/>
                </a:solidFill>
              </a:rPr>
              <a:t>Wide selection of products</a:t>
            </a:r>
          </a:p>
          <a:p>
            <a:r>
              <a:rPr lang="en-US">
                <a:solidFill>
                  <a:schemeClr val="tx2"/>
                </a:solidFill>
              </a:rPr>
              <a:t>Support after sale</a:t>
            </a:r>
          </a:p>
          <a:p>
            <a:endParaRPr lang="en-US">
              <a:solidFill>
                <a:schemeClr val="tx2"/>
              </a:solidFill>
            </a:endParaRPr>
          </a:p>
          <a:p>
            <a:endParaRPr lang="en-US">
              <a:solidFill>
                <a:schemeClr val="tx2"/>
              </a:solidFill>
            </a:endParaRPr>
          </a:p>
        </p:txBody>
      </p:sp>
      <p:pic>
        <p:nvPicPr>
          <p:cNvPr id="12298" name="Picture 2058" descr="BS00704_"/>
          <p:cNvPicPr>
            <a:picLocks noGrp="1" noChangeAspect="1" noChangeArrowheads="1"/>
          </p:cNvPicPr>
          <p:nvPr>
            <p:ph type="clipArt" sz="half" idx="2"/>
          </p:nvPr>
        </p:nvPicPr>
        <p:blipFill>
          <a:blip r:embed="rId2"/>
          <a:srcRect/>
          <a:stretch>
            <a:fillRect/>
          </a:stretch>
        </p:blipFill>
        <p:spPr>
          <a:xfrm>
            <a:off x="5334000" y="2438400"/>
            <a:ext cx="3200400" cy="3062288"/>
          </a:xfrm>
        </p:spPr>
      </p:pic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 dirty="0"/>
              <a:t>Our Strengths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 dirty="0">
                <a:solidFill>
                  <a:schemeClr val="tx2"/>
                </a:solidFill>
              </a:rPr>
              <a:t>Fast delivery</a:t>
            </a:r>
          </a:p>
          <a:p>
            <a:r>
              <a:rPr lang="en-US" dirty="0">
                <a:solidFill>
                  <a:schemeClr val="tx2"/>
                </a:solidFill>
              </a:rPr>
              <a:t>Top manufacturers</a:t>
            </a:r>
          </a:p>
          <a:p>
            <a:r>
              <a:rPr lang="en-US" dirty="0">
                <a:solidFill>
                  <a:schemeClr val="tx2"/>
                </a:solidFill>
              </a:rPr>
              <a:t>Competitive prices</a:t>
            </a:r>
          </a:p>
          <a:p>
            <a:r>
              <a:rPr lang="en-US" dirty="0">
                <a:solidFill>
                  <a:schemeClr val="tx2"/>
                </a:solidFill>
              </a:rPr>
              <a:t>After sales support</a:t>
            </a:r>
          </a:p>
          <a:p>
            <a:endParaRPr lang="en-US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112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12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12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66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Next Steps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 dirty="0">
                <a:solidFill>
                  <a:schemeClr val="tx2"/>
                </a:solidFill>
              </a:rPr>
              <a:t>Advertising</a:t>
            </a:r>
          </a:p>
          <a:p>
            <a:pPr lvl="1"/>
            <a:r>
              <a:rPr lang="en-US" dirty="0">
                <a:solidFill>
                  <a:schemeClr val="tx2"/>
                </a:solidFill>
              </a:rPr>
              <a:t>Circulars, newspapers, television, and radio</a:t>
            </a:r>
          </a:p>
          <a:p>
            <a:r>
              <a:rPr lang="en-US" dirty="0">
                <a:solidFill>
                  <a:schemeClr val="tx2"/>
                </a:solidFill>
              </a:rPr>
              <a:t>Promotions</a:t>
            </a:r>
          </a:p>
          <a:p>
            <a:pPr lvl="1"/>
            <a:r>
              <a:rPr lang="en-US" dirty="0">
                <a:solidFill>
                  <a:schemeClr val="tx2"/>
                </a:solidFill>
              </a:rPr>
              <a:t>Special offers and discounts</a:t>
            </a:r>
          </a:p>
          <a:p>
            <a:r>
              <a:rPr lang="en-US" dirty="0">
                <a:solidFill>
                  <a:schemeClr val="tx2"/>
                </a:solidFill>
              </a:rPr>
              <a:t>After sales</a:t>
            </a:r>
          </a:p>
          <a:p>
            <a:pPr lvl="1"/>
            <a:r>
              <a:rPr lang="en-US" dirty="0">
                <a:solidFill>
                  <a:schemeClr val="tx2"/>
                </a:solidFill>
              </a:rPr>
              <a:t>Mailings and telemarketing 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ends">
  <a:themeElements>
    <a:clrScheme name="Blends 5">
      <a:dk1>
        <a:srgbClr val="000000"/>
      </a:dk1>
      <a:lt1>
        <a:srgbClr val="FFFFFF"/>
      </a:lt1>
      <a:dk2>
        <a:srgbClr val="000066"/>
      </a:dk2>
      <a:lt2>
        <a:srgbClr val="333333"/>
      </a:lt2>
      <a:accent1>
        <a:srgbClr val="C4709A"/>
      </a:accent1>
      <a:accent2>
        <a:srgbClr val="4B4EB5"/>
      </a:accent2>
      <a:accent3>
        <a:srgbClr val="FFFFFF"/>
      </a:accent3>
      <a:accent4>
        <a:srgbClr val="000000"/>
      </a:accent4>
      <a:accent5>
        <a:srgbClr val="DEBBCA"/>
      </a:accent5>
      <a:accent6>
        <a:srgbClr val="4346A4"/>
      </a:accent6>
      <a:hlink>
        <a:srgbClr val="C481CF"/>
      </a:hlink>
      <a:folHlink>
        <a:srgbClr val="76B749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761310D9-9A57-4F9C-A56F-5404D8E079D6}"/>
</file>

<file path=customXml/itemProps2.xml><?xml version="1.0" encoding="utf-8"?>
<ds:datastoreItem xmlns:ds="http://schemas.openxmlformats.org/officeDocument/2006/customXml" ds:itemID="{D5597DE5-16A1-4C70-9B47-AD0C5EEA5CA2}"/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Files\Word 9\Templates\Presentation Designs\Blends.pot</Template>
  <TotalTime>2174</TotalTime>
  <Words>108</Words>
  <Application>Microsoft PowerPoint 7.0</Application>
  <PresentationFormat>On-screen Show (4:3)</PresentationFormat>
  <Paragraphs>38</Paragraphs>
  <Slides>8</Slides>
  <Notes>2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0" baseType="lpstr">
      <vt:lpstr>Blends</vt:lpstr>
      <vt:lpstr>Chart</vt:lpstr>
      <vt:lpstr>Making a Business of Recreation</vt:lpstr>
      <vt:lpstr>Success-satisfaction-partnership</vt:lpstr>
      <vt:lpstr>Meeting the Needs</vt:lpstr>
      <vt:lpstr>Growing Sales</vt:lpstr>
      <vt:lpstr>Building Partnerships</vt:lpstr>
      <vt:lpstr>Key Benefits</vt:lpstr>
      <vt:lpstr>Our Strengths</vt:lpstr>
      <vt:lpstr>Next Steps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Selling an Idea or a Product</dc:title>
  <dc:creator>tim.poynter</dc:creator>
  <cp:lastModifiedBy>Tim Poynter</cp:lastModifiedBy>
  <cp:revision>115</cp:revision>
  <dcterms:created xsi:type="dcterms:W3CDTF">1995-06-02T22:06:36Z</dcterms:created>
  <dcterms:modified xsi:type="dcterms:W3CDTF">2007-09-08T12:04:07Z</dcterms:modified>
</cp:coreProperties>
</file>

<file path=docProps/thumbnail.jpeg>
</file>