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6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1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4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6" r:id="rId4"/>
    <p:sldId id="269" r:id="rId5"/>
    <p:sldId id="267" r:id="rId6"/>
    <p:sldId id="262" r:id="rId7"/>
    <p:sldId id="261" r:id="rId8"/>
    <p:sldId id="263" r:id="rId9"/>
  </p:sldIdLst>
  <p:sldSz cx="9144000" cy="6858000" type="screen4x3"/>
  <p:notesSz cx="7102475" cy="89916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B2B2B2"/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40" autoAdjust="0"/>
    <p:restoredTop sz="94595" autoAdjust="0"/>
  </p:normalViewPr>
  <p:slideViewPr>
    <p:cSldViewPr>
      <p:cViewPr varScale="1">
        <p:scale>
          <a:sx n="70" d="100"/>
          <a:sy n="70" d="100"/>
        </p:scale>
        <p:origin x="-42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33" d="100"/>
          <a:sy n="33" d="100"/>
        </p:scale>
        <p:origin x="-1080" y="30"/>
      </p:cViewPr>
      <p:guideLst>
        <p:guide orient="horz" pos="2832"/>
        <p:guide pos="2237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E2C20483-6E0A-4EB1-8D5B-720D01D6D163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0B591222-9DE7-4EDD-8789-D857D8C5652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0A5BB817-8E5C-4927-BC08-E48F9ACBE30D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2076E776-DE6C-4C3B-9AA1-C3C05C6C37A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3074"/>
          <p:cNvSpPr>
            <a:spLocks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Rectangle 307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1026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1027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1028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5" name="Rectangle 1029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30726" name="Group 1030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1031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8" name="Rectangle 1032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729" name="Rectangle 1033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0" name="Rectangle 1034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1" name="Rectangle 1035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0732" name="Rectangle 1036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1037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1038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5" name="Rectangle 1039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104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B0BC194B-73E5-4EA5-9333-46E20B74F0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72C507-A45B-4E0C-B71F-E8729D15A36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38975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82688" y="617538"/>
            <a:ext cx="5703887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C66B51-ED9B-4802-A88D-7447071B0E9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6B7DAF9-A283-499F-887F-E5A891D1D7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89029734-5355-4943-B774-9AEF1FE20EC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03500B-04DB-4DC0-B501-AB115484AFC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3A7C02-8605-4A09-B41C-9135A05ED73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EA7BCE-5C60-4BA3-A776-C67E587D92A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37D0B4-EC7A-40F4-BDA6-A75291BBD7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75B1E5-2E04-4F0A-B70B-A4F8830CEB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2C952A-4544-496D-9338-C9FF98D1A6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8837E6-4EA7-4769-8CA6-30112B0838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D04F7E-2C49-4B12-914C-E97D596AC18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3000"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1027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1028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1029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1030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1031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1032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1033"/>
          <p:cNvSpPr>
            <a:spLocks noGrp="1" noChangeArrowheads="1"/>
          </p:cNvSpPr>
          <p:nvPr>
            <p:ph type="title"/>
          </p:nvPr>
        </p:nvSpPr>
        <p:spPr bwMode="auto">
          <a:xfrm>
            <a:off x="1196975" y="617538"/>
            <a:ext cx="7793038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6" name="Rectangle 103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03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endParaRPr lang="en-US"/>
          </a:p>
        </p:txBody>
      </p:sp>
      <p:sp>
        <p:nvSpPr>
          <p:cNvPr id="29708" name="Rectangle 103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03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208CFBA6-AEB9-4BCC-BDB7-182A0467617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  <p:sldLayoutId id="2147483667" r:id="rId13"/>
  </p:sldLayoutIdLst>
  <p:transition advTm="3000">
    <p:zoom/>
  </p:transition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29000"/>
            <a:ext cx="6400800" cy="685800"/>
          </a:xfrm>
          <a:noFill/>
          <a:ln/>
        </p:spPr>
        <p:txBody>
          <a:bodyPr lIns="92075" tIns="46038" rIns="92075" bIns="46038"/>
          <a:lstStyle/>
          <a:p>
            <a:r>
              <a:rPr lang="en-US" sz="3700" b="1" i="1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Products, value,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>
                <a:solidFill>
                  <a:schemeClr val="tx2"/>
                </a:solidFill>
              </a:rPr>
              <a:t>Partnership is the key</a:t>
            </a: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>
                <a:solidFill>
                  <a:schemeClr val="tx2"/>
                </a:solidFill>
              </a:rPr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8912" name="Object 1024"/>
          <p:cNvGraphicFramePr>
            <a:graphicFrameLocks noChangeAspect="1"/>
          </p:cNvGraphicFramePr>
          <p:nvPr>
            <p:ph type="chart" idx="1"/>
          </p:nvPr>
        </p:nvGraphicFramePr>
        <p:xfrm>
          <a:off x="914400" y="2133600"/>
          <a:ext cx="7770813" cy="4114800"/>
        </p:xfrm>
        <a:graphic>
          <a:graphicData uri="http://schemas.openxmlformats.org/presentationml/2006/ole">
            <p:oleObj spid="_x0000_s38912" name="Chart" r:id="rId3" imgW="7772897" imgH="4115297" progId="MSGraph.Chart.8">
              <p:embed followColorScheme="full"/>
            </p:oleObj>
          </a:graphicData>
        </a:graphic>
      </p:graphicFrame>
    </p:spTree>
  </p:cSld>
  <p:clrMapOvr>
    <a:masterClrMapping/>
  </p:clrMapOvr>
  <p:transition advTm="3000"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>
                <a:solidFill>
                  <a:schemeClr val="tx2"/>
                </a:solidFill>
              </a:rPr>
              <a:t>Worldwide Sporting Goods</a:t>
            </a:r>
            <a:endParaRPr lang="en-US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Quality products</a:t>
            </a:r>
          </a:p>
          <a:p>
            <a:r>
              <a:rPr lang="en-US" sz="2400">
                <a:solidFill>
                  <a:schemeClr val="tx2"/>
                </a:solidFill>
              </a:rPr>
              <a:t>Excellent value</a:t>
            </a:r>
          </a:p>
          <a:p>
            <a:r>
              <a:rPr lang="en-US" sz="2400">
                <a:solidFill>
                  <a:schemeClr val="tx2"/>
                </a:solidFill>
              </a:rPr>
              <a:t>Reputation</a:t>
            </a:r>
            <a:endParaRPr lang="en-US" sz="2000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Knowledgeable sales staff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>
                <a:solidFill>
                  <a:schemeClr val="tx2"/>
                </a:solidFill>
              </a:rPr>
              <a:t>Supporting Retail Partners</a:t>
            </a:r>
            <a:endParaRPr lang="en-US" sz="2400">
              <a:solidFill>
                <a:schemeClr val="tx2"/>
              </a:solidFill>
            </a:endParaRPr>
          </a:p>
          <a:p>
            <a:r>
              <a:rPr lang="en-US" sz="2400">
                <a:solidFill>
                  <a:schemeClr val="tx2"/>
                </a:solidFill>
              </a:rPr>
              <a:t>Community shopping</a:t>
            </a:r>
          </a:p>
          <a:p>
            <a:r>
              <a:rPr lang="en-US" sz="2400">
                <a:solidFill>
                  <a:schemeClr val="tx2"/>
                </a:solidFill>
              </a:rPr>
              <a:t>Customer bonding</a:t>
            </a:r>
          </a:p>
          <a:p>
            <a:r>
              <a:rPr lang="en-US" sz="2400">
                <a:solidFill>
                  <a:schemeClr val="tx2"/>
                </a:solidFill>
              </a:rPr>
              <a:t>Customer support</a:t>
            </a:r>
          </a:p>
          <a:p>
            <a:r>
              <a:rPr lang="en-US" sz="2400">
                <a:solidFill>
                  <a:schemeClr val="tx2"/>
                </a:solidFill>
              </a:rPr>
              <a:t>Local service</a:t>
            </a: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050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2051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Prompt service</a:t>
            </a:r>
          </a:p>
          <a:p>
            <a:r>
              <a:rPr lang="en-US">
                <a:solidFill>
                  <a:schemeClr val="tx2"/>
                </a:solidFill>
              </a:rPr>
              <a:t>Wide selection of products</a:t>
            </a:r>
          </a:p>
          <a:p>
            <a:r>
              <a:rPr lang="en-US">
                <a:solidFill>
                  <a:schemeClr val="tx2"/>
                </a:solidFill>
              </a:rPr>
              <a:t>Support after sale</a:t>
            </a:r>
          </a:p>
          <a:p>
            <a:endParaRPr lang="en-U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</p:txBody>
      </p:sp>
      <p:pic>
        <p:nvPicPr>
          <p:cNvPr id="12298" name="Picture 2058" descr="BS00704_"/>
          <p:cNvPicPr>
            <a:picLocks noGrp="1" noChangeAspect="1" noChangeArrowheads="1"/>
          </p:cNvPicPr>
          <p:nvPr>
            <p:ph type="clipArt" sz="half" idx="2"/>
          </p:nvPr>
        </p:nvPicPr>
        <p:blipFill>
          <a:blip r:embed="rId2"/>
          <a:srcRect/>
          <a:stretch>
            <a:fillRect/>
          </a:stretch>
        </p:blipFill>
        <p:spPr>
          <a:xfrm>
            <a:off x="5334000" y="2438400"/>
            <a:ext cx="3200400" cy="3062288"/>
          </a:xfrm>
        </p:spPr>
      </p:pic>
    </p:spTree>
  </p:cSld>
  <p:clrMapOvr>
    <a:masterClrMapping/>
  </p:clrMapOvr>
  <p:transition advTm="3000"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Fast delivery</a:t>
            </a:r>
          </a:p>
          <a:p>
            <a:r>
              <a:rPr lang="en-US">
                <a:solidFill>
                  <a:schemeClr val="tx2"/>
                </a:solidFill>
              </a:rPr>
              <a:t>Top manufacturers</a:t>
            </a:r>
          </a:p>
          <a:p>
            <a:r>
              <a:rPr lang="en-US">
                <a:solidFill>
                  <a:schemeClr val="tx2"/>
                </a:solidFill>
              </a:rPr>
              <a:t>Competitive prices</a:t>
            </a:r>
          </a:p>
          <a:p>
            <a:r>
              <a:rPr lang="en-US">
                <a:solidFill>
                  <a:schemeClr val="tx2"/>
                </a:solidFill>
              </a:rPr>
              <a:t>After sales support</a:t>
            </a:r>
          </a:p>
          <a:p>
            <a:endParaRPr lang="en-US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12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B2B2B2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Advertising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Circulars, newspapers, television, and radio</a:t>
            </a:r>
          </a:p>
          <a:p>
            <a:r>
              <a:rPr lang="en-US">
                <a:solidFill>
                  <a:schemeClr val="tx2"/>
                </a:solidFill>
              </a:rPr>
              <a:t>Promotions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Special offers and discounts</a:t>
            </a:r>
          </a:p>
          <a:p>
            <a:r>
              <a:rPr lang="en-US">
                <a:solidFill>
                  <a:schemeClr val="tx2"/>
                </a:solidFill>
              </a:rPr>
              <a:t>After sales</a:t>
            </a:r>
          </a:p>
          <a:p>
            <a:pPr lvl="1"/>
            <a:r>
              <a:rPr lang="en-US">
                <a:solidFill>
                  <a:schemeClr val="tx2"/>
                </a:solidFill>
              </a:rPr>
              <a:t>Mailings and telemarketing </a:t>
            </a:r>
          </a:p>
        </p:txBody>
      </p:sp>
    </p:spTree>
  </p:cSld>
  <p:clrMapOvr>
    <a:masterClrMapping/>
  </p:clrMapOvr>
  <p:transition advTm="3000"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B14FCFF-632A-4501-BC0F-4711D134C906}"/>
</file>

<file path=customXml/itemProps2.xml><?xml version="1.0" encoding="utf-8"?>
<ds:datastoreItem xmlns:ds="http://schemas.openxmlformats.org/officeDocument/2006/customXml" ds:itemID="{37D8F737-AE8F-4096-805C-49800767D1AD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2220</TotalTime>
  <Words>108</Words>
  <Application>Microsoft PowerPoint 7.0</Application>
  <PresentationFormat>On-screen Show (4:3)</PresentationFormat>
  <Paragraphs>38</Paragraphs>
  <Slides>8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Times New Roman</vt:lpstr>
      <vt:lpstr>Tahoma</vt:lpstr>
      <vt:lpstr>Wingdings</vt:lpstr>
      <vt:lpstr>Arial</vt:lpstr>
      <vt:lpstr>Blends</vt:lpstr>
      <vt:lpstr>Microsoft Graph 2000 Chart</vt:lpstr>
      <vt:lpstr>Making a Business of Recreation</vt:lpstr>
      <vt:lpstr>Success-satisfaction-partnership</vt:lpstr>
      <vt:lpstr>Meeting the Needs</vt:lpstr>
      <vt:lpstr>Growing Sales</vt:lpstr>
      <vt:lpstr>Building Partnerships</vt:lpstr>
      <vt:lpstr>Key Benefits</vt:lpstr>
      <vt:lpstr>Our Strengths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 Poynter</dc:creator>
  <cp:lastModifiedBy>Tim Poynter</cp:lastModifiedBy>
  <cp:revision>118</cp:revision>
  <dcterms:created xsi:type="dcterms:W3CDTF">1995-06-02T22:06:36Z</dcterms:created>
  <dcterms:modified xsi:type="dcterms:W3CDTF">2007-09-08T13:13:59Z</dcterms:modified>
</cp:coreProperties>
</file>

<file path=docProps/thumbnail.jpeg>
</file>