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7" r:id="rId6"/>
    <p:sldId id="262" r:id="rId7"/>
    <p:sldId id="263" r:id="rId8"/>
    <p:sldId id="268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9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4EFE379B-4188-4FCC-8CD2-66741F4B9F08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5F1CB4-5308-4B87-BD15-98CF220ECF7A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A847BC1-5ABC-4D07-9E81-AD804A34B1F5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0474F6F-4CF1-4221-8717-888328717607}" type="slidenum">
              <a:rPr lang="en-US"/>
              <a:pPr/>
              <a:t>5</a:t>
            </a:fld>
            <a:endParaRPr lang="en-US"/>
          </a:p>
        </p:txBody>
      </p:sp>
      <p:sp>
        <p:nvSpPr>
          <p:cNvPr id="107522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18474CF-A0AB-44E9-A610-7DBABEF3A515}" type="slidenum">
              <a:rPr lang="en-US"/>
              <a:pPr/>
              <a:t>10</a:t>
            </a:fld>
            <a:endParaRPr lang="en-US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571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115715" name="Group 3"/>
            <p:cNvGrpSpPr>
              <a:grpSpLocks/>
            </p:cNvGrpSpPr>
            <p:nvPr/>
          </p:nvGrpSpPr>
          <p:grpSpPr bwMode="auto">
            <a:xfrm>
              <a:off x="183" y="1604"/>
              <a:ext cx="448" cy="299"/>
              <a:chOff x="720" y="336"/>
              <a:chExt cx="624" cy="432"/>
            </a:xfrm>
          </p:grpSpPr>
          <p:sp>
            <p:nvSpPr>
              <p:cNvPr id="115716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17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grpSp>
          <p:nvGrpSpPr>
            <p:cNvPr id="115718" name="Group 6"/>
            <p:cNvGrpSpPr>
              <a:grpSpLocks/>
            </p:cNvGrpSpPr>
            <p:nvPr/>
          </p:nvGrpSpPr>
          <p:grpSpPr bwMode="auto">
            <a:xfrm>
              <a:off x="261" y="1870"/>
              <a:ext cx="465" cy="299"/>
              <a:chOff x="912" y="2640"/>
              <a:chExt cx="672" cy="432"/>
            </a:xfrm>
          </p:grpSpPr>
          <p:sp>
            <p:nvSpPr>
              <p:cNvPr id="115719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15720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115721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2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5723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115724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5725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5726" name="Rectangle 14"/>
          <p:cNvSpPr>
            <a:spLocks noGrp="1" noChangeArrowheads="1"/>
          </p:cNvSpPr>
          <p:nvPr>
            <p:ph type="dt" sz="half" idx="2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7" name="Rectangle 15"/>
          <p:cNvSpPr>
            <a:spLocks noGrp="1" noChangeArrowheads="1"/>
          </p:cNvSpPr>
          <p:nvPr>
            <p:ph type="ftr" sz="quarter" idx="3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endParaRPr lang="en-US"/>
          </a:p>
        </p:txBody>
      </p:sp>
      <p:sp>
        <p:nvSpPr>
          <p:cNvPr id="115728" name="Rectangle 1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fld id="{284E7DE9-9DBE-48BB-86ED-5A993B5775F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FFF0BE-E766-44B2-9CBE-B649D82C37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2F1E74F-4BB9-4B99-85EF-E29DACDABF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FB7B84-8A95-412C-AE06-4AB770E9DF4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6BEC6B-DEFD-49E8-B2BD-7CA097E55FB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6CF385-0A23-4C12-A3B1-CF0C2CE8F1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374115-1595-4F4F-8EDE-4980F5A62B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6DAFFF-781B-496B-87FF-9462C05789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C9D623-35E3-4869-A0A4-17A8D2C8A2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286BFA-BDE9-4186-BCAE-4349BAF542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319B35-F0E1-459D-A4ED-B3FB4EAABC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Rectangle 2"/>
          <p:cNvSpPr>
            <a:spLocks noChangeArrowheads="1"/>
          </p:cNvSpPr>
          <p:nvPr/>
        </p:nvSpPr>
        <p:spPr bwMode="ltGray">
          <a:xfrm>
            <a:off x="417513" y="1098550"/>
            <a:ext cx="438150" cy="474663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1" name="Rectangle 3"/>
          <p:cNvSpPr>
            <a:spLocks noChangeArrowheads="1"/>
          </p:cNvSpPr>
          <p:nvPr/>
        </p:nvSpPr>
        <p:spPr bwMode="ltGray">
          <a:xfrm>
            <a:off x="800100" y="1098550"/>
            <a:ext cx="328613" cy="474663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2" name="Rectangle 4"/>
          <p:cNvSpPr>
            <a:spLocks noChangeArrowheads="1"/>
          </p:cNvSpPr>
          <p:nvPr/>
        </p:nvSpPr>
        <p:spPr bwMode="ltGray">
          <a:xfrm>
            <a:off x="541338" y="1520825"/>
            <a:ext cx="422275" cy="47466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3" name="Rectangle 5"/>
          <p:cNvSpPr>
            <a:spLocks noChangeArrowheads="1"/>
          </p:cNvSpPr>
          <p:nvPr/>
        </p:nvSpPr>
        <p:spPr bwMode="ltGray">
          <a:xfrm>
            <a:off x="911225" y="1520825"/>
            <a:ext cx="368300" cy="474663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4" name="Rectangle 6"/>
          <p:cNvSpPr>
            <a:spLocks noChangeArrowheads="1"/>
          </p:cNvSpPr>
          <p:nvPr/>
        </p:nvSpPr>
        <p:spPr bwMode="ltGray">
          <a:xfrm>
            <a:off x="127000" y="1447800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5" name="Rectangle 7"/>
          <p:cNvSpPr>
            <a:spLocks noChangeArrowheads="1"/>
          </p:cNvSpPr>
          <p:nvPr/>
        </p:nvSpPr>
        <p:spPr bwMode="gray">
          <a:xfrm>
            <a:off x="762000" y="990600"/>
            <a:ext cx="31750" cy="1052513"/>
          </a:xfrm>
          <a:prstGeom prst="rect">
            <a:avLst/>
          </a:prstGeom>
          <a:solidFill>
            <a:schemeClr val="bg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6" name="Rectangle 8"/>
          <p:cNvSpPr>
            <a:spLocks noChangeArrowheads="1"/>
          </p:cNvSpPr>
          <p:nvPr/>
        </p:nvSpPr>
        <p:spPr bwMode="gray">
          <a:xfrm>
            <a:off x="442913" y="1781175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kumimoji="1" lang="en-US" sz="2400"/>
          </a:p>
        </p:txBody>
      </p:sp>
      <p:sp>
        <p:nvSpPr>
          <p:cNvPr id="114697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50938" y="214313"/>
            <a:ext cx="7793037" cy="146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4698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4699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0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114701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fld id="{803570FC-A8BC-470D-A72F-DAB7239FB4E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2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70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Advertising</a:t>
            </a:r>
          </a:p>
          <a:p>
            <a:pPr marL="839788" lvl="1" indent="-382588"/>
            <a:r>
              <a:rPr lang="en-US" sz="2600"/>
              <a:t>Circulars, Newspapers, Television, and Radio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Promotions</a:t>
            </a:r>
          </a:p>
          <a:p>
            <a:pPr marL="839788" lvl="1" indent="-382588"/>
            <a:r>
              <a:rPr lang="en-US" sz="2600"/>
              <a:t>Special offers and Discounts</a:t>
            </a:r>
          </a:p>
          <a:p>
            <a:pPr marL="571500" indent="-571500">
              <a:buFont typeface="Wingdings" pitchFamily="2" charset="2"/>
              <a:buAutoNum type="arabicPeriod"/>
            </a:pPr>
            <a:r>
              <a:rPr lang="en-US"/>
              <a:t>After market</a:t>
            </a:r>
          </a:p>
          <a:p>
            <a:pPr marL="839788" lvl="1" indent="-382588"/>
            <a:r>
              <a:rPr lang="en-US" sz="2600"/>
              <a:t>Mailings and Telemarketing</a:t>
            </a:r>
            <a:r>
              <a:rPr lang="en-US"/>
              <a:t/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8" name="Rectangle 1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9" name="Rectangle 1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Products, value, quality, and service</a:t>
            </a:r>
          </a:p>
          <a:p>
            <a:r>
              <a:rPr lang="en-US"/>
              <a:t>Success is our objective</a:t>
            </a:r>
          </a:p>
          <a:p>
            <a:r>
              <a:rPr lang="en-US"/>
              <a:t>Satisfaction is our mission</a:t>
            </a:r>
          </a:p>
          <a:p>
            <a:r>
              <a:rPr lang="en-US"/>
              <a:t>Partnership is the key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Building Partnerships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1182688" y="2017713"/>
            <a:ext cx="3814762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sz="3200" b="1"/>
              <a:t>Worldwide Sporting Goods</a:t>
            </a:r>
          </a:p>
          <a:p>
            <a:r>
              <a:rPr lang="en-US"/>
              <a:t>Quality products</a:t>
            </a:r>
          </a:p>
          <a:p>
            <a:r>
              <a:rPr lang="en-US"/>
              <a:t>Excellent value</a:t>
            </a:r>
          </a:p>
          <a:p>
            <a:r>
              <a:rPr lang="en-US"/>
              <a:t>Reputation</a:t>
            </a:r>
          </a:p>
          <a:p>
            <a:r>
              <a:rPr lang="en-US"/>
              <a:t>Knowledgeable sales staff</a:t>
            </a:r>
          </a:p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5140325" y="2017713"/>
            <a:ext cx="3814763" cy="4114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/>
              <a:t>Supporting Retail Partners</a:t>
            </a:r>
          </a:p>
          <a:p>
            <a:r>
              <a:rPr lang="en-US"/>
              <a:t>Community shopping</a:t>
            </a:r>
          </a:p>
          <a:p>
            <a:r>
              <a:rPr lang="en-US"/>
              <a:t>Customer bonding</a:t>
            </a:r>
          </a:p>
          <a:p>
            <a:r>
              <a:rPr lang="en-US"/>
              <a:t>Customer support</a:t>
            </a:r>
          </a:p>
          <a:p>
            <a:r>
              <a:rPr lang="en-US"/>
              <a:t>Local service</a:t>
            </a:r>
          </a:p>
          <a:p>
            <a:r>
              <a:rPr lang="en-US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4" name="Rectangle 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Meeting the Needs</a:t>
            </a:r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>
              <a:buFont typeface="Wingdings" pitchFamily="2" charset="2"/>
              <a:buNone/>
            </a:pPr>
            <a:r>
              <a:rPr lang="en-US"/>
              <a:t>Toll-free 800 number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 anchor="ctr"/>
          <a:lstStyle/>
          <a:p>
            <a:r>
              <a:rPr lang="en-US"/>
              <a:t>Retail Partners</a:t>
            </a:r>
          </a:p>
        </p:txBody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182688" y="2017713"/>
            <a:ext cx="7772400" cy="4306887"/>
          </a:xfrm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	Retail partners program targets our large customers. They become part of the Worldwide Sporting Goods network, which creates a link between WSG and the local market.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	Territory	Cust.	Reg. Rep.	Sales</a:t>
            </a:r>
          </a:p>
          <a:p>
            <a:pPr marL="0" indent="0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70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9" name="Rectangle 9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30" name="Rectangle 10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 and Blueline Equipment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Market Support</a:t>
            </a:r>
          </a:p>
          <a:p>
            <a:r>
              <a:rPr lang="en-US"/>
              <a:t>Every Friday, the following week’s specials are announced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Benefits</a:t>
            </a:r>
          </a:p>
        </p:txBody>
      </p:sp>
      <p:sp>
        <p:nvSpPr>
          <p:cNvPr id="108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US"/>
              <a:t>Best Products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Prices</a:t>
            </a:r>
          </a:p>
          <a:p>
            <a:pPr marL="609600" indent="-609600">
              <a:buFontTx/>
              <a:buAutoNum type="arabicPeriod"/>
            </a:pPr>
            <a:r>
              <a:rPr lang="en-US"/>
              <a:t>Best Service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lends">
  <a:themeElements>
    <a:clrScheme name="Blend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Blend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Blend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end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end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6A9467F9-877C-45A2-9B1D-93E7FFF4E4A8}"/>
</file>

<file path=customXml/itemProps2.xml><?xml version="1.0" encoding="utf-8"?>
<ds:datastoreItem xmlns:ds="http://schemas.openxmlformats.org/officeDocument/2006/customXml" ds:itemID="{C4F784F0-DB99-4213-895A-7DF472505C1E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1295</TotalTime>
  <Words>184</Words>
  <Application>Microsoft PowerPoint</Application>
  <PresentationFormat>On-screen Show (4:3)</PresentationFormat>
  <Paragraphs>58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Times New Roman</vt:lpstr>
      <vt:lpstr>Tahoma</vt:lpstr>
      <vt:lpstr>Wingdings</vt:lpstr>
      <vt:lpstr>Comic Sans MS</vt:lpstr>
      <vt:lpstr>Arial</vt:lpstr>
      <vt:lpstr>Blends</vt:lpstr>
      <vt:lpstr>Making a Business of Recreation</vt:lpstr>
      <vt:lpstr>Success-Satisfaction-Partnership</vt:lpstr>
      <vt:lpstr>Building Partnerships</vt:lpstr>
      <vt:lpstr>Meeting the Needs</vt:lpstr>
      <vt:lpstr>Retail Partners</vt:lpstr>
      <vt:lpstr>Customer Requirements</vt:lpstr>
      <vt:lpstr>Our Strengths</vt:lpstr>
      <vt:lpstr>Our Benefits</vt:lpstr>
      <vt:lpstr>Key Benefits</vt:lpstr>
      <vt:lpstr>Next Steps</vt:lpstr>
    </vt:vector>
  </TitlesOfParts>
  <Company>WSG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Stephanie Smith</dc:creator>
  <cp:lastModifiedBy>Tim Poynter</cp:lastModifiedBy>
  <cp:revision>85</cp:revision>
  <dcterms:created xsi:type="dcterms:W3CDTF">1999-02-17T04:15:08Z</dcterms:created>
  <dcterms:modified xsi:type="dcterms:W3CDTF">2007-08-04T06:19:58Z</dcterms:modified>
</cp:coreProperties>
</file>