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6"/>
  </p:notesMasterIdLst>
  <p:sldIdLst>
    <p:sldId id="256" r:id="rId2"/>
    <p:sldId id="269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custDataLst>
    <p:tags r:id="rId1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95" autoAdjust="0"/>
  </p:normalViewPr>
  <p:slideViewPr>
    <p:cSldViewPr>
      <p:cViewPr varScale="1">
        <p:scale>
          <a:sx n="45" d="100"/>
          <a:sy n="45" d="100"/>
        </p:scale>
        <p:origin x="-7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9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US"/>
              <a:t>07/16/96</a:t>
            </a:r>
            <a:endParaRPr lang="en-US" sz="1200" i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*</a:t>
            </a:r>
            <a:endParaRPr lang="en-US" sz="1200" i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r>
              <a:rPr lang="en-US"/>
              <a:t>##</a:t>
            </a:r>
            <a:endParaRPr lang="en-US" sz="1200" i="0"/>
          </a:p>
        </p:txBody>
      </p:sp>
      <p:sp>
        <p:nvSpPr>
          <p:cNvPr id="2560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568" cy="4320"/>
              <a:chOff x="0" y="0"/>
              <a:chExt cx="5568" cy="4320"/>
            </a:xfrm>
          </p:grpSpPr>
          <p:grpSp>
            <p:nvGrpSpPr>
              <p:cNvPr id="2355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3216" cy="3072"/>
                <a:chOff x="0" y="0"/>
                <a:chExt cx="2928" cy="2784"/>
              </a:xfrm>
            </p:grpSpPr>
            <p:sp>
              <p:nvSpPr>
                <p:cNvPr id="23557" name="Oval 5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8" name="Oval 6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9" name="Oval 7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0" name="Oval 8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1" name="Oval 9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2" name="Group 10"/>
              <p:cNvGrpSpPr>
                <a:grpSpLocks/>
              </p:cNvGrpSpPr>
              <p:nvPr userDrawn="1"/>
            </p:nvGrpSpPr>
            <p:grpSpPr bwMode="auto">
              <a:xfrm>
                <a:off x="2016" y="2016"/>
                <a:ext cx="2448" cy="2304"/>
                <a:chOff x="0" y="0"/>
                <a:chExt cx="2928" cy="2784"/>
              </a:xfrm>
            </p:grpSpPr>
            <p:sp>
              <p:nvSpPr>
                <p:cNvPr id="2356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6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7" name="Oval 15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8" name="Group 16"/>
              <p:cNvGrpSpPr>
                <a:grpSpLocks/>
              </p:cNvGrpSpPr>
              <p:nvPr userDrawn="1"/>
            </p:nvGrpSpPr>
            <p:grpSpPr bwMode="auto">
              <a:xfrm>
                <a:off x="2832" y="96"/>
                <a:ext cx="2736" cy="2592"/>
                <a:chOff x="0" y="0"/>
                <a:chExt cx="2928" cy="2784"/>
              </a:xfrm>
            </p:grpSpPr>
            <p:sp>
              <p:nvSpPr>
                <p:cNvPr id="23569" name="Oval 1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0" name="Oval 18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1" name="Oval 19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2" name="Oval 20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3" name="Oval 21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23574" name="Line 22"/>
            <p:cNvSpPr>
              <a:spLocks noChangeShapeType="1"/>
            </p:cNvSpPr>
            <p:nvPr userDrawn="1"/>
          </p:nvSpPr>
          <p:spPr bwMode="auto">
            <a:xfrm flipH="1">
              <a:off x="0" y="1536"/>
              <a:ext cx="1584" cy="216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5" name="Line 23"/>
            <p:cNvSpPr>
              <a:spLocks noChangeShapeType="1"/>
            </p:cNvSpPr>
            <p:nvPr userDrawn="1"/>
          </p:nvSpPr>
          <p:spPr bwMode="auto">
            <a:xfrm>
              <a:off x="4176" y="1392"/>
              <a:ext cx="1584" cy="172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6" name="Line 24"/>
            <p:cNvSpPr>
              <a:spLocks noChangeShapeType="1"/>
            </p:cNvSpPr>
            <p:nvPr userDrawn="1"/>
          </p:nvSpPr>
          <p:spPr bwMode="auto">
            <a:xfrm flipV="1">
              <a:off x="3216" y="0"/>
              <a:ext cx="240" cy="312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57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7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/>
            </a:lvl1pPr>
          </a:lstStyle>
          <a:p>
            <a:fld id="{957BBFC5-211E-4B0A-ADE2-42D1740D7E8E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358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2358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/>
            </a:lvl1pPr>
          </a:lstStyle>
          <a:p>
            <a:fld id="{EA60BF87-DE15-4862-8B68-0007BB5824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CA1451-4A54-4811-BDF8-D4ECD59CEB17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D0AD7-66AC-413E-AD12-EBBE5ECC9D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E0BCDF-86EA-4D32-9868-50DA91685C01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8519A-A04A-411C-8838-A9E4EE92F8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B8833B-3ED7-4244-B2FB-750F09A1D4CE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81316-C03C-4A16-B7CA-3C6FD25796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FE9BE6-BFC7-4743-842A-B79C3FB9F07B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EF7ED-654E-49CF-A64C-B87C8A78D3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585D92-F379-4EED-889D-1C8C145091FD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D6DBA-C629-4599-A895-CEE0E3B877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F76FC3-12C8-4202-8AC3-0F9534008025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69AD0-538A-423E-8EA6-1D8C866F03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C68D05-BDEE-455D-A3BD-6F4F3678967E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BC1A2A-56CD-4D45-B71D-014E18293E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235B24-A7BA-4DC4-9E3C-DA55FC625C2E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CC6A19-D157-4C3E-895D-6F1DE04933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47B07C-10A4-4E86-8E45-91812592E58E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C3A7E-A499-400F-B2AA-62D22E469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C149A2-F5D1-405C-832F-6D9660F5C73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CC875D-7849-463A-9B93-5D138C9067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050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grpSp>
          <p:nvGrpSpPr>
            <p:cNvPr id="22531" name="Group 2051"/>
            <p:cNvGrpSpPr>
              <a:grpSpLocks/>
            </p:cNvGrpSpPr>
            <p:nvPr userDrawn="1"/>
          </p:nvGrpSpPr>
          <p:grpSpPr bwMode="auto">
            <a:xfrm>
              <a:off x="0" y="0"/>
              <a:ext cx="3216" cy="3072"/>
              <a:chOff x="0" y="0"/>
              <a:chExt cx="2928" cy="2784"/>
            </a:xfrm>
          </p:grpSpPr>
          <p:sp>
            <p:nvSpPr>
              <p:cNvPr id="22532" name="Oval 205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3" name="Oval 2053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4" name="Oval 2054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5" name="Oval 2055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6" name="Oval 2056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37" name="Group 2057"/>
            <p:cNvGrpSpPr>
              <a:grpSpLocks/>
            </p:cNvGrpSpPr>
            <p:nvPr userDrawn="1"/>
          </p:nvGrpSpPr>
          <p:grpSpPr bwMode="auto">
            <a:xfrm>
              <a:off x="2016" y="2016"/>
              <a:ext cx="2448" cy="2304"/>
              <a:chOff x="0" y="0"/>
              <a:chExt cx="2928" cy="2784"/>
            </a:xfrm>
          </p:grpSpPr>
          <p:sp>
            <p:nvSpPr>
              <p:cNvPr id="22538" name="Oval 2058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9" name="Oval 2059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0" name="Oval 2060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1" name="Oval 2061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2" name="Oval 2062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43" name="Group 2063"/>
            <p:cNvGrpSpPr>
              <a:grpSpLocks/>
            </p:cNvGrpSpPr>
            <p:nvPr userDrawn="1"/>
          </p:nvGrpSpPr>
          <p:grpSpPr bwMode="auto">
            <a:xfrm>
              <a:off x="2832" y="96"/>
              <a:ext cx="2736" cy="2592"/>
              <a:chOff x="0" y="0"/>
              <a:chExt cx="2928" cy="2784"/>
            </a:xfrm>
          </p:grpSpPr>
          <p:sp>
            <p:nvSpPr>
              <p:cNvPr id="22544" name="Oval 206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5" name="Oval 2065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6" name="Oval 2066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7" name="Oval 2067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8" name="Oval 2068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2549" name="Rectangle 206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50" name="Rectangle 20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51" name="Rectangle 207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1"/>
            </a:lvl1pPr>
          </a:lstStyle>
          <a:p>
            <a:fld id="{6DCC4FD6-BC06-443E-A980-E09B2BE229A8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2552" name="Rectangle 20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1"/>
            </a:lvl1pPr>
          </a:lstStyle>
          <a:p>
            <a:endParaRPr lang="en-US"/>
          </a:p>
        </p:txBody>
      </p:sp>
      <p:sp>
        <p:nvSpPr>
          <p:cNvPr id="22553" name="Rectangle 20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1"/>
            </a:lvl1pPr>
          </a:lstStyle>
          <a:p>
            <a:fld id="{E246B060-8C47-4C52-8F96-25B7B31CE9B2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1000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R&amp;D</a:t>
            </a:r>
          </a:p>
          <a:p>
            <a:r>
              <a:rPr lang="en-US"/>
              <a:t>Sales and Marketing</a:t>
            </a:r>
          </a:p>
          <a:p>
            <a:r>
              <a:rPr lang="en-US"/>
              <a:t>General and Administration</a:t>
            </a:r>
          </a:p>
          <a:p>
            <a:r>
              <a:rPr lang="en-US"/>
              <a:t>Areas of improvement</a:t>
            </a:r>
          </a:p>
          <a:p>
            <a:r>
              <a:rPr lang="en-US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Headcount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</a:t>
            </a:r>
          </a:p>
          <a:p>
            <a:r>
              <a:rPr lang="en-US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State who we are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makes company unique</a:t>
            </a:r>
          </a:p>
          <a:p>
            <a:r>
              <a:rPr lang="en-US"/>
              <a:t>What makes company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Review key undertakings of past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Overnight shipping for rush orders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 and broad goals of each organization</a:t>
            </a:r>
          </a:p>
          <a:p>
            <a:r>
              <a:rPr lang="en-US"/>
              <a:t>Any changes</a:t>
            </a:r>
          </a:p>
          <a:p>
            <a:r>
              <a:rPr lang="en-US"/>
              <a:t>Organization chart might be effective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Retail Partners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Tx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Tx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Tx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Tx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Tx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 Issues Facing Company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 any high profile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</a:t>
            </a:r>
          </a:p>
          <a:p>
            <a:r>
              <a:rPr lang="en-US"/>
              <a:t>Competitive</a:t>
            </a:r>
          </a:p>
          <a:p>
            <a:r>
              <a:rPr lang="en-US"/>
              <a:t>Progress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Against Goals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of key financial results</a:t>
            </a:r>
          </a:p>
          <a:p>
            <a:pPr lvl="1"/>
            <a:r>
              <a:rPr lang="en-US"/>
              <a:t>Revenue</a:t>
            </a:r>
          </a:p>
          <a:p>
            <a:pPr lvl="1"/>
            <a:r>
              <a:rPr lang="en-US"/>
              <a:t>Profit</a:t>
            </a:r>
          </a:p>
          <a:p>
            <a:pPr lvl="1"/>
            <a:r>
              <a:rPr lang="en-US"/>
              <a:t>Key spending areas</a:t>
            </a:r>
          </a:p>
          <a:p>
            <a:pPr lvl="1"/>
            <a:r>
              <a:rPr lang="en-US"/>
              <a:t>Headcount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theme1.xml><?xml version="1.0" encoding="utf-8"?>
<a:theme xmlns:a="http://schemas.openxmlformats.org/drawingml/2006/main" name="Radar">
  <a:themeElements>
    <a:clrScheme name="Radar 1">
      <a:dk1>
        <a:srgbClr val="000000"/>
      </a:dk1>
      <a:lt1>
        <a:srgbClr val="EAEAEA"/>
      </a:lt1>
      <a:dk2>
        <a:srgbClr val="000066"/>
      </a:dk2>
      <a:lt2>
        <a:srgbClr val="FFFFFF"/>
      </a:lt2>
      <a:accent1>
        <a:srgbClr val="003399"/>
      </a:accent1>
      <a:accent2>
        <a:srgbClr val="99CCFF"/>
      </a:accent2>
      <a:accent3>
        <a:srgbClr val="AAAAB8"/>
      </a:accent3>
      <a:accent4>
        <a:srgbClr val="C8C8C8"/>
      </a:accent4>
      <a:accent5>
        <a:srgbClr val="AAADCA"/>
      </a:accent5>
      <a:accent6>
        <a:srgbClr val="8AB9E7"/>
      </a:accent6>
      <a:hlink>
        <a:srgbClr val="CC9900"/>
      </a:hlink>
      <a:folHlink>
        <a:srgbClr val="996600"/>
      </a:folHlink>
    </a:clrScheme>
    <a:fontScheme name="Rada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adar 1">
        <a:dk1>
          <a:srgbClr val="000000"/>
        </a:dk1>
        <a:lt1>
          <a:srgbClr val="EAEAEA"/>
        </a:lt1>
        <a:dk2>
          <a:srgbClr val="000066"/>
        </a:dk2>
        <a:lt2>
          <a:srgbClr val="FFFFFF"/>
        </a:lt2>
        <a:accent1>
          <a:srgbClr val="003399"/>
        </a:accent1>
        <a:accent2>
          <a:srgbClr val="99CCFF"/>
        </a:accent2>
        <a:accent3>
          <a:srgbClr val="AAAAB8"/>
        </a:accent3>
        <a:accent4>
          <a:srgbClr val="C8C8C8"/>
        </a:accent4>
        <a:accent5>
          <a:srgbClr val="AAADCA"/>
        </a:accent5>
        <a:accent6>
          <a:srgbClr val="8AB9E7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2">
        <a:dk1>
          <a:srgbClr val="666699"/>
        </a:dk1>
        <a:lt1>
          <a:srgbClr val="CCCCFF"/>
        </a:lt1>
        <a:dk2>
          <a:srgbClr val="000040"/>
        </a:dk2>
        <a:lt2>
          <a:srgbClr val="A4A4C2"/>
        </a:lt2>
        <a:accent1>
          <a:srgbClr val="003399"/>
        </a:accent1>
        <a:accent2>
          <a:srgbClr val="0099FF"/>
        </a:accent2>
        <a:accent3>
          <a:srgbClr val="E2E2FF"/>
        </a:accent3>
        <a:accent4>
          <a:srgbClr val="565682"/>
        </a:accent4>
        <a:accent5>
          <a:srgbClr val="AAADCA"/>
        </a:accent5>
        <a:accent6>
          <a:srgbClr val="008AE7"/>
        </a:accent6>
        <a:hlink>
          <a:srgbClr val="B68600"/>
        </a:hlink>
        <a:folHlink>
          <a:srgbClr val="8A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3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777777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BDBDBD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4">
        <a:dk1>
          <a:srgbClr val="333333"/>
        </a:dk1>
        <a:lt1>
          <a:srgbClr val="FFFF66"/>
        </a:lt1>
        <a:dk2>
          <a:srgbClr val="000000"/>
        </a:dk2>
        <a:lt2>
          <a:srgbClr val="CC3300"/>
        </a:lt2>
        <a:accent1>
          <a:srgbClr val="5F5F5F"/>
        </a:accent1>
        <a:accent2>
          <a:srgbClr val="3399FF"/>
        </a:accent2>
        <a:accent3>
          <a:srgbClr val="AAAAAA"/>
        </a:accent3>
        <a:accent4>
          <a:srgbClr val="DADA56"/>
        </a:accent4>
        <a:accent5>
          <a:srgbClr val="B6B6B6"/>
        </a:accent5>
        <a:accent6>
          <a:srgbClr val="2D8AE7"/>
        </a:accent6>
        <a:hlink>
          <a:srgbClr val="008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5">
        <a:dk1>
          <a:srgbClr val="003300"/>
        </a:dk1>
        <a:lt1>
          <a:srgbClr val="FFFFCC"/>
        </a:lt1>
        <a:dk2>
          <a:srgbClr val="006600"/>
        </a:dk2>
        <a:lt2>
          <a:srgbClr val="FFFF00"/>
        </a:lt2>
        <a:accent1>
          <a:srgbClr val="008000"/>
        </a:accent1>
        <a:accent2>
          <a:srgbClr val="3399FF"/>
        </a:accent2>
        <a:accent3>
          <a:srgbClr val="AAB8AA"/>
        </a:accent3>
        <a:accent4>
          <a:srgbClr val="DADAAE"/>
        </a:accent4>
        <a:accent5>
          <a:srgbClr val="AAC0AA"/>
        </a:accent5>
        <a:accent6>
          <a:srgbClr val="2D8AE7"/>
        </a:accent6>
        <a:hlink>
          <a:srgbClr val="6666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E46251-5777-4BE0-86A8-B758FE653857}"/>
</file>

<file path=customXml/itemProps2.xml><?xml version="1.0" encoding="utf-8"?>
<ds:datastoreItem xmlns:ds="http://schemas.openxmlformats.org/officeDocument/2006/customXml" ds:itemID="{A5985F4E-4A34-4365-A802-79E84F8C8A10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Designs\Radar.pot</Template>
  <TotalTime>43</TotalTime>
  <Words>170</Words>
  <Application>Microsoft PowerPoint 7.0</Application>
  <PresentationFormat>On-screen Show (4:3)</PresentationFormat>
  <Paragraphs>62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Times New Roman</vt:lpstr>
      <vt:lpstr>Radar</vt:lpstr>
      <vt:lpstr>The Year in Review</vt:lpstr>
      <vt:lpstr>Success-Satisfaction-Partnership</vt:lpstr>
      <vt:lpstr>Review of Key Objectives &amp; Critical Success Factors</vt:lpstr>
      <vt:lpstr>How Did We Do?</vt:lpstr>
      <vt:lpstr>Organizational Overview</vt:lpstr>
      <vt:lpstr>Retail Partners</vt:lpstr>
      <vt:lpstr>Top Issues Facing Company</vt:lpstr>
      <vt:lpstr>Review of Prior Goals</vt:lpstr>
      <vt:lpstr>Progress Against Goals</vt:lpstr>
      <vt:lpstr>Revenue and Profit</vt:lpstr>
      <vt:lpstr>Key Spending Areas</vt:lpstr>
      <vt:lpstr>Headcount</vt:lpstr>
      <vt:lpstr>Goals for Next Period</vt:lpstr>
      <vt:lpstr>Summary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Cindy McFadden</dc:creator>
  <cp:lastModifiedBy>Tim Poynter</cp:lastModifiedBy>
  <cp:revision>8</cp:revision>
  <dcterms:created xsi:type="dcterms:W3CDTF">1996-12-04T22:13:54Z</dcterms:created>
  <dcterms:modified xsi:type="dcterms:W3CDTF">2007-08-04T07:58:31Z</dcterms:modified>
</cp:coreProperties>
</file>