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drawings/drawing1.xml" ContentType="application/vnd.openxmlformats-officedocument.drawingml.chartshapes+xml"/>
  <Override PartName="/ppt/drawings/drawing2.xml" ContentType="application/vnd.openxmlformats-officedocument.drawingml.chartshapes+xml"/>
  <Override PartName="/ppt/presentation.xml" ContentType="application/vnd.openxmlformats-officedocument.presentationml.presentation.main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10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7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theme/theme1.xml" ContentType="application/vnd.openxmlformats-officedocument.theme+xml"/>
  <Override PartName="/ppt/charts/chart10.xml" ContentType="application/vnd.openxmlformats-officedocument.drawingml.chart+xml"/>
  <Override PartName="/ppt/charts/chart9.xml" ContentType="application/vnd.openxmlformats-officedocument.drawingml.chart+xml"/>
  <Override PartName="/ppt/charts/chart8.xml" ContentType="application/vnd.openxmlformats-officedocument.drawingml.chart+xml"/>
  <Override PartName="/ppt/charts/chart7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3.xml" ContentType="application/vnd.openxmlformats-officedocument.drawingml.chart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sldIdLst>
    <p:sldId id="272" r:id="rId2"/>
    <p:sldId id="289" r:id="rId3"/>
    <p:sldId id="290" r:id="rId4"/>
    <p:sldId id="280" r:id="rId5"/>
    <p:sldId id="291" r:id="rId6"/>
    <p:sldId id="292" r:id="rId7"/>
    <p:sldId id="293" r:id="rId8"/>
    <p:sldId id="264" r:id="rId9"/>
    <p:sldId id="265" r:id="rId10"/>
    <p:sldId id="288" r:id="rId1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2787"/>
    <p:restoredTop sz="90929"/>
  </p:normalViewPr>
  <p:slideViewPr>
    <p:cSldViewPr>
      <p:cViewPr varScale="1">
        <p:scale>
          <a:sx n="63" d="100"/>
          <a:sy n="63" d="100"/>
        </p:scale>
        <p:origin x="-252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Office_Excel_Worksheet10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8.xlsx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Office_Excel_Worksheet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6.7415730337078705E-2"/>
          <c:y val="2.7210884353741485E-2"/>
          <c:w val="0.8792134831460674"/>
          <c:h val="0.75056689342403649"/>
        </c:manualLayout>
      </c:layout>
      <c:bar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East Coast</c:v>
                </c:pt>
              </c:strCache>
            </c:strRef>
          </c:tx>
          <c:spPr>
            <a:solidFill>
              <a:srgbClr val="800000"/>
            </a:solidFill>
            <a:ln w="12664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20.399999999999999</c:v>
                </c:pt>
                <c:pt idx="1">
                  <c:v>27.4</c:v>
                </c:pt>
                <c:pt idx="2">
                  <c:v>50</c:v>
                </c:pt>
                <c:pt idx="3">
                  <c:v>20.399999999999999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West Coast</c:v>
                </c:pt>
              </c:strCache>
            </c:strRef>
          </c:tx>
          <c:spPr>
            <a:solidFill>
              <a:srgbClr val="000080"/>
            </a:solidFill>
            <a:ln w="12664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30.6</c:v>
                </c:pt>
                <c:pt idx="1">
                  <c:v>38.6</c:v>
                </c:pt>
                <c:pt idx="2">
                  <c:v>65</c:v>
                </c:pt>
                <c:pt idx="3">
                  <c:v>31.6</c:v>
                </c:pt>
              </c:numCache>
            </c:numRef>
          </c:val>
        </c:ser>
        <c:axId val="72119040"/>
        <c:axId val="72174976"/>
      </c:barChart>
      <c:catAx>
        <c:axId val="72119040"/>
        <c:scaling>
          <c:orientation val="minMax"/>
        </c:scaling>
        <c:delete val="1"/>
        <c:axPos val="b"/>
        <c:tickLblPos val="nextTo"/>
        <c:crossAx val="72174976"/>
        <c:crossesAt val="0"/>
        <c:lblAlgn val="ctr"/>
        <c:lblOffset val="100"/>
      </c:catAx>
      <c:valAx>
        <c:axId val="72174976"/>
        <c:scaling>
          <c:orientation val="minMax"/>
          <c:max val="80"/>
        </c:scaling>
        <c:delete val="1"/>
        <c:axPos val="l"/>
        <c:numFmt formatCode="General" sourceLinked="1"/>
        <c:tickLblPos val="nextTo"/>
        <c:crossAx val="72119040"/>
        <c:crosses val="autoZero"/>
        <c:crossBetween val="between"/>
        <c:majorUnit val="20"/>
      </c:valAx>
      <c:spPr>
        <a:noFill/>
        <a:ln w="25329">
          <a:noFill/>
        </a:ln>
      </c:spPr>
    </c:plotArea>
    <c:legend>
      <c:legendPos val="b"/>
      <c:layout>
        <c:manualLayout>
          <c:xMode val="edge"/>
          <c:yMode val="edge"/>
          <c:x val="0.28651685393258441"/>
          <c:y val="0.92063492063492069"/>
          <c:w val="0.41432584269662931"/>
          <c:h val="8.1632653061224525E-2"/>
        </c:manualLayout>
      </c:layout>
      <c:spPr>
        <a:noFill/>
        <a:ln w="3166">
          <a:solidFill>
            <a:schemeClr val="tx1"/>
          </a:solidFill>
          <a:prstDash val="solid"/>
        </a:ln>
      </c:spPr>
      <c:txPr>
        <a:bodyPr/>
        <a:lstStyle/>
        <a:p>
          <a:pPr>
            <a:defRPr sz="1650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795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view3D>
      <c:hPercent val="46"/>
      <c:depthPercent val="100"/>
      <c:rAngAx val="1"/>
    </c:view3D>
    <c:floor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spPr>
        <a:noFill/>
        <a:ln w="12700">
          <a:solidFill>
            <a:schemeClr val="tx1"/>
          </a:solidFill>
          <a:prstDash val="solid"/>
        </a:ln>
      </c:spPr>
    </c:sideWall>
    <c:backWall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6.9478908188585611E-2"/>
          <c:y val="2.132701421800948E-2"/>
          <c:w val="0.91811414392059554"/>
          <c:h val="0.75355450236966848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East</c:v>
                </c:pt>
              </c:strCache>
            </c:strRef>
          </c:tx>
          <c:spPr>
            <a:solidFill>
              <a:srgbClr val="FF0000"/>
            </a:solidFill>
            <a:ln w="12698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20.399999999999999</c:v>
                </c:pt>
                <c:pt idx="1">
                  <c:v>27.4</c:v>
                </c:pt>
                <c:pt idx="2">
                  <c:v>90</c:v>
                </c:pt>
                <c:pt idx="3">
                  <c:v>20.399999999999999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West</c:v>
                </c:pt>
              </c:strCache>
            </c:strRef>
          </c:tx>
          <c:spPr>
            <a:solidFill>
              <a:srgbClr val="000080"/>
            </a:solidFill>
            <a:ln w="12698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30.6</c:v>
                </c:pt>
                <c:pt idx="1">
                  <c:v>38.6</c:v>
                </c:pt>
                <c:pt idx="2">
                  <c:v>34.6</c:v>
                </c:pt>
                <c:pt idx="3">
                  <c:v>31.6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North</c:v>
                </c:pt>
              </c:strCache>
            </c:strRef>
          </c:tx>
          <c:spPr>
            <a:solidFill>
              <a:srgbClr val="008000"/>
            </a:solidFill>
            <a:ln w="12698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Sheet1!$B$4:$E$4</c:f>
              <c:numCache>
                <c:formatCode>General</c:formatCode>
                <c:ptCount val="4"/>
                <c:pt idx="0">
                  <c:v>45.9</c:v>
                </c:pt>
                <c:pt idx="1">
                  <c:v>46.9</c:v>
                </c:pt>
                <c:pt idx="2">
                  <c:v>45</c:v>
                </c:pt>
                <c:pt idx="3">
                  <c:v>43.9</c:v>
                </c:pt>
              </c:numCache>
            </c:numRef>
          </c:val>
        </c:ser>
        <c:shape val="box"/>
        <c:axId val="67404928"/>
        <c:axId val="67406464"/>
        <c:axId val="0"/>
      </c:bar3DChart>
      <c:catAx>
        <c:axId val="67404928"/>
        <c:scaling>
          <c:orientation val="minMax"/>
        </c:scaling>
        <c:axPos val="b"/>
        <c:numFmt formatCode="General" sourceLinked="1"/>
        <c:tickLblPos val="low"/>
        <c:spPr>
          <a:ln w="317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800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67406464"/>
        <c:crosses val="autoZero"/>
        <c:lblAlgn val="ctr"/>
        <c:lblOffset val="100"/>
        <c:tickLblSkip val="1"/>
        <c:tickMarkSkip val="1"/>
      </c:catAx>
      <c:valAx>
        <c:axId val="67406464"/>
        <c:scaling>
          <c:orientation val="minMax"/>
        </c:scaling>
        <c:axPos val="l"/>
        <c:numFmt formatCode="&quot;$&quot;#,##0" sourceLinked="0"/>
        <c:minorTickMark val="in"/>
        <c:tickLblPos val="nextTo"/>
        <c:spPr>
          <a:ln w="317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800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67404928"/>
        <c:crosses val="autoZero"/>
        <c:crossBetween val="between"/>
      </c:valAx>
      <c:spPr>
        <a:noFill/>
        <a:ln w="25397">
          <a:noFill/>
        </a:ln>
      </c:spPr>
    </c:plotArea>
    <c:legend>
      <c:legendPos val="b"/>
      <c:layout>
        <c:manualLayout>
          <c:xMode val="edge"/>
          <c:yMode val="edge"/>
          <c:x val="0.3374689826302732"/>
          <c:y val="0.90758293838862558"/>
          <c:w val="0.32382133995037238"/>
          <c:h val="8.5308056872037921E-2"/>
        </c:manualLayout>
      </c:layout>
      <c:spPr>
        <a:noFill/>
        <a:ln w="3175">
          <a:solidFill>
            <a:schemeClr val="tx1"/>
          </a:solidFill>
          <a:prstDash val="solid"/>
        </a:ln>
      </c:spPr>
      <c:txPr>
        <a:bodyPr/>
        <a:lstStyle/>
        <a:p>
          <a:pPr>
            <a:defRPr sz="1655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gap"/>
  </c:chart>
  <c:spPr>
    <a:solidFill>
      <a:srgbClr val="00FFFF"/>
    </a:solidFill>
    <a:ln w="12698">
      <a:solidFill>
        <a:srgbClr val="008080"/>
      </a:solidFill>
      <a:prstDash val="solid"/>
    </a:ln>
  </c:spPr>
  <c:txPr>
    <a:bodyPr/>
    <a:lstStyle/>
    <a:p>
      <a:pPr>
        <a:defRPr sz="1800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13202247191011235"/>
          <c:y val="7.2562358276643993E-2"/>
          <c:w val="0.8146067415730337"/>
          <c:h val="0.578231292517007"/>
        </c:manualLayout>
      </c:layout>
      <c:bar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East Coast</c:v>
                </c:pt>
              </c:strCache>
            </c:strRef>
          </c:tx>
          <c:spPr>
            <a:solidFill>
              <a:srgbClr val="800000"/>
            </a:solidFill>
            <a:ln w="12664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20.399999999999999</c:v>
                </c:pt>
                <c:pt idx="1">
                  <c:v>27.4</c:v>
                </c:pt>
                <c:pt idx="2">
                  <c:v>50</c:v>
                </c:pt>
                <c:pt idx="3">
                  <c:v>20.399999999999999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West Coast</c:v>
                </c:pt>
              </c:strCache>
            </c:strRef>
          </c:tx>
          <c:spPr>
            <a:solidFill>
              <a:srgbClr val="000080"/>
            </a:solidFill>
            <a:ln w="12664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30.6</c:v>
                </c:pt>
                <c:pt idx="1">
                  <c:v>38.6</c:v>
                </c:pt>
                <c:pt idx="2">
                  <c:v>65</c:v>
                </c:pt>
                <c:pt idx="3">
                  <c:v>31.6</c:v>
                </c:pt>
              </c:numCache>
            </c:numRef>
          </c:val>
        </c:ser>
        <c:axId val="57393536"/>
        <c:axId val="57396608"/>
      </c:barChart>
      <c:catAx>
        <c:axId val="57393536"/>
        <c:scaling>
          <c:orientation val="minMax"/>
        </c:scaling>
        <c:axPos val="b"/>
        <c:numFmt formatCode="General" sourceLinked="1"/>
        <c:tickLblPos val="nextTo"/>
        <c:spPr>
          <a:ln w="3166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5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57396608"/>
        <c:crossesAt val="0"/>
        <c:lblAlgn val="ctr"/>
        <c:lblOffset val="100"/>
        <c:tickLblSkip val="1"/>
        <c:tickMarkSkip val="1"/>
      </c:catAx>
      <c:valAx>
        <c:axId val="57396608"/>
        <c:scaling>
          <c:orientation val="minMax"/>
          <c:max val="80"/>
        </c:scaling>
        <c:axPos val="l"/>
        <c:numFmt formatCode="General" sourceLinked="0"/>
        <c:tickLblPos val="nextTo"/>
        <c:spPr>
          <a:ln w="3166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5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57393536"/>
        <c:crosses val="autoZero"/>
        <c:crossBetween val="between"/>
        <c:majorUnit val="20"/>
      </c:valAx>
      <c:spPr>
        <a:noFill/>
        <a:ln w="25329">
          <a:noFill/>
        </a:ln>
      </c:spPr>
    </c:plotArea>
    <c:legend>
      <c:legendPos val="b"/>
      <c:layout>
        <c:manualLayout>
          <c:xMode val="edge"/>
          <c:yMode val="edge"/>
          <c:x val="0.32724719101123595"/>
          <c:y val="0.92063492063492069"/>
          <c:w val="0.41432584269662931"/>
          <c:h val="8.1632653061224497E-2"/>
        </c:manualLayout>
      </c:layout>
      <c:spPr>
        <a:noFill/>
        <a:ln w="3166">
          <a:solidFill>
            <a:schemeClr val="tx1"/>
          </a:solidFill>
          <a:prstDash val="solid"/>
        </a:ln>
      </c:spPr>
      <c:txPr>
        <a:bodyPr/>
        <a:lstStyle/>
        <a:p>
          <a:pPr>
            <a:defRPr sz="1650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795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13202247191011235"/>
          <c:y val="7.0294784580498884E-2"/>
          <c:w val="0.8146067415730337"/>
          <c:h val="0.58049886621315194"/>
        </c:manualLayout>
      </c:layout>
      <c:bar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East Coast</c:v>
                </c:pt>
              </c:strCache>
            </c:strRef>
          </c:tx>
          <c:spPr>
            <a:solidFill>
              <a:srgbClr val="800000"/>
            </a:solidFill>
            <a:ln w="12660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20.399999999999999</c:v>
                </c:pt>
                <c:pt idx="1">
                  <c:v>27.4</c:v>
                </c:pt>
                <c:pt idx="2">
                  <c:v>50</c:v>
                </c:pt>
                <c:pt idx="3">
                  <c:v>20.399999999999999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West Coast</c:v>
                </c:pt>
              </c:strCache>
            </c:strRef>
          </c:tx>
          <c:spPr>
            <a:solidFill>
              <a:srgbClr val="000080"/>
            </a:solidFill>
            <a:ln w="12660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30.6</c:v>
                </c:pt>
                <c:pt idx="1">
                  <c:v>38.6</c:v>
                </c:pt>
                <c:pt idx="2">
                  <c:v>65</c:v>
                </c:pt>
                <c:pt idx="3">
                  <c:v>31.6</c:v>
                </c:pt>
              </c:numCache>
            </c:numRef>
          </c:val>
        </c:ser>
        <c:axId val="72187264"/>
        <c:axId val="72214784"/>
      </c:barChart>
      <c:catAx>
        <c:axId val="72187264"/>
        <c:scaling>
          <c:orientation val="minMax"/>
        </c:scaling>
        <c:axPos val="b"/>
        <c:majorGridlines>
          <c:spPr>
            <a:ln w="12660">
              <a:solidFill>
                <a:schemeClr val="tx1"/>
              </a:solidFill>
              <a:prstDash val="solid"/>
            </a:ln>
          </c:spPr>
        </c:majorGridlines>
        <c:numFmt formatCode="General" sourceLinked="1"/>
        <c:tickLblPos val="nextTo"/>
        <c:spPr>
          <a:ln w="316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4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72214784"/>
        <c:crossesAt val="0"/>
        <c:lblAlgn val="ctr"/>
        <c:lblOffset val="100"/>
        <c:tickLblSkip val="1"/>
        <c:tickMarkSkip val="1"/>
      </c:catAx>
      <c:valAx>
        <c:axId val="72214784"/>
        <c:scaling>
          <c:orientation val="minMax"/>
          <c:max val="80"/>
        </c:scaling>
        <c:axPos val="l"/>
        <c:majorGridlines>
          <c:spPr>
            <a:ln w="12660">
              <a:solidFill>
                <a:schemeClr val="tx1"/>
              </a:solidFill>
              <a:prstDash val="solid"/>
            </a:ln>
          </c:spPr>
        </c:majorGridlines>
        <c:numFmt formatCode="General" sourceLinked="0"/>
        <c:tickLblPos val="nextTo"/>
        <c:spPr>
          <a:ln w="316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4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72187264"/>
        <c:crosses val="autoZero"/>
        <c:crossBetween val="between"/>
        <c:majorUnit val="20"/>
      </c:valAx>
      <c:spPr>
        <a:noFill/>
        <a:ln w="25321">
          <a:noFill/>
        </a:ln>
      </c:spPr>
    </c:plotArea>
    <c:legend>
      <c:legendPos val="b"/>
      <c:layout>
        <c:manualLayout>
          <c:xMode val="edge"/>
          <c:yMode val="edge"/>
          <c:x val="0.31741573033707887"/>
          <c:y val="0.92063492063492069"/>
          <c:w val="0.41432584269662931"/>
          <c:h val="8.1632653061224497E-2"/>
        </c:manualLayout>
      </c:layout>
      <c:spPr>
        <a:noFill/>
        <a:ln w="3165">
          <a:solidFill>
            <a:schemeClr val="tx1"/>
          </a:solidFill>
          <a:prstDash val="solid"/>
        </a:ln>
      </c:spPr>
      <c:txPr>
        <a:bodyPr/>
        <a:lstStyle/>
        <a:p>
          <a:pPr>
            <a:defRPr sz="1650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794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13202247191011235"/>
          <c:y val="7.0294784580498884E-2"/>
          <c:w val="0.8146067415730337"/>
          <c:h val="0.58049886621315194"/>
        </c:manualLayout>
      </c:layout>
      <c:bar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East Coast</c:v>
                </c:pt>
              </c:strCache>
            </c:strRef>
          </c:tx>
          <c:spPr>
            <a:solidFill>
              <a:srgbClr val="800000"/>
            </a:solidFill>
            <a:ln w="12660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20.399999999999999</c:v>
                </c:pt>
                <c:pt idx="1">
                  <c:v>27.4</c:v>
                </c:pt>
                <c:pt idx="2">
                  <c:v>50</c:v>
                </c:pt>
                <c:pt idx="3">
                  <c:v>20.399999999999999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West Coast</c:v>
                </c:pt>
              </c:strCache>
            </c:strRef>
          </c:tx>
          <c:spPr>
            <a:solidFill>
              <a:srgbClr val="000080"/>
            </a:solidFill>
            <a:ln w="12660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30.6</c:v>
                </c:pt>
                <c:pt idx="1">
                  <c:v>38.6</c:v>
                </c:pt>
                <c:pt idx="2">
                  <c:v>65</c:v>
                </c:pt>
                <c:pt idx="3">
                  <c:v>31.6</c:v>
                </c:pt>
              </c:numCache>
            </c:numRef>
          </c:val>
        </c:ser>
        <c:axId val="72615808"/>
        <c:axId val="72617344"/>
      </c:barChart>
      <c:catAx>
        <c:axId val="72615808"/>
        <c:scaling>
          <c:orientation val="minMax"/>
        </c:scaling>
        <c:axPos val="b"/>
        <c:majorGridlines>
          <c:spPr>
            <a:ln w="37981">
              <a:solidFill>
                <a:srgbClr val="0000FF"/>
              </a:solidFill>
              <a:prstDash val="solid"/>
            </a:ln>
          </c:spPr>
        </c:majorGridlines>
        <c:numFmt formatCode="General" sourceLinked="1"/>
        <c:tickLblPos val="nextTo"/>
        <c:spPr>
          <a:ln w="316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4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72617344"/>
        <c:crossesAt val="0"/>
        <c:lblAlgn val="ctr"/>
        <c:lblOffset val="100"/>
        <c:tickLblSkip val="1"/>
        <c:tickMarkSkip val="1"/>
      </c:catAx>
      <c:valAx>
        <c:axId val="72617344"/>
        <c:scaling>
          <c:orientation val="minMax"/>
          <c:max val="80"/>
        </c:scaling>
        <c:axPos val="l"/>
        <c:majorGridlines>
          <c:spPr>
            <a:ln w="37981">
              <a:solidFill>
                <a:srgbClr val="000080"/>
              </a:solidFill>
              <a:prstDash val="solid"/>
            </a:ln>
          </c:spPr>
        </c:majorGridlines>
        <c:numFmt formatCode="General" sourceLinked="0"/>
        <c:majorTickMark val="none"/>
        <c:tickLblPos val="low"/>
        <c:spPr>
          <a:ln w="316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4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72615808"/>
        <c:crosses val="autoZero"/>
        <c:crossBetween val="between"/>
        <c:majorUnit val="20"/>
      </c:valAx>
      <c:spPr>
        <a:noFill/>
        <a:ln w="25321">
          <a:noFill/>
        </a:ln>
      </c:spPr>
    </c:plotArea>
    <c:legend>
      <c:legendPos val="b"/>
      <c:layout>
        <c:manualLayout>
          <c:xMode val="edge"/>
          <c:yMode val="edge"/>
          <c:x val="0.31882022471910132"/>
          <c:y val="0.92063492063492069"/>
          <c:w val="0.41432584269662931"/>
          <c:h val="8.1632653061224497E-2"/>
        </c:manualLayout>
      </c:layout>
      <c:spPr>
        <a:noFill/>
        <a:ln w="3165">
          <a:solidFill>
            <a:schemeClr val="tx1"/>
          </a:solidFill>
          <a:prstDash val="solid"/>
        </a:ln>
      </c:spPr>
      <c:txPr>
        <a:bodyPr/>
        <a:lstStyle/>
        <a:p>
          <a:pPr>
            <a:defRPr sz="1650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794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15589887640449446"/>
          <c:y val="2.494331065759639E-2"/>
          <c:w val="0.7907303370786517"/>
          <c:h val="0.62585034013605445"/>
        </c:manualLayout>
      </c:layout>
      <c:bar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East Coast</c:v>
                </c:pt>
              </c:strCache>
            </c:strRef>
          </c:tx>
          <c:spPr>
            <a:solidFill>
              <a:srgbClr val="800000"/>
            </a:solidFill>
            <a:ln w="12660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20.399999999999999</c:v>
                </c:pt>
                <c:pt idx="1">
                  <c:v>27.4</c:v>
                </c:pt>
                <c:pt idx="2">
                  <c:v>50</c:v>
                </c:pt>
                <c:pt idx="3">
                  <c:v>20.399999999999999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West Coast</c:v>
                </c:pt>
              </c:strCache>
            </c:strRef>
          </c:tx>
          <c:spPr>
            <a:solidFill>
              <a:srgbClr val="000080"/>
            </a:solidFill>
            <a:ln w="12660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30.6</c:v>
                </c:pt>
                <c:pt idx="1">
                  <c:v>38.6</c:v>
                </c:pt>
                <c:pt idx="2">
                  <c:v>65</c:v>
                </c:pt>
                <c:pt idx="3">
                  <c:v>31.6</c:v>
                </c:pt>
              </c:numCache>
            </c:numRef>
          </c:val>
        </c:ser>
        <c:axId val="67768704"/>
        <c:axId val="67770624"/>
      </c:barChart>
      <c:catAx>
        <c:axId val="67768704"/>
        <c:scaling>
          <c:orientation val="minMax"/>
        </c:scaling>
        <c:axPos val="b"/>
        <c:majorGridlines>
          <c:spPr>
            <a:ln w="37981">
              <a:solidFill>
                <a:srgbClr val="0000FF"/>
              </a:solidFill>
              <a:prstDash val="solid"/>
            </a:ln>
          </c:spPr>
        </c:majorGridlines>
        <c:numFmt formatCode="General" sourceLinked="1"/>
        <c:tickLblPos val="nextTo"/>
        <c:spPr>
          <a:ln w="316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4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67770624"/>
        <c:crossesAt val="0"/>
        <c:lblAlgn val="ctr"/>
        <c:lblOffset val="100"/>
        <c:tickLblSkip val="1"/>
        <c:tickMarkSkip val="1"/>
      </c:catAx>
      <c:valAx>
        <c:axId val="67770624"/>
        <c:scaling>
          <c:orientation val="minMax"/>
          <c:max val="80"/>
          <c:min val="0"/>
        </c:scaling>
        <c:axPos val="l"/>
        <c:majorGridlines>
          <c:spPr>
            <a:ln w="37981">
              <a:solidFill>
                <a:srgbClr val="000080"/>
              </a:solidFill>
              <a:prstDash val="solid"/>
            </a:ln>
          </c:spPr>
        </c:majorGridlines>
        <c:numFmt formatCode="&quot;$&quot;#,##0" sourceLinked="0"/>
        <c:minorTickMark val="in"/>
        <c:tickLblPos val="nextTo"/>
        <c:spPr>
          <a:ln w="3165">
            <a:solidFill>
              <a:schemeClr val="tx1"/>
            </a:solidFill>
            <a:prstDash val="solid"/>
          </a:ln>
        </c:spPr>
        <c:txPr>
          <a:bodyPr rot="-720000" vert="horz"/>
          <a:lstStyle/>
          <a:p>
            <a:pPr>
              <a:defRPr sz="1794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67768704"/>
        <c:crosses val="autoZero"/>
        <c:crossBetween val="between"/>
        <c:majorUnit val="20"/>
        <c:minorUnit val="4"/>
      </c:valAx>
      <c:spPr>
        <a:noFill/>
        <a:ln w="25321">
          <a:noFill/>
        </a:ln>
      </c:spPr>
    </c:plotArea>
    <c:legend>
      <c:legendPos val="b"/>
      <c:layout>
        <c:manualLayout>
          <c:xMode val="edge"/>
          <c:yMode val="edge"/>
          <c:x val="0.32724719101123595"/>
          <c:y val="0.92063492063492069"/>
          <c:w val="0.41432584269662931"/>
          <c:h val="8.1632653061224497E-2"/>
        </c:manualLayout>
      </c:layout>
      <c:spPr>
        <a:noFill/>
        <a:ln w="3165">
          <a:solidFill>
            <a:schemeClr val="tx1"/>
          </a:solidFill>
          <a:prstDash val="solid"/>
        </a:ln>
      </c:spPr>
      <c:txPr>
        <a:bodyPr/>
        <a:lstStyle/>
        <a:p>
          <a:pPr>
            <a:defRPr sz="1650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794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17275280898876405"/>
          <c:y val="2.7210884353741485E-2"/>
          <c:w val="0.77387640449438244"/>
          <c:h val="0.63945578231292521"/>
        </c:manualLayout>
      </c:layout>
      <c:bar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East Coast</c:v>
                </c:pt>
              </c:strCache>
            </c:strRef>
          </c:tx>
          <c:spPr>
            <a:solidFill>
              <a:srgbClr val="800000"/>
            </a:solidFill>
            <a:ln w="12664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20.399999999999999</c:v>
                </c:pt>
                <c:pt idx="1">
                  <c:v>27.4</c:v>
                </c:pt>
                <c:pt idx="2">
                  <c:v>50</c:v>
                </c:pt>
                <c:pt idx="3">
                  <c:v>20.399999999999999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West Coast</c:v>
                </c:pt>
              </c:strCache>
            </c:strRef>
          </c:tx>
          <c:spPr>
            <a:solidFill>
              <a:srgbClr val="000080"/>
            </a:solidFill>
            <a:ln w="12664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30.6</c:v>
                </c:pt>
                <c:pt idx="1">
                  <c:v>38.6</c:v>
                </c:pt>
                <c:pt idx="2">
                  <c:v>65</c:v>
                </c:pt>
                <c:pt idx="3">
                  <c:v>31.6</c:v>
                </c:pt>
              </c:numCache>
            </c:numRef>
          </c:val>
        </c:ser>
        <c:axId val="72571904"/>
        <c:axId val="72573696"/>
      </c:barChart>
      <c:catAx>
        <c:axId val="72571904"/>
        <c:scaling>
          <c:orientation val="minMax"/>
        </c:scaling>
        <c:axPos val="b"/>
        <c:majorGridlines>
          <c:spPr>
            <a:ln w="37993">
              <a:solidFill>
                <a:srgbClr val="0000FF"/>
              </a:solidFill>
              <a:prstDash val="solid"/>
            </a:ln>
          </c:spPr>
        </c:majorGridlines>
        <c:numFmt formatCode="General" sourceLinked="1"/>
        <c:tickLblPos val="nextTo"/>
        <c:spPr>
          <a:ln w="3166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5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72573696"/>
        <c:crossesAt val="40"/>
        <c:lblAlgn val="ctr"/>
        <c:lblOffset val="100"/>
        <c:tickLblSkip val="1"/>
        <c:tickMarkSkip val="1"/>
      </c:catAx>
      <c:valAx>
        <c:axId val="72573696"/>
        <c:scaling>
          <c:orientation val="minMax"/>
          <c:max val="110"/>
          <c:min val="10"/>
        </c:scaling>
        <c:axPos val="l"/>
        <c:majorGridlines>
          <c:spPr>
            <a:ln w="37993">
              <a:solidFill>
                <a:srgbClr val="000080"/>
              </a:solidFill>
              <a:prstDash val="solid"/>
            </a:ln>
          </c:spPr>
        </c:majorGridlines>
        <c:numFmt formatCode="&quot;$&quot;#,##0" sourceLinked="0"/>
        <c:minorTickMark val="in"/>
        <c:tickLblPos val="nextTo"/>
        <c:spPr>
          <a:ln w="3166">
            <a:solidFill>
              <a:schemeClr val="tx1"/>
            </a:solidFill>
            <a:prstDash val="solid"/>
          </a:ln>
        </c:spPr>
        <c:txPr>
          <a:bodyPr rot="-720000" vert="horz"/>
          <a:lstStyle/>
          <a:p>
            <a:pPr>
              <a:defRPr sz="1795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72571904"/>
        <c:crosses val="autoZero"/>
        <c:crossBetween val="between"/>
        <c:majorUnit val="15"/>
        <c:minorUnit val="5"/>
      </c:valAx>
      <c:spPr>
        <a:noFill/>
        <a:ln w="25329">
          <a:noFill/>
        </a:ln>
      </c:spPr>
    </c:plotArea>
    <c:legend>
      <c:legendPos val="b"/>
      <c:layout>
        <c:manualLayout>
          <c:xMode val="edge"/>
          <c:yMode val="edge"/>
          <c:x val="0.34691011235955077"/>
          <c:y val="0.92063492063492069"/>
          <c:w val="0.41432584269662931"/>
          <c:h val="8.1632653061224497E-2"/>
        </c:manualLayout>
      </c:layout>
      <c:spPr>
        <a:noFill/>
        <a:ln w="3166">
          <a:solidFill>
            <a:schemeClr val="tx1"/>
          </a:solidFill>
          <a:prstDash val="solid"/>
        </a:ln>
      </c:spPr>
      <c:txPr>
        <a:bodyPr/>
        <a:lstStyle/>
        <a:p>
          <a:pPr>
            <a:defRPr sz="1650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795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17275280898876405"/>
          <c:y val="2.7210884353741485E-2"/>
          <c:w val="0.77387640449438244"/>
          <c:h val="0.63945578231292521"/>
        </c:manualLayout>
      </c:layout>
      <c:bar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East Coast</c:v>
                </c:pt>
              </c:strCache>
            </c:strRef>
          </c:tx>
          <c:spPr>
            <a:solidFill>
              <a:srgbClr val="800000"/>
            </a:solidFill>
            <a:ln w="12664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20.399999999999999</c:v>
                </c:pt>
                <c:pt idx="1">
                  <c:v>27.4</c:v>
                </c:pt>
                <c:pt idx="2">
                  <c:v>50</c:v>
                </c:pt>
                <c:pt idx="3">
                  <c:v>20.399999999999999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West Coast</c:v>
                </c:pt>
              </c:strCache>
            </c:strRef>
          </c:tx>
          <c:spPr>
            <a:solidFill>
              <a:srgbClr val="000080"/>
            </a:solidFill>
            <a:ln w="12664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30.6</c:v>
                </c:pt>
                <c:pt idx="1">
                  <c:v>38.6</c:v>
                </c:pt>
                <c:pt idx="2">
                  <c:v>65</c:v>
                </c:pt>
                <c:pt idx="3">
                  <c:v>31.6</c:v>
                </c:pt>
              </c:numCache>
            </c:numRef>
          </c:val>
        </c:ser>
        <c:axId val="66878848"/>
        <c:axId val="66881024"/>
      </c:barChart>
      <c:catAx>
        <c:axId val="66878848"/>
        <c:scaling>
          <c:orientation val="minMax"/>
        </c:scaling>
        <c:axPos val="b"/>
        <c:majorGridlines>
          <c:spPr>
            <a:ln w="37993">
              <a:solidFill>
                <a:srgbClr val="0000FF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795" b="1" i="0" u="none" strike="noStrike" baseline="0">
                    <a:solidFill>
                      <a:schemeClr val="tx1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r>
                  <a:rPr lang="en-US"/>
                  <a:t>Last Year</a:t>
                </a:r>
              </a:p>
            </c:rich>
          </c:tx>
          <c:layout>
            <c:manualLayout>
              <c:xMode val="edge"/>
              <c:yMode val="edge"/>
              <c:x val="0.48314606741573035"/>
              <c:y val="0.77777777777777801"/>
            </c:manualLayout>
          </c:layout>
          <c:spPr>
            <a:noFill/>
            <a:ln w="25329">
              <a:noFill/>
            </a:ln>
          </c:spPr>
        </c:title>
        <c:numFmt formatCode="General" sourceLinked="1"/>
        <c:tickLblPos val="nextTo"/>
        <c:spPr>
          <a:ln w="3166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5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66881024"/>
        <c:crosses val="autoZero"/>
        <c:lblAlgn val="ctr"/>
        <c:lblOffset val="100"/>
        <c:tickLblSkip val="1"/>
        <c:tickMarkSkip val="1"/>
      </c:catAx>
      <c:valAx>
        <c:axId val="66881024"/>
        <c:scaling>
          <c:orientation val="minMax"/>
          <c:max val="110"/>
          <c:min val="10"/>
        </c:scaling>
        <c:axPos val="l"/>
        <c:majorGridlines>
          <c:spPr>
            <a:ln w="37993">
              <a:solidFill>
                <a:srgbClr val="000080"/>
              </a:solidFill>
              <a:prstDash val="solid"/>
            </a:ln>
          </c:spPr>
        </c:majorGridlines>
        <c:numFmt formatCode="&quot;$&quot;#,##0" sourceLinked="0"/>
        <c:minorTickMark val="in"/>
        <c:tickLblPos val="nextTo"/>
        <c:spPr>
          <a:ln w="3166">
            <a:solidFill>
              <a:schemeClr val="tx1"/>
            </a:solidFill>
            <a:prstDash val="solid"/>
          </a:ln>
        </c:spPr>
        <c:txPr>
          <a:bodyPr rot="-720000" vert="horz"/>
          <a:lstStyle/>
          <a:p>
            <a:pPr>
              <a:defRPr sz="1795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66878848"/>
        <c:crosses val="autoZero"/>
        <c:crossBetween val="between"/>
        <c:majorUnit val="15"/>
        <c:minorUnit val="5"/>
      </c:valAx>
      <c:spPr>
        <a:noFill/>
        <a:ln w="25329">
          <a:noFill/>
        </a:ln>
      </c:spPr>
    </c:plotArea>
    <c:legend>
      <c:legendPos val="b"/>
      <c:layout>
        <c:manualLayout>
          <c:xMode val="edge"/>
          <c:yMode val="edge"/>
          <c:x val="0.34691011235955077"/>
          <c:y val="0.92063492063492069"/>
          <c:w val="0.41432584269662931"/>
          <c:h val="8.1632653061224497E-2"/>
        </c:manualLayout>
      </c:layout>
      <c:spPr>
        <a:noFill/>
        <a:ln w="3166">
          <a:solidFill>
            <a:schemeClr val="tx1"/>
          </a:solidFill>
          <a:prstDash val="solid"/>
        </a:ln>
      </c:spPr>
      <c:txPr>
        <a:bodyPr/>
        <a:lstStyle/>
        <a:p>
          <a:pPr>
            <a:defRPr sz="1650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795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view3D>
      <c:hPercent val="46"/>
      <c:depthPercent val="100"/>
      <c:rAngAx val="1"/>
    </c:view3D>
    <c:floor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spPr>
        <a:noFill/>
        <a:ln w="12700">
          <a:solidFill>
            <a:schemeClr val="tx1"/>
          </a:solidFill>
          <a:prstDash val="solid"/>
        </a:ln>
      </c:spPr>
    </c:sideWall>
    <c:backWall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6.9478908188585611E-2"/>
          <c:y val="2.132701421800948E-2"/>
          <c:w val="0.91811414392059554"/>
          <c:h val="0.75355450236966848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East</c:v>
                </c:pt>
              </c:strCache>
            </c:strRef>
          </c:tx>
          <c:spPr>
            <a:solidFill>
              <a:srgbClr val="FF0000"/>
            </a:solidFill>
            <a:ln w="12691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20.399999999999999</c:v>
                </c:pt>
                <c:pt idx="1">
                  <c:v>27.4</c:v>
                </c:pt>
                <c:pt idx="2">
                  <c:v>90</c:v>
                </c:pt>
                <c:pt idx="3">
                  <c:v>20.399999999999999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West</c:v>
                </c:pt>
              </c:strCache>
            </c:strRef>
          </c:tx>
          <c:spPr>
            <a:solidFill>
              <a:srgbClr val="000080"/>
            </a:solidFill>
            <a:ln w="12691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30.6</c:v>
                </c:pt>
                <c:pt idx="1">
                  <c:v>38.6</c:v>
                </c:pt>
                <c:pt idx="2">
                  <c:v>34.6</c:v>
                </c:pt>
                <c:pt idx="3">
                  <c:v>31.6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North</c:v>
                </c:pt>
              </c:strCache>
            </c:strRef>
          </c:tx>
          <c:spPr>
            <a:solidFill>
              <a:srgbClr val="008000"/>
            </a:solidFill>
            <a:ln w="12691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Sheet1!$B$4:$E$4</c:f>
              <c:numCache>
                <c:formatCode>General</c:formatCode>
                <c:ptCount val="4"/>
                <c:pt idx="0">
                  <c:v>45.9</c:v>
                </c:pt>
                <c:pt idx="1">
                  <c:v>46.9</c:v>
                </c:pt>
                <c:pt idx="2">
                  <c:v>45</c:v>
                </c:pt>
                <c:pt idx="3">
                  <c:v>43.9</c:v>
                </c:pt>
              </c:numCache>
            </c:numRef>
          </c:val>
        </c:ser>
        <c:shape val="box"/>
        <c:axId val="66984576"/>
        <c:axId val="66986368"/>
        <c:axId val="0"/>
      </c:bar3DChart>
      <c:catAx>
        <c:axId val="66984576"/>
        <c:scaling>
          <c:orientation val="minMax"/>
        </c:scaling>
        <c:axPos val="b"/>
        <c:numFmt formatCode="General" sourceLinked="1"/>
        <c:tickLblPos val="low"/>
        <c:spPr>
          <a:ln w="3173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9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66986368"/>
        <c:crosses val="autoZero"/>
        <c:lblAlgn val="ctr"/>
        <c:lblOffset val="100"/>
        <c:tickLblSkip val="1"/>
        <c:tickMarkSkip val="1"/>
      </c:catAx>
      <c:valAx>
        <c:axId val="66986368"/>
        <c:scaling>
          <c:orientation val="minMax"/>
        </c:scaling>
        <c:axPos val="l"/>
        <c:numFmt formatCode="&quot;$&quot;#,##0" sourceLinked="0"/>
        <c:minorTickMark val="in"/>
        <c:tickLblPos val="nextTo"/>
        <c:spPr>
          <a:ln w="3173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9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66984576"/>
        <c:crosses val="autoZero"/>
        <c:crossBetween val="between"/>
      </c:valAx>
      <c:spPr>
        <a:noFill/>
        <a:ln w="25383">
          <a:noFill/>
        </a:ln>
      </c:spPr>
    </c:plotArea>
    <c:legend>
      <c:legendPos val="b"/>
      <c:layout>
        <c:manualLayout>
          <c:xMode val="edge"/>
          <c:yMode val="edge"/>
          <c:x val="0.3374689826302732"/>
          <c:y val="0.90758293838862558"/>
          <c:w val="0.32382133995037238"/>
          <c:h val="8.5308056872037921E-2"/>
        </c:manualLayout>
      </c:layout>
      <c:spPr>
        <a:noFill/>
        <a:ln w="3173">
          <a:solidFill>
            <a:schemeClr val="tx1"/>
          </a:solidFill>
          <a:prstDash val="solid"/>
        </a:ln>
      </c:spPr>
      <c:txPr>
        <a:bodyPr/>
        <a:lstStyle/>
        <a:p>
          <a:pPr>
            <a:defRPr sz="1654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gap"/>
  </c:chart>
  <c:spPr>
    <a:solidFill>
      <a:srgbClr val="00FFFF"/>
    </a:solidFill>
    <a:ln w="12691">
      <a:solidFill>
        <a:srgbClr val="008080"/>
      </a:solidFill>
      <a:prstDash val="solid"/>
    </a:ln>
  </c:spPr>
  <c:txPr>
    <a:bodyPr/>
    <a:lstStyle/>
    <a:p>
      <a:pPr>
        <a:defRPr sz="1799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view3D>
      <c:hPercent val="46"/>
      <c:depthPercent val="100"/>
      <c:rAngAx val="1"/>
    </c:view3D>
    <c:floor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spPr>
        <a:noFill/>
        <a:ln w="12700">
          <a:solidFill>
            <a:schemeClr val="tx1"/>
          </a:solidFill>
          <a:prstDash val="solid"/>
        </a:ln>
      </c:spPr>
    </c:sideWall>
    <c:backWall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6.9478908188585611E-2"/>
          <c:y val="2.132701421800948E-2"/>
          <c:w val="0.91811414392059554"/>
          <c:h val="0.75355450236966848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East</c:v>
                </c:pt>
              </c:strCache>
            </c:strRef>
          </c:tx>
          <c:spPr>
            <a:solidFill>
              <a:srgbClr val="FF0000"/>
            </a:solidFill>
            <a:ln w="12691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20.399999999999999</c:v>
                </c:pt>
                <c:pt idx="1">
                  <c:v>27.4</c:v>
                </c:pt>
                <c:pt idx="2">
                  <c:v>90</c:v>
                </c:pt>
                <c:pt idx="3">
                  <c:v>20.399999999999999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West</c:v>
                </c:pt>
              </c:strCache>
            </c:strRef>
          </c:tx>
          <c:spPr>
            <a:solidFill>
              <a:srgbClr val="000080"/>
            </a:solidFill>
            <a:ln w="12691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30.6</c:v>
                </c:pt>
                <c:pt idx="1">
                  <c:v>38.6</c:v>
                </c:pt>
                <c:pt idx="2">
                  <c:v>34.6</c:v>
                </c:pt>
                <c:pt idx="3">
                  <c:v>31.6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North</c:v>
                </c:pt>
              </c:strCache>
            </c:strRef>
          </c:tx>
          <c:spPr>
            <a:solidFill>
              <a:srgbClr val="008000"/>
            </a:solidFill>
            <a:ln w="12691">
              <a:solidFill>
                <a:schemeClr val="tx1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Sheet1!$B$4:$E$4</c:f>
              <c:numCache>
                <c:formatCode>General</c:formatCode>
                <c:ptCount val="4"/>
                <c:pt idx="0">
                  <c:v>45.9</c:v>
                </c:pt>
                <c:pt idx="1">
                  <c:v>46.9</c:v>
                </c:pt>
                <c:pt idx="2">
                  <c:v>45</c:v>
                </c:pt>
                <c:pt idx="3">
                  <c:v>43.9</c:v>
                </c:pt>
              </c:numCache>
            </c:numRef>
          </c:val>
        </c:ser>
        <c:shape val="box"/>
        <c:axId val="67377024"/>
        <c:axId val="67378560"/>
        <c:axId val="0"/>
      </c:bar3DChart>
      <c:catAx>
        <c:axId val="67377024"/>
        <c:scaling>
          <c:orientation val="minMax"/>
        </c:scaling>
        <c:axPos val="b"/>
        <c:numFmt formatCode="General" sourceLinked="1"/>
        <c:tickLblPos val="low"/>
        <c:spPr>
          <a:ln w="3173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9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67378560"/>
        <c:crosses val="autoZero"/>
        <c:lblAlgn val="ctr"/>
        <c:lblOffset val="100"/>
        <c:tickLblSkip val="1"/>
        <c:tickMarkSkip val="1"/>
      </c:catAx>
      <c:valAx>
        <c:axId val="67378560"/>
        <c:scaling>
          <c:orientation val="minMax"/>
        </c:scaling>
        <c:axPos val="l"/>
        <c:numFmt formatCode="&quot;$&quot;#,##0" sourceLinked="0"/>
        <c:minorTickMark val="in"/>
        <c:tickLblPos val="nextTo"/>
        <c:spPr>
          <a:ln w="3173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9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67377024"/>
        <c:crosses val="autoZero"/>
        <c:crossBetween val="between"/>
      </c:valAx>
      <c:spPr>
        <a:noFill/>
        <a:ln w="25383">
          <a:noFill/>
        </a:ln>
      </c:spPr>
    </c:plotArea>
    <c:legend>
      <c:legendPos val="b"/>
      <c:layout>
        <c:manualLayout>
          <c:xMode val="edge"/>
          <c:yMode val="edge"/>
          <c:x val="0.3374689826302732"/>
          <c:y val="0.90758293838862558"/>
          <c:w val="0.32382133995037238"/>
          <c:h val="8.5308056872037921E-2"/>
        </c:manualLayout>
      </c:layout>
      <c:spPr>
        <a:noFill/>
        <a:ln w="3173">
          <a:solidFill>
            <a:schemeClr val="tx1"/>
          </a:solidFill>
          <a:prstDash val="solid"/>
        </a:ln>
      </c:spPr>
      <c:txPr>
        <a:bodyPr/>
        <a:lstStyle/>
        <a:p>
          <a:pPr>
            <a:defRPr sz="1654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gap"/>
  </c:chart>
  <c:spPr>
    <a:solidFill>
      <a:srgbClr val="00FFFF"/>
    </a:solidFill>
    <a:ln w="12691">
      <a:solidFill>
        <a:srgbClr val="008080"/>
      </a:solidFill>
      <a:prstDash val="solid"/>
    </a:ln>
  </c:spPr>
  <c:txPr>
    <a:bodyPr/>
    <a:lstStyle/>
    <a:p>
      <a:pPr>
        <a:defRPr sz="1799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0.461</cdr:x>
      <cdr:y>0.1165</cdr:y>
    </cdr:from>
    <cdr:to>
      <cdr:x>0.5645</cdr:x>
      <cdr:y>0.1165</cdr:y>
    </cdr:to>
    <cdr:sp macro="" textlink="">
      <cdr:nvSpPr>
        <cdr:cNvPr id="1030" name="Line 6"/>
        <cdr:cNvSpPr>
          <a:spLocks xmlns:a="http://schemas.openxmlformats.org/drawingml/2006/main" noChangeShapeType="1"/>
        </cdr:cNvSpPr>
      </cdr:nvSpPr>
      <cdr:spPr bwMode="auto">
        <a:xfrm xmlns:a="http://schemas.openxmlformats.org/drawingml/2006/main">
          <a:off x="3539166" y="468278"/>
          <a:ext cx="794585" cy="0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76200">
          <a:solidFill>
            <a:srgbClr val="000000"/>
          </a:solidFill>
          <a:round/>
          <a:headEnd/>
          <a:tailEnd type="triangle" w="med" len="med"/>
        </a:ln>
      </cdr:spPr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0.461</cdr:x>
      <cdr:y>0.1165</cdr:y>
    </cdr:from>
    <cdr:to>
      <cdr:x>0.5645</cdr:x>
      <cdr:y>0.1165</cdr:y>
    </cdr:to>
    <cdr:sp macro="" textlink="">
      <cdr:nvSpPr>
        <cdr:cNvPr id="1030" name="Line 6"/>
        <cdr:cNvSpPr>
          <a:spLocks xmlns:a="http://schemas.openxmlformats.org/drawingml/2006/main" noChangeShapeType="1"/>
        </cdr:cNvSpPr>
      </cdr:nvSpPr>
      <cdr:spPr bwMode="auto">
        <a:xfrm xmlns:a="http://schemas.openxmlformats.org/drawingml/2006/main">
          <a:off x="3539166" y="468278"/>
          <a:ext cx="794585" cy="0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76200">
          <a:solidFill>
            <a:srgbClr val="000000"/>
          </a:solidFill>
          <a:round/>
          <a:headEnd/>
          <a:tailEnd type="triangle" w="med" len="med"/>
        </a:ln>
      </cdr:spPr>
    </cdr:sp>
  </cdr:relSizeAnchor>
  <cdr:relSizeAnchor xmlns:cdr="http://schemas.openxmlformats.org/drawingml/2006/chartDrawing">
    <cdr:from>
      <cdr:x>0.17525</cdr:x>
      <cdr:y>0.077</cdr:y>
    </cdr:from>
    <cdr:to>
      <cdr:x>0.473</cdr:x>
      <cdr:y>0.2665</cdr:y>
    </cdr:to>
    <cdr:sp macro="" textlink="">
      <cdr:nvSpPr>
        <cdr:cNvPr id="1031" name="Text Box 7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1345421" y="309505"/>
          <a:ext cx="2285871" cy="76170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vertOverflow="clip" wrap="square" lIns="91440" tIns="45720" rIns="91440" bIns="45720" anchor="t" upright="1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en-US" sz="1020" b="1" i="0" strike="noStrike">
              <a:solidFill>
                <a:srgbClr val="000000"/>
              </a:solidFill>
              <a:latin typeface="Arial"/>
              <a:cs typeface="Arial"/>
            </a:rPr>
            <a:t>Record-breaking Quarter</a:t>
          </a:r>
        </a:p>
        <a:p xmlns:a="http://schemas.openxmlformats.org/drawingml/2006/main">
          <a:pPr algn="l" rtl="0">
            <a:defRPr sz="1000"/>
          </a:pPr>
          <a:endParaRPr lang="en-US" sz="1020" b="1" i="0" strike="noStrike">
            <a:solidFill>
              <a:srgbClr val="000000"/>
            </a:solidFill>
            <a:latin typeface="Arial"/>
            <a:cs typeface="Arial"/>
          </a:endParaRP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583DC1-0343-4337-889E-559B4365253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7637C3-7077-4763-A58D-A0A620F4091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305634-6208-432E-AA23-E523E471845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2AFE8F9-6547-4A6A-90A6-1B2982B10A7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8EF673-1665-4FAF-B4AF-246F6236110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81F979-8B7D-4464-AC94-D10EEC9F0F4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27C53E-88C4-4EB2-820E-EDA30C2EE92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181FE4-E846-4B30-8E1A-CD3E3029042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B7373D-F59E-4649-8B3E-5088648E6FA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C75750-B419-4191-A31B-C945FD1CF8F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BF7F4E-7DF9-48CC-8401-A18A6F6C8D6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509A91-E634-45E9-BB66-D1E54EAF630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DFAD90F-6262-4E51-AC82-9C5BDA4F23E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/>
              <a:t>Sailboat Sales</a:t>
            </a:r>
            <a:r>
              <a:rPr lang="en-US"/>
              <a:t/>
            </a:r>
            <a:br>
              <a:rPr lang="en-US"/>
            </a:br>
            <a:r>
              <a:rPr lang="en-US" sz="2000"/>
              <a:t>(in thousands)</a:t>
            </a:r>
            <a:endParaRPr lang="en-US"/>
          </a:p>
        </p:txBody>
      </p:sp>
      <p:graphicFrame>
        <p:nvGraphicFramePr>
          <p:cNvPr id="6" name="Object 1027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1066800" y="1820863"/>
          <a:ext cx="6858000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/>
              <a:t>Sailboat Sales</a:t>
            </a:r>
            <a:r>
              <a:rPr lang="en-US"/>
              <a:t/>
            </a:r>
            <a:br>
              <a:rPr lang="en-US"/>
            </a:br>
            <a:r>
              <a:rPr lang="en-US" sz="2000"/>
              <a:t>(in thousands)</a:t>
            </a:r>
          </a:p>
        </p:txBody>
      </p:sp>
      <p:graphicFrame>
        <p:nvGraphicFramePr>
          <p:cNvPr id="6" name="Object 0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746125" y="1920875"/>
          <a:ext cx="7772400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Chart bld="series"/>
        </p:bldSub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u="sng"/>
              <a:t>Sailboat Sales</a:t>
            </a:r>
            <a:r>
              <a:rPr lang="en-US"/>
              <a:t/>
            </a:r>
            <a:br>
              <a:rPr lang="en-US"/>
            </a:br>
            <a:r>
              <a:rPr lang="en-US" sz="2000"/>
              <a:t>(in thousands)</a:t>
            </a:r>
            <a:endParaRPr lang="en-US"/>
          </a:p>
        </p:txBody>
      </p:sp>
      <p:graphicFrame>
        <p:nvGraphicFramePr>
          <p:cNvPr id="6" name="Object 3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1066800" y="1820863"/>
          <a:ext cx="6858000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u="sng"/>
              <a:t>Sailboat Sales</a:t>
            </a:r>
            <a:r>
              <a:rPr lang="en-US"/>
              <a:t/>
            </a:r>
            <a:br>
              <a:rPr lang="en-US"/>
            </a:br>
            <a:r>
              <a:rPr lang="en-US" sz="2000"/>
              <a:t>(in thousands)</a:t>
            </a:r>
            <a:endParaRPr lang="en-US"/>
          </a:p>
        </p:txBody>
      </p:sp>
      <p:graphicFrame>
        <p:nvGraphicFramePr>
          <p:cNvPr id="6" name="Object 3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1068388" y="1820863"/>
          <a:ext cx="6853237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/>
              <a:t>Sailboat Sales</a:t>
            </a:r>
            <a:r>
              <a:rPr lang="en-US"/>
              <a:t/>
            </a:r>
            <a:br>
              <a:rPr lang="en-US"/>
            </a:br>
            <a:r>
              <a:rPr lang="en-US" sz="2000"/>
              <a:t>(in thousands)</a:t>
            </a:r>
            <a:endParaRPr lang="en-US"/>
          </a:p>
        </p:txBody>
      </p:sp>
      <p:graphicFrame>
        <p:nvGraphicFramePr>
          <p:cNvPr id="6" name="Object 3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1068388" y="1820863"/>
          <a:ext cx="6853237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u="sng"/>
              <a:t>Sailboat Sales</a:t>
            </a:r>
            <a:r>
              <a:rPr lang="en-US"/>
              <a:t/>
            </a:r>
            <a:br>
              <a:rPr lang="en-US"/>
            </a:br>
            <a:r>
              <a:rPr lang="en-US" sz="2000"/>
              <a:t>(in thousands)</a:t>
            </a:r>
            <a:endParaRPr lang="en-US"/>
          </a:p>
        </p:txBody>
      </p:sp>
      <p:graphicFrame>
        <p:nvGraphicFramePr>
          <p:cNvPr id="6" name="Object 3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1068388" y="1820863"/>
          <a:ext cx="6853237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u="sng"/>
              <a:t>Sailboat Sales</a:t>
            </a:r>
            <a:r>
              <a:rPr lang="en-US"/>
              <a:t/>
            </a:r>
            <a:br>
              <a:rPr lang="en-US"/>
            </a:br>
            <a:r>
              <a:rPr lang="en-US" sz="2000"/>
              <a:t>(in thousands)</a:t>
            </a:r>
            <a:endParaRPr lang="en-US"/>
          </a:p>
        </p:txBody>
      </p:sp>
      <p:graphicFrame>
        <p:nvGraphicFramePr>
          <p:cNvPr id="6" name="Object 0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1066800" y="1820863"/>
          <a:ext cx="6858000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 u="sng"/>
              <a:t>Sailboat Sales</a:t>
            </a:r>
            <a:r>
              <a:rPr lang="en-US"/>
              <a:t/>
            </a:r>
            <a:br>
              <a:rPr lang="en-US"/>
            </a:br>
            <a:r>
              <a:rPr lang="en-US" sz="2000"/>
              <a:t>(in thousands)</a:t>
            </a:r>
            <a:endParaRPr lang="en-US"/>
          </a:p>
        </p:txBody>
      </p:sp>
      <p:graphicFrame>
        <p:nvGraphicFramePr>
          <p:cNvPr id="6" name="Object 3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1066800" y="1820863"/>
          <a:ext cx="6858000" cy="4284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/>
              <a:t>Sailboat Sales</a:t>
            </a:r>
            <a:r>
              <a:rPr lang="en-US"/>
              <a:t/>
            </a:r>
            <a:br>
              <a:rPr lang="en-US"/>
            </a:br>
            <a:r>
              <a:rPr lang="en-US" sz="2000"/>
              <a:t>(in thousands)</a:t>
            </a:r>
          </a:p>
        </p:txBody>
      </p:sp>
      <p:graphicFrame>
        <p:nvGraphicFramePr>
          <p:cNvPr id="6" name="Object 3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763588" y="1905000"/>
          <a:ext cx="7767637" cy="41132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/>
              <a:t>Sailboat Sales</a:t>
            </a:r>
            <a:r>
              <a:rPr lang="en-US"/>
              <a:t/>
            </a:r>
            <a:br>
              <a:rPr lang="en-US"/>
            </a:br>
            <a:r>
              <a:rPr lang="en-US" sz="2000"/>
              <a:t>(in thousands)</a:t>
            </a:r>
          </a:p>
        </p:txBody>
      </p:sp>
      <p:graphicFrame>
        <p:nvGraphicFramePr>
          <p:cNvPr id="6" name="Object 0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762000" y="1905000"/>
          <a:ext cx="7767638" cy="41132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4A5149A-4028-43D3-B603-6CF449064E33}"/>
</file>

<file path=customXml/itemProps2.xml><?xml version="1.0" encoding="utf-8"?>
<ds:datastoreItem xmlns:ds="http://schemas.openxmlformats.org/officeDocument/2006/customXml" ds:itemID="{23EE11E8-1534-44CF-8634-E3C1805C8025}"/>
</file>

<file path=docProps/app.xml><?xml version="1.0" encoding="utf-8"?>
<Properties xmlns="http://schemas.openxmlformats.org/officeDocument/2006/extended-properties" xmlns:vt="http://schemas.openxmlformats.org/officeDocument/2006/docPropsVTypes">
  <TotalTime>644</TotalTime>
  <Words>24</Words>
  <Application>Microsoft PowerPoint</Application>
  <PresentationFormat>On-screen Show (4:3)</PresentationFormat>
  <Paragraphs>12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Default Design</vt:lpstr>
      <vt:lpstr>Sailboat Sales (in thousands)</vt:lpstr>
      <vt:lpstr>Sailboat Sales (in thousands)</vt:lpstr>
      <vt:lpstr>Sailboat Sales (in thousands)</vt:lpstr>
      <vt:lpstr>Sailboat Sales (in thousands)</vt:lpstr>
      <vt:lpstr>Sailboat Sales (in thousands)</vt:lpstr>
      <vt:lpstr>Sailboat Sales (in thousands)</vt:lpstr>
      <vt:lpstr>Sailboat Sales (in thousands)</vt:lpstr>
      <vt:lpstr>Sailboat Sales (in thousands)</vt:lpstr>
      <vt:lpstr>Sailboat Sales (in thousands)</vt:lpstr>
      <vt:lpstr>Sailboat Sales (in thousands)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Sailboat Sales</dc:title>
  <dc:creator>Tim Poynter</dc:creator>
  <cp:lastModifiedBy>Tim Poynter</cp:lastModifiedBy>
  <cp:revision>50</cp:revision>
  <dcterms:created xsi:type="dcterms:W3CDTF">1997-02-09T01:58:18Z</dcterms:created>
  <dcterms:modified xsi:type="dcterms:W3CDTF">2007-09-23T18:08:01Z</dcterms:modified>
</cp:coreProperties>
</file>