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Default Extension="xlsx" ContentType="application/vnd.openxmlformats-officedocument.spreadsheetml.sheet"/>
  <Override PartName="/ppt/drawings/drawing1.xml" ContentType="application/vnd.openxmlformats-officedocument.drawingml.chartshapes+xml"/>
  <Override PartName="/ppt/drawings/drawing2.xml" ContentType="application/vnd.openxmlformats-officedocument.drawingml.chartshapes+xml"/>
  <Override PartName="/ppt/presentation.xml" ContentType="application/vnd.openxmlformats-officedocument.presentationml.presentation.main+xml"/>
  <Override PartName="/ppt/slides/slide9.xml" ContentType="application/vnd.openxmlformats-officedocument.presentationml.slide+xml"/>
  <Override PartName="/ppt/slides/slide8.xml" ContentType="application/vnd.openxmlformats-officedocument.presentationml.slide+xml"/>
  <Override PartName="/ppt/slides/slide7.xml" ContentType="application/vnd.openxmlformats-officedocument.presentationml.slide+xml"/>
  <Override PartName="/ppt/slides/slide6.xml" ContentType="application/vnd.openxmlformats-officedocument.presentationml.slide+xml"/>
  <Override PartName="/ppt/slides/slide10.xml" ContentType="application/vnd.openxmlformats-officedocument.presentationml.slide+xml"/>
  <Override PartName="/ppt/slides/slide5.xml" ContentType="application/vnd.openxmlformats-officedocument.presentationml.slide+xml"/>
  <Override PartName="/ppt/slides/slide3.xml" ContentType="application/vnd.openxmlformats-officedocument.presentationml.slide+xml"/>
  <Override PartName="/ppt/slides/slide2.xml" ContentType="application/vnd.openxmlformats-officedocument.presentationml.slide+xml"/>
  <Override PartName="/ppt/slides/slide1.xml" ContentType="application/vnd.openxmlformats-officedocument.presentationml.slide+xml"/>
  <Override PartName="/ppt/slides/slide4.xml" ContentType="application/vnd.openxmlformats-officedocument.presentationml.slide+xml"/>
  <Override PartName="/ppt/slideLayouts/slideLayout1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Layouts/slideLayout6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7.xml" ContentType="application/vnd.openxmlformats-officedocument.presentationml.slideLayout+xml"/>
  <Override PartName="/ppt/charts/chart1.xml" ContentType="application/vnd.openxmlformats-officedocument.drawingml.chart+xml"/>
  <Override PartName="/ppt/charts/chart2.xml" ContentType="application/vnd.openxmlformats-officedocument.drawingml.chart+xml"/>
  <Override PartName="/ppt/theme/theme1.xml" ContentType="application/vnd.openxmlformats-officedocument.theme+xml"/>
  <Override PartName="/ppt/charts/chart10.xml" ContentType="application/vnd.openxmlformats-officedocument.drawingml.chart+xml"/>
  <Override PartName="/ppt/charts/chart9.xml" ContentType="application/vnd.openxmlformats-officedocument.drawingml.chart+xml"/>
  <Override PartName="/ppt/charts/chart8.xml" ContentType="application/vnd.openxmlformats-officedocument.drawingml.chart+xml"/>
  <Override PartName="/ppt/charts/chart7.xml" ContentType="application/vnd.openxmlformats-officedocument.drawingml.chart+xml"/>
  <Override PartName="/ppt/charts/chart4.xml" ContentType="application/vnd.openxmlformats-officedocument.drawingml.chart+xml"/>
  <Override PartName="/ppt/charts/chart5.xml" ContentType="application/vnd.openxmlformats-officedocument.drawingml.chart+xml"/>
  <Override PartName="/ppt/charts/chart6.xml" ContentType="application/vnd.openxmlformats-officedocument.drawingml.chart+xml"/>
  <Override PartName="/ppt/charts/chart3.xml" ContentType="application/vnd.openxmlformats-officedocument.drawingml.chart+xml"/>
  <Override PartName="/ppt/viewProps.xml" ContentType="application/vnd.openxmlformats-officedocument.presentationml.viewProps+xml"/>
  <Override PartName="/ppt/presProps.xml" ContentType="application/vnd.openxmlformats-officedocument.presentationml.presProps+xml"/>
  <Override PartName="/ppt/tableStyles.xml" ContentType="application/vnd.openxmlformats-officedocument.presentationml.tableStyles+xml"/>
  <Override PartName="/docProps/core.xml" ContentType="application/vnd.openxmlformats-package.core-properties+xml"/>
  <Override PartName="/docProps/app.xml" ContentType="application/vnd.openxmlformats-officedocument.extended-properties+xml"/>
  <Override PartName="/customXml/itemProps1.xml" ContentType="application/vnd.openxmlformats-officedocument.customXmlProperties+xml"/>
  <Override PartName="/customXml/itemProps2.xml" ContentType="application/vnd.openxmlformats-officedocument.customXml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trictFirstAndLastChars="0" saveSubsetFonts="1">
  <p:sldMasterIdLst>
    <p:sldMasterId id="2147483648" r:id="rId1"/>
  </p:sldMasterIdLst>
  <p:sldIdLst>
    <p:sldId id="272" r:id="rId2"/>
    <p:sldId id="289" r:id="rId3"/>
    <p:sldId id="290" r:id="rId4"/>
    <p:sldId id="280" r:id="rId5"/>
    <p:sldId id="291" r:id="rId6"/>
    <p:sldId id="292" r:id="rId7"/>
    <p:sldId id="293" r:id="rId8"/>
    <p:sldId id="264" r:id="rId9"/>
    <p:sldId id="265" r:id="rId10"/>
    <p:sldId id="288" r:id="rId11"/>
  </p:sldIdLst>
  <p:sldSz cx="9144000" cy="6858000" type="screen4x3"/>
  <p:notesSz cx="6858000" cy="9144000"/>
  <p:defaultTextStyle>
    <a:defPPr>
      <a:defRPr lang="en-US"/>
    </a:defPPr>
    <a:lvl1pPr algn="l" rtl="0" eaLnBrk="0" fontAlgn="base" hangingPunct="0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charset="0"/>
        <a:ea typeface="+mn-ea"/>
        <a:cs typeface="+mn-cs"/>
      </a:defRPr>
    </a:lvl1pPr>
    <a:lvl2pPr marL="457200" algn="l" rtl="0" eaLnBrk="0" fontAlgn="base" hangingPunct="0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charset="0"/>
        <a:ea typeface="+mn-ea"/>
        <a:cs typeface="+mn-cs"/>
      </a:defRPr>
    </a:lvl2pPr>
    <a:lvl3pPr marL="914400" algn="l" rtl="0" eaLnBrk="0" fontAlgn="base" hangingPunct="0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charset="0"/>
        <a:ea typeface="+mn-ea"/>
        <a:cs typeface="+mn-cs"/>
      </a:defRPr>
    </a:lvl3pPr>
    <a:lvl4pPr marL="1371600" algn="l" rtl="0" eaLnBrk="0" fontAlgn="base" hangingPunct="0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charset="0"/>
        <a:ea typeface="+mn-ea"/>
        <a:cs typeface="+mn-cs"/>
      </a:defRPr>
    </a:lvl4pPr>
    <a:lvl5pPr marL="1828800" algn="l" rtl="0" eaLnBrk="0" fontAlgn="base" hangingPunct="0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charset="0"/>
        <a:ea typeface="+mn-ea"/>
        <a:cs typeface="+mn-cs"/>
      </a:defRPr>
    </a:lvl5pPr>
    <a:lvl6pPr marL="2286000" algn="l" defTabSz="914400" rtl="0" eaLnBrk="1" latinLnBrk="0" hangingPunct="1">
      <a:defRPr sz="2400" kern="1200">
        <a:solidFill>
          <a:schemeClr val="tx1"/>
        </a:solidFill>
        <a:latin typeface="Times New Roman" charset="0"/>
        <a:ea typeface="+mn-ea"/>
        <a:cs typeface="+mn-cs"/>
      </a:defRPr>
    </a:lvl6pPr>
    <a:lvl7pPr marL="2743200" algn="l" defTabSz="914400" rtl="0" eaLnBrk="1" latinLnBrk="0" hangingPunct="1">
      <a:defRPr sz="2400" kern="1200">
        <a:solidFill>
          <a:schemeClr val="tx1"/>
        </a:solidFill>
        <a:latin typeface="Times New Roman" charset="0"/>
        <a:ea typeface="+mn-ea"/>
        <a:cs typeface="+mn-cs"/>
      </a:defRPr>
    </a:lvl7pPr>
    <a:lvl8pPr marL="3200400" algn="l" defTabSz="914400" rtl="0" eaLnBrk="1" latinLnBrk="0" hangingPunct="1">
      <a:defRPr sz="2400" kern="1200">
        <a:solidFill>
          <a:schemeClr val="tx1"/>
        </a:solidFill>
        <a:latin typeface="Times New Roman" charset="0"/>
        <a:ea typeface="+mn-ea"/>
        <a:cs typeface="+mn-cs"/>
      </a:defRPr>
    </a:lvl8pPr>
    <a:lvl9pPr marL="3657600" algn="l" defTabSz="914400" rtl="0" eaLnBrk="1" latinLnBrk="0" hangingPunct="1">
      <a:defRPr sz="2400" kern="1200">
        <a:solidFill>
          <a:schemeClr val="tx1"/>
        </a:solidFill>
        <a:latin typeface="Times New Roman" charset="0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>
    <p:restoredLeft sz="32787"/>
    <p:restoredTop sz="90929"/>
  </p:normalViewPr>
  <p:slideViewPr>
    <p:cSldViewPr>
      <p:cViewPr varScale="1">
        <p:scale>
          <a:sx n="63" d="100"/>
          <a:sy n="63" d="100"/>
        </p:scale>
        <p:origin x="-252" y="-114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gridSpacing cx="36868100" cy="368681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presProps" Target="presProps.xml"/><Relationship Id="rId17" Type="http://schemas.openxmlformats.org/officeDocument/2006/relationships/customXml" Target="../customXml/item2.xml"/><Relationship Id="rId2" Type="http://schemas.openxmlformats.org/officeDocument/2006/relationships/slide" Target="slides/slide1.xml"/><Relationship Id="rId16" Type="http://schemas.openxmlformats.org/officeDocument/2006/relationships/customXml" Target="../customXml/item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tableStyles" Target="tableStyle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theme" Target="theme/theme1.xml"/></Relationships>
</file>

<file path=ppt/charts/_rels/chart1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Office_Excel_Worksheet1.xlsx"/></Relationships>
</file>

<file path=ppt/charts/_rels/chart10.xml.rels><?xml version="1.0" encoding="UTF-8" standalone="yes"?>
<Relationships xmlns="http://schemas.openxmlformats.org/package/2006/relationships"><Relationship Id="rId2" Type="http://schemas.openxmlformats.org/officeDocument/2006/relationships/chartUserShapes" Target="../drawings/drawing2.xml"/><Relationship Id="rId1" Type="http://schemas.openxmlformats.org/officeDocument/2006/relationships/package" Target="../embeddings/Microsoft_Office_Excel_Worksheet10.xlsx"/></Relationships>
</file>

<file path=ppt/charts/_rels/chart2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Office_Excel_Worksheet2.xlsx"/></Relationships>
</file>

<file path=ppt/charts/_rels/chart3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Office_Excel_Worksheet3.xlsx"/></Relationships>
</file>

<file path=ppt/charts/_rels/chart4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Office_Excel_Worksheet4.xlsx"/></Relationships>
</file>

<file path=ppt/charts/_rels/chart5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Office_Excel_Worksheet5.xlsx"/></Relationships>
</file>

<file path=ppt/charts/_rels/chart6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Office_Excel_Worksheet6.xlsx"/></Relationships>
</file>

<file path=ppt/charts/_rels/chart7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Office_Excel_Worksheet7.xlsx"/></Relationships>
</file>

<file path=ppt/charts/_rels/chart8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Office_Excel_Worksheet8.xlsx"/></Relationships>
</file>

<file path=ppt/charts/_rels/chart9.xml.rels><?xml version="1.0" encoding="UTF-8" standalone="yes"?>
<Relationships xmlns="http://schemas.openxmlformats.org/package/2006/relationships"><Relationship Id="rId2" Type="http://schemas.openxmlformats.org/officeDocument/2006/relationships/chartUserShapes" Target="../drawings/drawing1.xml"/><Relationship Id="rId1" Type="http://schemas.openxmlformats.org/officeDocument/2006/relationships/package" Target="../embeddings/Microsoft_Office_Excel_Worksheet9.xlsx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1"/>
  <c:lang val="en-US"/>
  <c:chart>
    <c:autoTitleDeleted val="1"/>
    <c:plotArea>
      <c:layout>
        <c:manualLayout>
          <c:layoutTarget val="inner"/>
          <c:xMode val="edge"/>
          <c:yMode val="edge"/>
          <c:x val="6.7415730337078705E-2"/>
          <c:y val="2.7210884353741485E-2"/>
          <c:w val="0.8792134831460674"/>
          <c:h val="0.75056689342403649"/>
        </c:manualLayout>
      </c:layout>
      <c:barChart>
        <c:barDir val="col"/>
        <c:grouping val="clustered"/>
        <c:ser>
          <c:idx val="0"/>
          <c:order val="0"/>
          <c:tx>
            <c:strRef>
              <c:f>Sheet1!$A$2</c:f>
              <c:strCache>
                <c:ptCount val="1"/>
                <c:pt idx="0">
                  <c:v>East Coast</c:v>
                </c:pt>
              </c:strCache>
            </c:strRef>
          </c:tx>
          <c:spPr>
            <a:solidFill>
              <a:srgbClr val="800000"/>
            </a:solidFill>
            <a:ln w="12664">
              <a:solidFill>
                <a:schemeClr val="tx1"/>
              </a:solidFill>
              <a:prstDash val="solid"/>
            </a:ln>
          </c:spPr>
          <c:cat>
            <c:strRef>
              <c:f>Sheet1!$B$1:$E$1</c:f>
              <c:strCache>
                <c:ptCount val="4"/>
                <c:pt idx="0">
                  <c:v>1st Qtr</c:v>
                </c:pt>
                <c:pt idx="1">
                  <c:v>2nd Qtr</c:v>
                </c:pt>
                <c:pt idx="2">
                  <c:v>3rd Qtr</c:v>
                </c:pt>
                <c:pt idx="3">
                  <c:v>4th Qtr</c:v>
                </c:pt>
              </c:strCache>
            </c:strRef>
          </c:cat>
          <c:val>
            <c:numRef>
              <c:f>Sheet1!$B$2:$E$2</c:f>
              <c:numCache>
                <c:formatCode>General</c:formatCode>
                <c:ptCount val="4"/>
                <c:pt idx="0">
                  <c:v>20.399999999999999</c:v>
                </c:pt>
                <c:pt idx="1">
                  <c:v>27.4</c:v>
                </c:pt>
                <c:pt idx="2">
                  <c:v>50</c:v>
                </c:pt>
                <c:pt idx="3">
                  <c:v>20.399999999999999</c:v>
                </c:pt>
              </c:numCache>
            </c:numRef>
          </c:val>
        </c:ser>
        <c:ser>
          <c:idx val="1"/>
          <c:order val="1"/>
          <c:tx>
            <c:strRef>
              <c:f>Sheet1!$A$3</c:f>
              <c:strCache>
                <c:ptCount val="1"/>
                <c:pt idx="0">
                  <c:v>West Coast</c:v>
                </c:pt>
              </c:strCache>
            </c:strRef>
          </c:tx>
          <c:spPr>
            <a:solidFill>
              <a:srgbClr val="000080"/>
            </a:solidFill>
            <a:ln w="12664">
              <a:solidFill>
                <a:schemeClr val="tx1"/>
              </a:solidFill>
              <a:prstDash val="solid"/>
            </a:ln>
          </c:spPr>
          <c:cat>
            <c:strRef>
              <c:f>Sheet1!$B$1:$E$1</c:f>
              <c:strCache>
                <c:ptCount val="4"/>
                <c:pt idx="0">
                  <c:v>1st Qtr</c:v>
                </c:pt>
                <c:pt idx="1">
                  <c:v>2nd Qtr</c:v>
                </c:pt>
                <c:pt idx="2">
                  <c:v>3rd Qtr</c:v>
                </c:pt>
                <c:pt idx="3">
                  <c:v>4th Qtr</c:v>
                </c:pt>
              </c:strCache>
            </c:strRef>
          </c:cat>
          <c:val>
            <c:numRef>
              <c:f>Sheet1!$B$3:$E$3</c:f>
              <c:numCache>
                <c:formatCode>General</c:formatCode>
                <c:ptCount val="4"/>
                <c:pt idx="0">
                  <c:v>30.6</c:v>
                </c:pt>
                <c:pt idx="1">
                  <c:v>38.6</c:v>
                </c:pt>
                <c:pt idx="2">
                  <c:v>65</c:v>
                </c:pt>
                <c:pt idx="3">
                  <c:v>31.6</c:v>
                </c:pt>
              </c:numCache>
            </c:numRef>
          </c:val>
        </c:ser>
        <c:axId val="72196480"/>
        <c:axId val="72212864"/>
      </c:barChart>
      <c:catAx>
        <c:axId val="72196480"/>
        <c:scaling>
          <c:orientation val="minMax"/>
        </c:scaling>
        <c:axPos val="b"/>
        <c:tickLblPos val="nextTo"/>
        <c:crossAx val="72212864"/>
        <c:crossesAt val="0"/>
        <c:lblAlgn val="ctr"/>
        <c:lblOffset val="100"/>
      </c:catAx>
      <c:valAx>
        <c:axId val="72212864"/>
        <c:scaling>
          <c:orientation val="minMax"/>
          <c:max val="80"/>
        </c:scaling>
        <c:axPos val="l"/>
        <c:numFmt formatCode="General" sourceLinked="1"/>
        <c:tickLblPos val="nextTo"/>
        <c:crossAx val="72196480"/>
        <c:crosses val="autoZero"/>
        <c:crossBetween val="between"/>
        <c:majorUnit val="20"/>
      </c:valAx>
      <c:spPr>
        <a:noFill/>
        <a:ln w="25329">
          <a:noFill/>
        </a:ln>
      </c:spPr>
    </c:plotArea>
    <c:legend>
      <c:legendPos val="b"/>
      <c:layout>
        <c:manualLayout>
          <c:xMode val="edge"/>
          <c:yMode val="edge"/>
          <c:x val="0.28651685393258441"/>
          <c:y val="0.92063492063492069"/>
          <c:w val="0.41432584269662931"/>
          <c:h val="8.1632653061224525E-2"/>
        </c:manualLayout>
      </c:layout>
      <c:spPr>
        <a:noFill/>
        <a:ln w="3166">
          <a:solidFill>
            <a:schemeClr val="tx1"/>
          </a:solidFill>
          <a:prstDash val="solid"/>
        </a:ln>
      </c:spPr>
      <c:txPr>
        <a:bodyPr/>
        <a:lstStyle/>
        <a:p>
          <a:pPr>
            <a:defRPr sz="1650" b="1" i="0" u="none" strike="noStrike" baseline="0">
              <a:solidFill>
                <a:schemeClr val="tx1"/>
              </a:solidFill>
              <a:latin typeface="Times New Roman"/>
              <a:ea typeface="Times New Roman"/>
              <a:cs typeface="Times New Roman"/>
            </a:defRPr>
          </a:pPr>
          <a:endParaRPr lang="en-US"/>
        </a:p>
      </c:txPr>
    </c:legend>
    <c:plotVisOnly val="1"/>
    <c:dispBlanksAs val="gap"/>
  </c:chart>
  <c:spPr>
    <a:noFill/>
    <a:ln>
      <a:noFill/>
    </a:ln>
  </c:spPr>
  <c:txPr>
    <a:bodyPr/>
    <a:lstStyle/>
    <a:p>
      <a:pPr>
        <a:defRPr sz="1795" b="1" i="0" u="none" strike="noStrike" baseline="0">
          <a:solidFill>
            <a:schemeClr val="tx1"/>
          </a:solidFill>
          <a:latin typeface="Times New Roman"/>
          <a:ea typeface="Times New Roman"/>
          <a:cs typeface="Times New Roman"/>
        </a:defRPr>
      </a:pPr>
      <a:endParaRPr lang="en-US"/>
    </a:p>
  </c:txPr>
  <c:externalData r:id="rId1"/>
</c:chartSpace>
</file>

<file path=ppt/charts/chart10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1"/>
  <c:lang val="en-US"/>
  <c:chart>
    <c:autoTitleDeleted val="1"/>
    <c:view3D>
      <c:hPercent val="46"/>
      <c:depthPercent val="100"/>
      <c:rAngAx val="1"/>
    </c:view3D>
    <c:floor>
      <c:spPr>
        <a:solidFill>
          <a:srgbClr val="C0C0C0"/>
        </a:solidFill>
        <a:ln w="3175">
          <a:solidFill>
            <a:schemeClr val="tx1"/>
          </a:solidFill>
          <a:prstDash val="solid"/>
        </a:ln>
      </c:spPr>
    </c:floor>
    <c:sideWall>
      <c:spPr>
        <a:noFill/>
        <a:ln w="12700">
          <a:solidFill>
            <a:schemeClr val="tx1"/>
          </a:solidFill>
          <a:prstDash val="solid"/>
        </a:ln>
      </c:spPr>
    </c:sideWall>
    <c:backWall>
      <c:spPr>
        <a:noFill/>
        <a:ln w="12700">
          <a:solidFill>
            <a:schemeClr val="tx1"/>
          </a:solidFill>
          <a:prstDash val="solid"/>
        </a:ln>
      </c:spPr>
    </c:backWall>
    <c:plotArea>
      <c:layout>
        <c:manualLayout>
          <c:layoutTarget val="inner"/>
          <c:xMode val="edge"/>
          <c:yMode val="edge"/>
          <c:x val="6.9478908188585611E-2"/>
          <c:y val="2.132701421800948E-2"/>
          <c:w val="0.91811414392059554"/>
          <c:h val="0.75355450236966848"/>
        </c:manualLayout>
      </c:layout>
      <c:bar3DChart>
        <c:barDir val="col"/>
        <c:grouping val="clustered"/>
        <c:ser>
          <c:idx val="0"/>
          <c:order val="0"/>
          <c:tx>
            <c:strRef>
              <c:f>Sheet1!$A$2</c:f>
              <c:strCache>
                <c:ptCount val="1"/>
                <c:pt idx="0">
                  <c:v>East</c:v>
                </c:pt>
              </c:strCache>
            </c:strRef>
          </c:tx>
          <c:spPr>
            <a:solidFill>
              <a:srgbClr val="FF0000"/>
            </a:solidFill>
            <a:ln w="12698">
              <a:solidFill>
                <a:schemeClr val="tx1"/>
              </a:solidFill>
              <a:prstDash val="solid"/>
            </a:ln>
          </c:spPr>
          <c:cat>
            <c:strRef>
              <c:f>Sheet1!$B$1:$E$1</c:f>
              <c:strCache>
                <c:ptCount val="4"/>
                <c:pt idx="0">
                  <c:v>1st Qtr</c:v>
                </c:pt>
                <c:pt idx="1">
                  <c:v>2nd Qtr</c:v>
                </c:pt>
                <c:pt idx="2">
                  <c:v>3rd Qtr</c:v>
                </c:pt>
                <c:pt idx="3">
                  <c:v>4th Qtr</c:v>
                </c:pt>
              </c:strCache>
            </c:strRef>
          </c:cat>
          <c:val>
            <c:numRef>
              <c:f>Sheet1!$B$2:$E$2</c:f>
              <c:numCache>
                <c:formatCode>General</c:formatCode>
                <c:ptCount val="4"/>
                <c:pt idx="0">
                  <c:v>20.399999999999999</c:v>
                </c:pt>
                <c:pt idx="1">
                  <c:v>27.4</c:v>
                </c:pt>
                <c:pt idx="2">
                  <c:v>90</c:v>
                </c:pt>
                <c:pt idx="3">
                  <c:v>20.399999999999999</c:v>
                </c:pt>
              </c:numCache>
            </c:numRef>
          </c:val>
        </c:ser>
        <c:ser>
          <c:idx val="1"/>
          <c:order val="1"/>
          <c:tx>
            <c:strRef>
              <c:f>Sheet1!$A$3</c:f>
              <c:strCache>
                <c:ptCount val="1"/>
                <c:pt idx="0">
                  <c:v>West</c:v>
                </c:pt>
              </c:strCache>
            </c:strRef>
          </c:tx>
          <c:spPr>
            <a:solidFill>
              <a:srgbClr val="000080"/>
            </a:solidFill>
            <a:ln w="12698">
              <a:solidFill>
                <a:schemeClr val="tx1"/>
              </a:solidFill>
              <a:prstDash val="solid"/>
            </a:ln>
          </c:spPr>
          <c:cat>
            <c:strRef>
              <c:f>Sheet1!$B$1:$E$1</c:f>
              <c:strCache>
                <c:ptCount val="4"/>
                <c:pt idx="0">
                  <c:v>1st Qtr</c:v>
                </c:pt>
                <c:pt idx="1">
                  <c:v>2nd Qtr</c:v>
                </c:pt>
                <c:pt idx="2">
                  <c:v>3rd Qtr</c:v>
                </c:pt>
                <c:pt idx="3">
                  <c:v>4th Qtr</c:v>
                </c:pt>
              </c:strCache>
            </c:strRef>
          </c:cat>
          <c:val>
            <c:numRef>
              <c:f>Sheet1!$B$3:$E$3</c:f>
              <c:numCache>
                <c:formatCode>General</c:formatCode>
                <c:ptCount val="4"/>
                <c:pt idx="0">
                  <c:v>30.6</c:v>
                </c:pt>
                <c:pt idx="1">
                  <c:v>38.6</c:v>
                </c:pt>
                <c:pt idx="2">
                  <c:v>34.6</c:v>
                </c:pt>
                <c:pt idx="3">
                  <c:v>31.6</c:v>
                </c:pt>
              </c:numCache>
            </c:numRef>
          </c:val>
        </c:ser>
        <c:ser>
          <c:idx val="2"/>
          <c:order val="2"/>
          <c:tx>
            <c:strRef>
              <c:f>Sheet1!$A$4</c:f>
              <c:strCache>
                <c:ptCount val="1"/>
                <c:pt idx="0">
                  <c:v>North</c:v>
                </c:pt>
              </c:strCache>
            </c:strRef>
          </c:tx>
          <c:spPr>
            <a:solidFill>
              <a:srgbClr val="008000"/>
            </a:solidFill>
            <a:ln w="12698">
              <a:solidFill>
                <a:schemeClr val="tx1"/>
              </a:solidFill>
              <a:prstDash val="solid"/>
            </a:ln>
          </c:spPr>
          <c:cat>
            <c:strRef>
              <c:f>Sheet1!$B$1:$E$1</c:f>
              <c:strCache>
                <c:ptCount val="4"/>
                <c:pt idx="0">
                  <c:v>1st Qtr</c:v>
                </c:pt>
                <c:pt idx="1">
                  <c:v>2nd Qtr</c:v>
                </c:pt>
                <c:pt idx="2">
                  <c:v>3rd Qtr</c:v>
                </c:pt>
                <c:pt idx="3">
                  <c:v>4th Qtr</c:v>
                </c:pt>
              </c:strCache>
            </c:strRef>
          </c:cat>
          <c:val>
            <c:numRef>
              <c:f>Sheet1!$B$4:$E$4</c:f>
              <c:numCache>
                <c:formatCode>General</c:formatCode>
                <c:ptCount val="4"/>
                <c:pt idx="0">
                  <c:v>45.9</c:v>
                </c:pt>
                <c:pt idx="1">
                  <c:v>46.9</c:v>
                </c:pt>
                <c:pt idx="2">
                  <c:v>45</c:v>
                </c:pt>
                <c:pt idx="3">
                  <c:v>43.9</c:v>
                </c:pt>
              </c:numCache>
            </c:numRef>
          </c:val>
        </c:ser>
        <c:shape val="box"/>
        <c:axId val="113938816"/>
        <c:axId val="113940352"/>
        <c:axId val="0"/>
      </c:bar3DChart>
      <c:catAx>
        <c:axId val="113938816"/>
        <c:scaling>
          <c:orientation val="minMax"/>
        </c:scaling>
        <c:axPos val="b"/>
        <c:numFmt formatCode="General" sourceLinked="1"/>
        <c:tickLblPos val="low"/>
        <c:spPr>
          <a:ln w="3175">
            <a:solidFill>
              <a:schemeClr val="tx1"/>
            </a:solidFill>
            <a:prstDash val="solid"/>
          </a:ln>
        </c:spPr>
        <c:txPr>
          <a:bodyPr rot="0" vert="horz"/>
          <a:lstStyle/>
          <a:p>
            <a:pPr>
              <a:defRPr sz="1800" b="1" i="0" u="none" strike="noStrike" baseline="0">
                <a:solidFill>
                  <a:schemeClr val="tx1"/>
                </a:solidFill>
                <a:latin typeface="Times New Roman"/>
                <a:ea typeface="Times New Roman"/>
                <a:cs typeface="Times New Roman"/>
              </a:defRPr>
            </a:pPr>
            <a:endParaRPr lang="en-US"/>
          </a:p>
        </c:txPr>
        <c:crossAx val="113940352"/>
        <c:crosses val="autoZero"/>
        <c:lblAlgn val="ctr"/>
        <c:lblOffset val="100"/>
        <c:tickLblSkip val="1"/>
        <c:tickMarkSkip val="1"/>
      </c:catAx>
      <c:valAx>
        <c:axId val="113940352"/>
        <c:scaling>
          <c:orientation val="minMax"/>
        </c:scaling>
        <c:axPos val="l"/>
        <c:numFmt formatCode="&quot;$&quot;#,##0" sourceLinked="0"/>
        <c:minorTickMark val="in"/>
        <c:tickLblPos val="nextTo"/>
        <c:spPr>
          <a:ln w="3175">
            <a:solidFill>
              <a:schemeClr val="tx1"/>
            </a:solidFill>
            <a:prstDash val="solid"/>
          </a:ln>
        </c:spPr>
        <c:txPr>
          <a:bodyPr rot="0" vert="horz"/>
          <a:lstStyle/>
          <a:p>
            <a:pPr>
              <a:defRPr sz="1800" b="1" i="0" u="none" strike="noStrike" baseline="0">
                <a:solidFill>
                  <a:schemeClr val="tx1"/>
                </a:solidFill>
                <a:latin typeface="Times New Roman"/>
                <a:ea typeface="Times New Roman"/>
                <a:cs typeface="Times New Roman"/>
              </a:defRPr>
            </a:pPr>
            <a:endParaRPr lang="en-US"/>
          </a:p>
        </c:txPr>
        <c:crossAx val="113938816"/>
        <c:crosses val="autoZero"/>
        <c:crossBetween val="between"/>
      </c:valAx>
      <c:spPr>
        <a:noFill/>
        <a:ln w="25397">
          <a:noFill/>
        </a:ln>
      </c:spPr>
    </c:plotArea>
    <c:legend>
      <c:legendPos val="b"/>
      <c:layout>
        <c:manualLayout>
          <c:xMode val="edge"/>
          <c:yMode val="edge"/>
          <c:x val="0.3374689826302732"/>
          <c:y val="0.90758293838862558"/>
          <c:w val="0.32382133995037238"/>
          <c:h val="8.5308056872037921E-2"/>
        </c:manualLayout>
      </c:layout>
      <c:spPr>
        <a:noFill/>
        <a:ln w="3175">
          <a:solidFill>
            <a:schemeClr val="tx1"/>
          </a:solidFill>
          <a:prstDash val="solid"/>
        </a:ln>
      </c:spPr>
      <c:txPr>
        <a:bodyPr/>
        <a:lstStyle/>
        <a:p>
          <a:pPr>
            <a:defRPr sz="1655" b="1" i="0" u="none" strike="noStrike" baseline="0">
              <a:solidFill>
                <a:schemeClr val="tx1"/>
              </a:solidFill>
              <a:latin typeface="Times New Roman"/>
              <a:ea typeface="Times New Roman"/>
              <a:cs typeface="Times New Roman"/>
            </a:defRPr>
          </a:pPr>
          <a:endParaRPr lang="en-US"/>
        </a:p>
      </c:txPr>
    </c:legend>
    <c:plotVisOnly val="1"/>
    <c:dispBlanksAs val="gap"/>
  </c:chart>
  <c:spPr>
    <a:solidFill>
      <a:srgbClr val="00FFFF"/>
    </a:solidFill>
    <a:ln w="12698">
      <a:solidFill>
        <a:srgbClr val="008080"/>
      </a:solidFill>
      <a:prstDash val="solid"/>
    </a:ln>
  </c:spPr>
  <c:txPr>
    <a:bodyPr/>
    <a:lstStyle/>
    <a:p>
      <a:pPr>
        <a:defRPr sz="1800" b="1" i="0" u="none" strike="noStrike" baseline="0">
          <a:solidFill>
            <a:schemeClr val="tx1"/>
          </a:solidFill>
          <a:latin typeface="Times New Roman"/>
          <a:ea typeface="Times New Roman"/>
          <a:cs typeface="Times New Roman"/>
        </a:defRPr>
      </a:pPr>
      <a:endParaRPr lang="en-US"/>
    </a:p>
  </c:txPr>
  <c:externalData r:id="rId1"/>
  <c:userShapes r:id="rId2"/>
</c:chartSpace>
</file>

<file path=ppt/charts/chart2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1"/>
  <c:lang val="en-US"/>
  <c:chart>
    <c:autoTitleDeleted val="1"/>
    <c:plotArea>
      <c:layout>
        <c:manualLayout>
          <c:layoutTarget val="inner"/>
          <c:xMode val="edge"/>
          <c:yMode val="edge"/>
          <c:x val="0.13202247191011235"/>
          <c:y val="7.2562358276643993E-2"/>
          <c:w val="0.8146067415730337"/>
          <c:h val="0.578231292517007"/>
        </c:manualLayout>
      </c:layout>
      <c:barChart>
        <c:barDir val="col"/>
        <c:grouping val="clustered"/>
        <c:ser>
          <c:idx val="0"/>
          <c:order val="0"/>
          <c:tx>
            <c:strRef>
              <c:f>Sheet1!$A$2</c:f>
              <c:strCache>
                <c:ptCount val="1"/>
                <c:pt idx="0">
                  <c:v>East Coast</c:v>
                </c:pt>
              </c:strCache>
            </c:strRef>
          </c:tx>
          <c:spPr>
            <a:solidFill>
              <a:srgbClr val="800000"/>
            </a:solidFill>
            <a:ln w="12664">
              <a:solidFill>
                <a:schemeClr val="tx1"/>
              </a:solidFill>
              <a:prstDash val="solid"/>
            </a:ln>
          </c:spPr>
          <c:cat>
            <c:strRef>
              <c:f>Sheet1!$B$1:$E$1</c:f>
              <c:strCache>
                <c:ptCount val="4"/>
                <c:pt idx="0">
                  <c:v>1st Qtr</c:v>
                </c:pt>
                <c:pt idx="1">
                  <c:v>2nd Qtr</c:v>
                </c:pt>
                <c:pt idx="2">
                  <c:v>3rd Qtr</c:v>
                </c:pt>
                <c:pt idx="3">
                  <c:v>4th Qtr</c:v>
                </c:pt>
              </c:strCache>
            </c:strRef>
          </c:cat>
          <c:val>
            <c:numRef>
              <c:f>Sheet1!$B$2:$E$2</c:f>
              <c:numCache>
                <c:formatCode>General</c:formatCode>
                <c:ptCount val="4"/>
                <c:pt idx="0">
                  <c:v>20.399999999999999</c:v>
                </c:pt>
                <c:pt idx="1">
                  <c:v>27.4</c:v>
                </c:pt>
                <c:pt idx="2">
                  <c:v>50</c:v>
                </c:pt>
                <c:pt idx="3">
                  <c:v>20.399999999999999</c:v>
                </c:pt>
              </c:numCache>
            </c:numRef>
          </c:val>
        </c:ser>
        <c:ser>
          <c:idx val="1"/>
          <c:order val="1"/>
          <c:tx>
            <c:strRef>
              <c:f>Sheet1!$A$3</c:f>
              <c:strCache>
                <c:ptCount val="1"/>
                <c:pt idx="0">
                  <c:v>West Coast</c:v>
                </c:pt>
              </c:strCache>
            </c:strRef>
          </c:tx>
          <c:spPr>
            <a:solidFill>
              <a:srgbClr val="000080"/>
            </a:solidFill>
            <a:ln w="12664">
              <a:solidFill>
                <a:schemeClr val="tx1"/>
              </a:solidFill>
              <a:prstDash val="solid"/>
            </a:ln>
          </c:spPr>
          <c:cat>
            <c:strRef>
              <c:f>Sheet1!$B$1:$E$1</c:f>
              <c:strCache>
                <c:ptCount val="4"/>
                <c:pt idx="0">
                  <c:v>1st Qtr</c:v>
                </c:pt>
                <c:pt idx="1">
                  <c:v>2nd Qtr</c:v>
                </c:pt>
                <c:pt idx="2">
                  <c:v>3rd Qtr</c:v>
                </c:pt>
                <c:pt idx="3">
                  <c:v>4th Qtr</c:v>
                </c:pt>
              </c:strCache>
            </c:strRef>
          </c:cat>
          <c:val>
            <c:numRef>
              <c:f>Sheet1!$B$3:$E$3</c:f>
              <c:numCache>
                <c:formatCode>General</c:formatCode>
                <c:ptCount val="4"/>
                <c:pt idx="0">
                  <c:v>30.6</c:v>
                </c:pt>
                <c:pt idx="1">
                  <c:v>38.6</c:v>
                </c:pt>
                <c:pt idx="2">
                  <c:v>65</c:v>
                </c:pt>
                <c:pt idx="3">
                  <c:v>31.6</c:v>
                </c:pt>
              </c:numCache>
            </c:numRef>
          </c:val>
        </c:ser>
        <c:axId val="69194496"/>
        <c:axId val="69196032"/>
      </c:barChart>
      <c:catAx>
        <c:axId val="69194496"/>
        <c:scaling>
          <c:orientation val="minMax"/>
        </c:scaling>
        <c:axPos val="b"/>
        <c:majorGridlines/>
        <c:minorGridlines/>
        <c:numFmt formatCode="General" sourceLinked="1"/>
        <c:tickLblPos val="nextTo"/>
        <c:spPr>
          <a:ln w="3166">
            <a:solidFill>
              <a:schemeClr val="tx1"/>
            </a:solidFill>
            <a:prstDash val="solid"/>
          </a:ln>
        </c:spPr>
        <c:txPr>
          <a:bodyPr rot="0" vert="horz"/>
          <a:lstStyle/>
          <a:p>
            <a:pPr>
              <a:defRPr sz="1795" b="1" i="0" u="none" strike="noStrike" baseline="0">
                <a:solidFill>
                  <a:schemeClr val="tx1"/>
                </a:solidFill>
                <a:latin typeface="Times New Roman"/>
                <a:ea typeface="Times New Roman"/>
                <a:cs typeface="Times New Roman"/>
              </a:defRPr>
            </a:pPr>
            <a:endParaRPr lang="en-US"/>
          </a:p>
        </c:txPr>
        <c:crossAx val="69196032"/>
        <c:crossesAt val="0"/>
        <c:lblAlgn val="ctr"/>
        <c:lblOffset val="100"/>
        <c:tickLblSkip val="1"/>
        <c:tickMarkSkip val="1"/>
      </c:catAx>
      <c:valAx>
        <c:axId val="69196032"/>
        <c:scaling>
          <c:orientation val="minMax"/>
          <c:max val="80"/>
        </c:scaling>
        <c:axPos val="l"/>
        <c:majorGridlines/>
        <c:numFmt formatCode="General" sourceLinked="0"/>
        <c:tickLblPos val="nextTo"/>
        <c:spPr>
          <a:ln w="3166">
            <a:solidFill>
              <a:schemeClr val="tx1"/>
            </a:solidFill>
            <a:prstDash val="solid"/>
          </a:ln>
        </c:spPr>
        <c:txPr>
          <a:bodyPr rot="0" vert="horz"/>
          <a:lstStyle/>
          <a:p>
            <a:pPr>
              <a:defRPr sz="1795" b="1" i="0" u="none" strike="noStrike" baseline="0">
                <a:solidFill>
                  <a:schemeClr val="tx1"/>
                </a:solidFill>
                <a:latin typeface="Times New Roman"/>
                <a:ea typeface="Times New Roman"/>
                <a:cs typeface="Times New Roman"/>
              </a:defRPr>
            </a:pPr>
            <a:endParaRPr lang="en-US"/>
          </a:p>
        </c:txPr>
        <c:crossAx val="69194496"/>
        <c:crosses val="autoZero"/>
        <c:crossBetween val="between"/>
        <c:majorUnit val="20"/>
      </c:valAx>
      <c:spPr>
        <a:noFill/>
        <a:ln w="25329">
          <a:noFill/>
        </a:ln>
      </c:spPr>
    </c:plotArea>
    <c:legend>
      <c:legendPos val="b"/>
      <c:layout>
        <c:manualLayout>
          <c:xMode val="edge"/>
          <c:yMode val="edge"/>
          <c:x val="0.32724719101123595"/>
          <c:y val="0.92063492063492069"/>
          <c:w val="0.41432584269662931"/>
          <c:h val="8.1632653061224497E-2"/>
        </c:manualLayout>
      </c:layout>
      <c:spPr>
        <a:noFill/>
        <a:ln w="3166">
          <a:solidFill>
            <a:schemeClr val="tx1"/>
          </a:solidFill>
          <a:prstDash val="solid"/>
        </a:ln>
      </c:spPr>
      <c:txPr>
        <a:bodyPr/>
        <a:lstStyle/>
        <a:p>
          <a:pPr>
            <a:defRPr sz="1650" b="1" i="0" u="none" strike="noStrike" baseline="0">
              <a:solidFill>
                <a:schemeClr val="tx1"/>
              </a:solidFill>
              <a:latin typeface="Times New Roman"/>
              <a:ea typeface="Times New Roman"/>
              <a:cs typeface="Times New Roman"/>
            </a:defRPr>
          </a:pPr>
          <a:endParaRPr lang="en-US"/>
        </a:p>
      </c:txPr>
    </c:legend>
    <c:plotVisOnly val="1"/>
    <c:dispBlanksAs val="gap"/>
  </c:chart>
  <c:spPr>
    <a:noFill/>
    <a:ln>
      <a:noFill/>
    </a:ln>
  </c:spPr>
  <c:txPr>
    <a:bodyPr/>
    <a:lstStyle/>
    <a:p>
      <a:pPr>
        <a:defRPr sz="1795" b="1" i="0" u="none" strike="noStrike" baseline="0">
          <a:solidFill>
            <a:schemeClr val="tx1"/>
          </a:solidFill>
          <a:latin typeface="Times New Roman"/>
          <a:ea typeface="Times New Roman"/>
          <a:cs typeface="Times New Roman"/>
        </a:defRPr>
      </a:pPr>
      <a:endParaRPr lang="en-US"/>
    </a:p>
  </c:txPr>
  <c:externalData r:id="rId1"/>
</c:chartSpace>
</file>

<file path=ppt/charts/chart3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1"/>
  <c:lang val="en-US"/>
  <c:chart>
    <c:autoTitleDeleted val="1"/>
    <c:plotArea>
      <c:layout>
        <c:manualLayout>
          <c:layoutTarget val="inner"/>
          <c:xMode val="edge"/>
          <c:yMode val="edge"/>
          <c:x val="0.13202247191011235"/>
          <c:y val="7.0294784580498884E-2"/>
          <c:w val="0.8146067415730337"/>
          <c:h val="0.58049886621315194"/>
        </c:manualLayout>
      </c:layout>
      <c:barChart>
        <c:barDir val="col"/>
        <c:grouping val="clustered"/>
        <c:ser>
          <c:idx val="0"/>
          <c:order val="0"/>
          <c:tx>
            <c:strRef>
              <c:f>Sheet1!$A$2</c:f>
              <c:strCache>
                <c:ptCount val="1"/>
                <c:pt idx="0">
                  <c:v>East Coast</c:v>
                </c:pt>
              </c:strCache>
            </c:strRef>
          </c:tx>
          <c:spPr>
            <a:solidFill>
              <a:srgbClr val="800000"/>
            </a:solidFill>
            <a:ln w="12660">
              <a:solidFill>
                <a:schemeClr val="tx1"/>
              </a:solidFill>
              <a:prstDash val="solid"/>
            </a:ln>
          </c:spPr>
          <c:cat>
            <c:strRef>
              <c:f>Sheet1!$B$1:$E$1</c:f>
              <c:strCache>
                <c:ptCount val="4"/>
                <c:pt idx="0">
                  <c:v>1st Qtr</c:v>
                </c:pt>
                <c:pt idx="1">
                  <c:v>2nd Qtr</c:v>
                </c:pt>
                <c:pt idx="2">
                  <c:v>3rd Qtr</c:v>
                </c:pt>
                <c:pt idx="3">
                  <c:v>4th Qtr</c:v>
                </c:pt>
              </c:strCache>
            </c:strRef>
          </c:cat>
          <c:val>
            <c:numRef>
              <c:f>Sheet1!$B$2:$E$2</c:f>
              <c:numCache>
                <c:formatCode>General</c:formatCode>
                <c:ptCount val="4"/>
                <c:pt idx="0">
                  <c:v>20.399999999999999</c:v>
                </c:pt>
                <c:pt idx="1">
                  <c:v>27.4</c:v>
                </c:pt>
                <c:pt idx="2">
                  <c:v>50</c:v>
                </c:pt>
                <c:pt idx="3">
                  <c:v>20.399999999999999</c:v>
                </c:pt>
              </c:numCache>
            </c:numRef>
          </c:val>
        </c:ser>
        <c:ser>
          <c:idx val="1"/>
          <c:order val="1"/>
          <c:tx>
            <c:strRef>
              <c:f>Sheet1!$A$3</c:f>
              <c:strCache>
                <c:ptCount val="1"/>
                <c:pt idx="0">
                  <c:v>West Coast</c:v>
                </c:pt>
              </c:strCache>
            </c:strRef>
          </c:tx>
          <c:spPr>
            <a:solidFill>
              <a:srgbClr val="000080"/>
            </a:solidFill>
            <a:ln w="12660">
              <a:solidFill>
                <a:schemeClr val="tx1"/>
              </a:solidFill>
              <a:prstDash val="solid"/>
            </a:ln>
          </c:spPr>
          <c:cat>
            <c:strRef>
              <c:f>Sheet1!$B$1:$E$1</c:f>
              <c:strCache>
                <c:ptCount val="4"/>
                <c:pt idx="0">
                  <c:v>1st Qtr</c:v>
                </c:pt>
                <c:pt idx="1">
                  <c:v>2nd Qtr</c:v>
                </c:pt>
                <c:pt idx="2">
                  <c:v>3rd Qtr</c:v>
                </c:pt>
                <c:pt idx="3">
                  <c:v>4th Qtr</c:v>
                </c:pt>
              </c:strCache>
            </c:strRef>
          </c:cat>
          <c:val>
            <c:numRef>
              <c:f>Sheet1!$B$3:$E$3</c:f>
              <c:numCache>
                <c:formatCode>General</c:formatCode>
                <c:ptCount val="4"/>
                <c:pt idx="0">
                  <c:v>30.6</c:v>
                </c:pt>
                <c:pt idx="1">
                  <c:v>38.6</c:v>
                </c:pt>
                <c:pt idx="2">
                  <c:v>65</c:v>
                </c:pt>
                <c:pt idx="3">
                  <c:v>31.6</c:v>
                </c:pt>
              </c:numCache>
            </c:numRef>
          </c:val>
        </c:ser>
        <c:axId val="68582016"/>
        <c:axId val="68583808"/>
      </c:barChart>
      <c:catAx>
        <c:axId val="68582016"/>
        <c:scaling>
          <c:orientation val="minMax"/>
        </c:scaling>
        <c:axPos val="b"/>
        <c:majorGridlines>
          <c:spPr>
            <a:ln w="38100">
              <a:solidFill>
                <a:srgbClr val="0070C0"/>
              </a:solidFill>
              <a:prstDash val="solid"/>
            </a:ln>
          </c:spPr>
        </c:majorGridlines>
        <c:numFmt formatCode="General" sourceLinked="1"/>
        <c:tickLblPos val="nextTo"/>
        <c:spPr>
          <a:ln w="3165">
            <a:solidFill>
              <a:schemeClr val="tx1"/>
            </a:solidFill>
            <a:prstDash val="solid"/>
          </a:ln>
        </c:spPr>
        <c:txPr>
          <a:bodyPr rot="0" vert="horz"/>
          <a:lstStyle/>
          <a:p>
            <a:pPr>
              <a:defRPr sz="1794" b="1" i="0" u="none" strike="noStrike" baseline="0">
                <a:solidFill>
                  <a:schemeClr val="tx1"/>
                </a:solidFill>
                <a:latin typeface="Times New Roman"/>
                <a:ea typeface="Times New Roman"/>
                <a:cs typeface="Times New Roman"/>
              </a:defRPr>
            </a:pPr>
            <a:endParaRPr lang="en-US"/>
          </a:p>
        </c:txPr>
        <c:crossAx val="68583808"/>
        <c:crossesAt val="0"/>
        <c:lblAlgn val="ctr"/>
        <c:lblOffset val="100"/>
        <c:tickLblSkip val="1"/>
        <c:tickMarkSkip val="1"/>
      </c:catAx>
      <c:valAx>
        <c:axId val="68583808"/>
        <c:scaling>
          <c:orientation val="minMax"/>
          <c:max val="80"/>
        </c:scaling>
        <c:axPos val="l"/>
        <c:majorGridlines>
          <c:spPr>
            <a:ln w="12660">
              <a:solidFill>
                <a:srgbClr val="FF0000"/>
              </a:solidFill>
              <a:prstDash val="solid"/>
            </a:ln>
          </c:spPr>
        </c:majorGridlines>
        <c:numFmt formatCode="General" sourceLinked="0"/>
        <c:tickLblPos val="nextTo"/>
        <c:spPr>
          <a:ln w="3165">
            <a:solidFill>
              <a:schemeClr val="tx1"/>
            </a:solidFill>
            <a:prstDash val="solid"/>
          </a:ln>
        </c:spPr>
        <c:txPr>
          <a:bodyPr rot="0" vert="horz"/>
          <a:lstStyle/>
          <a:p>
            <a:pPr>
              <a:defRPr sz="1794" b="1" i="0" u="none" strike="noStrike" baseline="0">
                <a:solidFill>
                  <a:schemeClr val="tx1"/>
                </a:solidFill>
                <a:latin typeface="Times New Roman"/>
                <a:ea typeface="Times New Roman"/>
                <a:cs typeface="Times New Roman"/>
              </a:defRPr>
            </a:pPr>
            <a:endParaRPr lang="en-US"/>
          </a:p>
        </c:txPr>
        <c:crossAx val="68582016"/>
        <c:crosses val="autoZero"/>
        <c:crossBetween val="between"/>
        <c:majorUnit val="20"/>
      </c:valAx>
      <c:spPr>
        <a:noFill/>
        <a:ln w="25321">
          <a:noFill/>
        </a:ln>
      </c:spPr>
    </c:plotArea>
    <c:legend>
      <c:legendPos val="b"/>
      <c:layout>
        <c:manualLayout>
          <c:xMode val="edge"/>
          <c:yMode val="edge"/>
          <c:x val="0.31741573033707887"/>
          <c:y val="0.92063492063492069"/>
          <c:w val="0.41432584269662931"/>
          <c:h val="8.1632653061224497E-2"/>
        </c:manualLayout>
      </c:layout>
      <c:spPr>
        <a:noFill/>
        <a:ln w="3165">
          <a:solidFill>
            <a:schemeClr val="tx1"/>
          </a:solidFill>
          <a:prstDash val="solid"/>
        </a:ln>
      </c:spPr>
      <c:txPr>
        <a:bodyPr/>
        <a:lstStyle/>
        <a:p>
          <a:pPr>
            <a:defRPr sz="1650" b="1" i="0" u="none" strike="noStrike" baseline="0">
              <a:solidFill>
                <a:schemeClr val="tx1"/>
              </a:solidFill>
              <a:latin typeface="Times New Roman"/>
              <a:ea typeface="Times New Roman"/>
              <a:cs typeface="Times New Roman"/>
            </a:defRPr>
          </a:pPr>
          <a:endParaRPr lang="en-US"/>
        </a:p>
      </c:txPr>
    </c:legend>
    <c:plotVisOnly val="1"/>
    <c:dispBlanksAs val="gap"/>
  </c:chart>
  <c:spPr>
    <a:noFill/>
    <a:ln>
      <a:noFill/>
    </a:ln>
  </c:spPr>
  <c:txPr>
    <a:bodyPr/>
    <a:lstStyle/>
    <a:p>
      <a:pPr>
        <a:defRPr sz="1794" b="1" i="0" u="none" strike="noStrike" baseline="0">
          <a:solidFill>
            <a:schemeClr val="tx1"/>
          </a:solidFill>
          <a:latin typeface="Times New Roman"/>
          <a:ea typeface="Times New Roman"/>
          <a:cs typeface="Times New Roman"/>
        </a:defRPr>
      </a:pPr>
      <a:endParaRPr lang="en-US"/>
    </a:p>
  </c:txPr>
  <c:externalData r:id="rId1"/>
</c:chartSpace>
</file>

<file path=ppt/charts/chart4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1"/>
  <c:lang val="en-US"/>
  <c:chart>
    <c:autoTitleDeleted val="1"/>
    <c:plotArea>
      <c:layout>
        <c:manualLayout>
          <c:layoutTarget val="inner"/>
          <c:xMode val="edge"/>
          <c:yMode val="edge"/>
          <c:x val="0.13202247191011235"/>
          <c:y val="7.0294784580498884E-2"/>
          <c:w val="0.8146067415730337"/>
          <c:h val="0.58049886621315194"/>
        </c:manualLayout>
      </c:layout>
      <c:barChart>
        <c:barDir val="col"/>
        <c:grouping val="clustered"/>
        <c:ser>
          <c:idx val="0"/>
          <c:order val="0"/>
          <c:tx>
            <c:strRef>
              <c:f>Sheet1!$A$2</c:f>
              <c:strCache>
                <c:ptCount val="1"/>
                <c:pt idx="0">
                  <c:v>East Coast</c:v>
                </c:pt>
              </c:strCache>
            </c:strRef>
          </c:tx>
          <c:spPr>
            <a:solidFill>
              <a:srgbClr val="800000"/>
            </a:solidFill>
            <a:ln w="12660">
              <a:solidFill>
                <a:schemeClr val="tx1"/>
              </a:solidFill>
              <a:prstDash val="solid"/>
            </a:ln>
          </c:spPr>
          <c:cat>
            <c:strRef>
              <c:f>Sheet1!$B$1:$E$1</c:f>
              <c:strCache>
                <c:ptCount val="4"/>
                <c:pt idx="0">
                  <c:v>1st Qtr</c:v>
                </c:pt>
                <c:pt idx="1">
                  <c:v>2nd Qtr</c:v>
                </c:pt>
                <c:pt idx="2">
                  <c:v>3rd Qtr</c:v>
                </c:pt>
                <c:pt idx="3">
                  <c:v>4th Qtr</c:v>
                </c:pt>
              </c:strCache>
            </c:strRef>
          </c:cat>
          <c:val>
            <c:numRef>
              <c:f>Sheet1!$B$2:$E$2</c:f>
              <c:numCache>
                <c:formatCode>General</c:formatCode>
                <c:ptCount val="4"/>
                <c:pt idx="0">
                  <c:v>20.399999999999999</c:v>
                </c:pt>
                <c:pt idx="1">
                  <c:v>27.4</c:v>
                </c:pt>
                <c:pt idx="2">
                  <c:v>50</c:v>
                </c:pt>
                <c:pt idx="3">
                  <c:v>20.399999999999999</c:v>
                </c:pt>
              </c:numCache>
            </c:numRef>
          </c:val>
        </c:ser>
        <c:ser>
          <c:idx val="1"/>
          <c:order val="1"/>
          <c:tx>
            <c:strRef>
              <c:f>Sheet1!$A$3</c:f>
              <c:strCache>
                <c:ptCount val="1"/>
                <c:pt idx="0">
                  <c:v>West Coast</c:v>
                </c:pt>
              </c:strCache>
            </c:strRef>
          </c:tx>
          <c:spPr>
            <a:solidFill>
              <a:srgbClr val="000080"/>
            </a:solidFill>
            <a:ln w="12660">
              <a:solidFill>
                <a:schemeClr val="tx1"/>
              </a:solidFill>
              <a:prstDash val="solid"/>
            </a:ln>
          </c:spPr>
          <c:cat>
            <c:strRef>
              <c:f>Sheet1!$B$1:$E$1</c:f>
              <c:strCache>
                <c:ptCount val="4"/>
                <c:pt idx="0">
                  <c:v>1st Qtr</c:v>
                </c:pt>
                <c:pt idx="1">
                  <c:v>2nd Qtr</c:v>
                </c:pt>
                <c:pt idx="2">
                  <c:v>3rd Qtr</c:v>
                </c:pt>
                <c:pt idx="3">
                  <c:v>4th Qtr</c:v>
                </c:pt>
              </c:strCache>
            </c:strRef>
          </c:cat>
          <c:val>
            <c:numRef>
              <c:f>Sheet1!$B$3:$E$3</c:f>
              <c:numCache>
                <c:formatCode>General</c:formatCode>
                <c:ptCount val="4"/>
                <c:pt idx="0">
                  <c:v>30.6</c:v>
                </c:pt>
                <c:pt idx="1">
                  <c:v>38.6</c:v>
                </c:pt>
                <c:pt idx="2">
                  <c:v>65</c:v>
                </c:pt>
                <c:pt idx="3">
                  <c:v>31.6</c:v>
                </c:pt>
              </c:numCache>
            </c:numRef>
          </c:val>
        </c:ser>
        <c:axId val="115245824"/>
        <c:axId val="115247360"/>
      </c:barChart>
      <c:catAx>
        <c:axId val="115245824"/>
        <c:scaling>
          <c:orientation val="minMax"/>
        </c:scaling>
        <c:axPos val="b"/>
        <c:majorGridlines>
          <c:spPr>
            <a:ln w="37981">
              <a:solidFill>
                <a:srgbClr val="0000FF"/>
              </a:solidFill>
              <a:prstDash val="solid"/>
            </a:ln>
          </c:spPr>
        </c:majorGridlines>
        <c:numFmt formatCode="General" sourceLinked="1"/>
        <c:tickLblPos val="nextTo"/>
        <c:spPr>
          <a:ln w="3165">
            <a:solidFill>
              <a:schemeClr val="tx1"/>
            </a:solidFill>
            <a:prstDash val="solid"/>
          </a:ln>
        </c:spPr>
        <c:txPr>
          <a:bodyPr rot="0" vert="horz"/>
          <a:lstStyle/>
          <a:p>
            <a:pPr>
              <a:defRPr sz="1794" b="1" i="0" u="none" strike="noStrike" baseline="0">
                <a:solidFill>
                  <a:schemeClr val="tx1"/>
                </a:solidFill>
                <a:latin typeface="Times New Roman"/>
                <a:ea typeface="Times New Roman"/>
                <a:cs typeface="Times New Roman"/>
              </a:defRPr>
            </a:pPr>
            <a:endParaRPr lang="en-US"/>
          </a:p>
        </c:txPr>
        <c:crossAx val="115247360"/>
        <c:crossesAt val="0"/>
        <c:lblAlgn val="ctr"/>
        <c:lblOffset val="100"/>
        <c:tickLblSkip val="1"/>
        <c:tickMarkSkip val="1"/>
      </c:catAx>
      <c:valAx>
        <c:axId val="115247360"/>
        <c:scaling>
          <c:orientation val="minMax"/>
          <c:max val="80"/>
        </c:scaling>
        <c:axPos val="l"/>
        <c:majorGridlines>
          <c:spPr>
            <a:ln w="37981">
              <a:solidFill>
                <a:srgbClr val="000080"/>
              </a:solidFill>
              <a:prstDash val="solid"/>
            </a:ln>
          </c:spPr>
        </c:majorGridlines>
        <c:numFmt formatCode="General" sourceLinked="0"/>
        <c:majorTickMark val="none"/>
        <c:tickLblPos val="low"/>
        <c:spPr>
          <a:ln w="3165">
            <a:solidFill>
              <a:schemeClr val="tx1"/>
            </a:solidFill>
            <a:prstDash val="solid"/>
          </a:ln>
        </c:spPr>
        <c:txPr>
          <a:bodyPr rot="0" vert="horz"/>
          <a:lstStyle/>
          <a:p>
            <a:pPr>
              <a:defRPr sz="1794" b="1" i="0" u="none" strike="noStrike" baseline="0">
                <a:solidFill>
                  <a:schemeClr val="tx1"/>
                </a:solidFill>
                <a:latin typeface="Times New Roman"/>
                <a:ea typeface="Times New Roman"/>
                <a:cs typeface="Times New Roman"/>
              </a:defRPr>
            </a:pPr>
            <a:endParaRPr lang="en-US"/>
          </a:p>
        </c:txPr>
        <c:crossAx val="115245824"/>
        <c:crosses val="autoZero"/>
        <c:crossBetween val="between"/>
        <c:majorUnit val="20"/>
      </c:valAx>
      <c:spPr>
        <a:noFill/>
        <a:ln w="25321">
          <a:noFill/>
        </a:ln>
      </c:spPr>
    </c:plotArea>
    <c:legend>
      <c:legendPos val="b"/>
      <c:layout>
        <c:manualLayout>
          <c:xMode val="edge"/>
          <c:yMode val="edge"/>
          <c:x val="0.31882022471910132"/>
          <c:y val="0.92063492063492069"/>
          <c:w val="0.41432584269662931"/>
          <c:h val="8.1632653061224497E-2"/>
        </c:manualLayout>
      </c:layout>
      <c:spPr>
        <a:noFill/>
        <a:ln w="3165">
          <a:solidFill>
            <a:schemeClr val="tx1"/>
          </a:solidFill>
          <a:prstDash val="solid"/>
        </a:ln>
      </c:spPr>
      <c:txPr>
        <a:bodyPr/>
        <a:lstStyle/>
        <a:p>
          <a:pPr>
            <a:defRPr sz="1650" b="1" i="0" u="none" strike="noStrike" baseline="0">
              <a:solidFill>
                <a:schemeClr val="tx1"/>
              </a:solidFill>
              <a:latin typeface="Times New Roman"/>
              <a:ea typeface="Times New Roman"/>
              <a:cs typeface="Times New Roman"/>
            </a:defRPr>
          </a:pPr>
          <a:endParaRPr lang="en-US"/>
        </a:p>
      </c:txPr>
    </c:legend>
    <c:plotVisOnly val="1"/>
    <c:dispBlanksAs val="gap"/>
  </c:chart>
  <c:spPr>
    <a:noFill/>
    <a:ln>
      <a:noFill/>
    </a:ln>
  </c:spPr>
  <c:txPr>
    <a:bodyPr/>
    <a:lstStyle/>
    <a:p>
      <a:pPr>
        <a:defRPr sz="1794" b="1" i="0" u="none" strike="noStrike" baseline="0">
          <a:solidFill>
            <a:schemeClr val="tx1"/>
          </a:solidFill>
          <a:latin typeface="Times New Roman"/>
          <a:ea typeface="Times New Roman"/>
          <a:cs typeface="Times New Roman"/>
        </a:defRPr>
      </a:pPr>
      <a:endParaRPr lang="en-US"/>
    </a:p>
  </c:txPr>
  <c:externalData r:id="rId1"/>
</c:chartSpace>
</file>

<file path=ppt/charts/chart5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1"/>
  <c:lang val="en-US"/>
  <c:chart>
    <c:autoTitleDeleted val="1"/>
    <c:plotArea>
      <c:layout>
        <c:manualLayout>
          <c:layoutTarget val="inner"/>
          <c:xMode val="edge"/>
          <c:yMode val="edge"/>
          <c:x val="0.15589887640449446"/>
          <c:y val="2.494331065759639E-2"/>
          <c:w val="0.7907303370786517"/>
          <c:h val="0.62585034013605445"/>
        </c:manualLayout>
      </c:layout>
      <c:barChart>
        <c:barDir val="col"/>
        <c:grouping val="clustered"/>
        <c:ser>
          <c:idx val="0"/>
          <c:order val="0"/>
          <c:tx>
            <c:strRef>
              <c:f>Sheet1!$A$2</c:f>
              <c:strCache>
                <c:ptCount val="1"/>
                <c:pt idx="0">
                  <c:v>East Coast</c:v>
                </c:pt>
              </c:strCache>
            </c:strRef>
          </c:tx>
          <c:spPr>
            <a:solidFill>
              <a:srgbClr val="800000"/>
            </a:solidFill>
            <a:ln w="12660">
              <a:solidFill>
                <a:schemeClr val="tx1"/>
              </a:solidFill>
              <a:prstDash val="solid"/>
            </a:ln>
          </c:spPr>
          <c:cat>
            <c:strRef>
              <c:f>Sheet1!$B$1:$E$1</c:f>
              <c:strCache>
                <c:ptCount val="4"/>
                <c:pt idx="0">
                  <c:v>1st Qtr</c:v>
                </c:pt>
                <c:pt idx="1">
                  <c:v>2nd Qtr</c:v>
                </c:pt>
                <c:pt idx="2">
                  <c:v>3rd Qtr</c:v>
                </c:pt>
                <c:pt idx="3">
                  <c:v>4th Qtr</c:v>
                </c:pt>
              </c:strCache>
            </c:strRef>
          </c:cat>
          <c:val>
            <c:numRef>
              <c:f>Sheet1!$B$2:$E$2</c:f>
              <c:numCache>
                <c:formatCode>General</c:formatCode>
                <c:ptCount val="4"/>
                <c:pt idx="0">
                  <c:v>20.399999999999999</c:v>
                </c:pt>
                <c:pt idx="1">
                  <c:v>27.4</c:v>
                </c:pt>
                <c:pt idx="2">
                  <c:v>50</c:v>
                </c:pt>
                <c:pt idx="3">
                  <c:v>20.399999999999999</c:v>
                </c:pt>
              </c:numCache>
            </c:numRef>
          </c:val>
        </c:ser>
        <c:ser>
          <c:idx val="1"/>
          <c:order val="1"/>
          <c:tx>
            <c:strRef>
              <c:f>Sheet1!$A$3</c:f>
              <c:strCache>
                <c:ptCount val="1"/>
                <c:pt idx="0">
                  <c:v>West Coast</c:v>
                </c:pt>
              </c:strCache>
            </c:strRef>
          </c:tx>
          <c:spPr>
            <a:solidFill>
              <a:srgbClr val="000080"/>
            </a:solidFill>
            <a:ln w="12660">
              <a:solidFill>
                <a:schemeClr val="tx1"/>
              </a:solidFill>
              <a:prstDash val="solid"/>
            </a:ln>
          </c:spPr>
          <c:cat>
            <c:strRef>
              <c:f>Sheet1!$B$1:$E$1</c:f>
              <c:strCache>
                <c:ptCount val="4"/>
                <c:pt idx="0">
                  <c:v>1st Qtr</c:v>
                </c:pt>
                <c:pt idx="1">
                  <c:v>2nd Qtr</c:v>
                </c:pt>
                <c:pt idx="2">
                  <c:v>3rd Qtr</c:v>
                </c:pt>
                <c:pt idx="3">
                  <c:v>4th Qtr</c:v>
                </c:pt>
              </c:strCache>
            </c:strRef>
          </c:cat>
          <c:val>
            <c:numRef>
              <c:f>Sheet1!$B$3:$E$3</c:f>
              <c:numCache>
                <c:formatCode>General</c:formatCode>
                <c:ptCount val="4"/>
                <c:pt idx="0">
                  <c:v>30.6</c:v>
                </c:pt>
                <c:pt idx="1">
                  <c:v>38.6</c:v>
                </c:pt>
                <c:pt idx="2">
                  <c:v>65</c:v>
                </c:pt>
                <c:pt idx="3">
                  <c:v>31.6</c:v>
                </c:pt>
              </c:numCache>
            </c:numRef>
          </c:val>
        </c:ser>
        <c:axId val="103242368"/>
        <c:axId val="103260544"/>
      </c:barChart>
      <c:catAx>
        <c:axId val="103242368"/>
        <c:scaling>
          <c:orientation val="minMax"/>
        </c:scaling>
        <c:axPos val="b"/>
        <c:majorGridlines>
          <c:spPr>
            <a:ln w="37981">
              <a:solidFill>
                <a:srgbClr val="0000FF"/>
              </a:solidFill>
              <a:prstDash val="solid"/>
            </a:ln>
          </c:spPr>
        </c:majorGridlines>
        <c:numFmt formatCode="General" sourceLinked="1"/>
        <c:tickLblPos val="nextTo"/>
        <c:spPr>
          <a:ln w="3165">
            <a:solidFill>
              <a:schemeClr val="tx1"/>
            </a:solidFill>
            <a:prstDash val="solid"/>
          </a:ln>
        </c:spPr>
        <c:txPr>
          <a:bodyPr rot="0" vert="horz"/>
          <a:lstStyle/>
          <a:p>
            <a:pPr>
              <a:defRPr sz="1794" b="1" i="0" u="none" strike="noStrike" baseline="0">
                <a:solidFill>
                  <a:schemeClr val="tx1"/>
                </a:solidFill>
                <a:latin typeface="Times New Roman"/>
                <a:ea typeface="Times New Roman"/>
                <a:cs typeface="Times New Roman"/>
              </a:defRPr>
            </a:pPr>
            <a:endParaRPr lang="en-US"/>
          </a:p>
        </c:txPr>
        <c:crossAx val="103260544"/>
        <c:crossesAt val="0"/>
        <c:lblAlgn val="ctr"/>
        <c:lblOffset val="100"/>
        <c:tickLblSkip val="1"/>
        <c:tickMarkSkip val="1"/>
      </c:catAx>
      <c:valAx>
        <c:axId val="103260544"/>
        <c:scaling>
          <c:orientation val="minMax"/>
          <c:max val="80"/>
          <c:min val="0"/>
        </c:scaling>
        <c:axPos val="l"/>
        <c:majorGridlines>
          <c:spPr>
            <a:ln w="37981">
              <a:solidFill>
                <a:srgbClr val="000080"/>
              </a:solidFill>
              <a:prstDash val="solid"/>
            </a:ln>
          </c:spPr>
        </c:majorGridlines>
        <c:numFmt formatCode="&quot;$&quot;#,##0" sourceLinked="0"/>
        <c:minorTickMark val="in"/>
        <c:tickLblPos val="nextTo"/>
        <c:spPr>
          <a:ln w="3165">
            <a:solidFill>
              <a:schemeClr val="tx1"/>
            </a:solidFill>
            <a:prstDash val="solid"/>
          </a:ln>
        </c:spPr>
        <c:txPr>
          <a:bodyPr rot="-720000" vert="horz"/>
          <a:lstStyle/>
          <a:p>
            <a:pPr>
              <a:defRPr sz="1794" b="1" i="0" u="none" strike="noStrike" baseline="0">
                <a:solidFill>
                  <a:schemeClr val="tx1"/>
                </a:solidFill>
                <a:latin typeface="Times New Roman"/>
                <a:ea typeface="Times New Roman"/>
                <a:cs typeface="Times New Roman"/>
              </a:defRPr>
            </a:pPr>
            <a:endParaRPr lang="en-US"/>
          </a:p>
        </c:txPr>
        <c:crossAx val="103242368"/>
        <c:crosses val="autoZero"/>
        <c:crossBetween val="between"/>
        <c:majorUnit val="20"/>
        <c:minorUnit val="4"/>
      </c:valAx>
      <c:spPr>
        <a:noFill/>
        <a:ln w="25321">
          <a:noFill/>
        </a:ln>
      </c:spPr>
    </c:plotArea>
    <c:legend>
      <c:legendPos val="b"/>
      <c:layout>
        <c:manualLayout>
          <c:xMode val="edge"/>
          <c:yMode val="edge"/>
          <c:x val="0.32724719101123595"/>
          <c:y val="0.92063492063492069"/>
          <c:w val="0.41432584269662931"/>
          <c:h val="8.1632653061224497E-2"/>
        </c:manualLayout>
      </c:layout>
      <c:spPr>
        <a:noFill/>
        <a:ln w="3165">
          <a:solidFill>
            <a:schemeClr val="tx1"/>
          </a:solidFill>
          <a:prstDash val="solid"/>
        </a:ln>
      </c:spPr>
      <c:txPr>
        <a:bodyPr/>
        <a:lstStyle/>
        <a:p>
          <a:pPr>
            <a:defRPr sz="1650" b="1" i="0" u="none" strike="noStrike" baseline="0">
              <a:solidFill>
                <a:schemeClr val="tx1"/>
              </a:solidFill>
              <a:latin typeface="Times New Roman"/>
              <a:ea typeface="Times New Roman"/>
              <a:cs typeface="Times New Roman"/>
            </a:defRPr>
          </a:pPr>
          <a:endParaRPr lang="en-US"/>
        </a:p>
      </c:txPr>
    </c:legend>
    <c:plotVisOnly val="1"/>
    <c:dispBlanksAs val="gap"/>
  </c:chart>
  <c:spPr>
    <a:noFill/>
    <a:ln>
      <a:noFill/>
    </a:ln>
  </c:spPr>
  <c:txPr>
    <a:bodyPr/>
    <a:lstStyle/>
    <a:p>
      <a:pPr>
        <a:defRPr sz="1794" b="1" i="0" u="none" strike="noStrike" baseline="0">
          <a:solidFill>
            <a:schemeClr val="tx1"/>
          </a:solidFill>
          <a:latin typeface="Times New Roman"/>
          <a:ea typeface="Times New Roman"/>
          <a:cs typeface="Times New Roman"/>
        </a:defRPr>
      </a:pPr>
      <a:endParaRPr lang="en-US"/>
    </a:p>
  </c:txPr>
  <c:externalData r:id="rId1"/>
</c:chartSpace>
</file>

<file path=ppt/charts/chart6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1"/>
  <c:lang val="en-US"/>
  <c:chart>
    <c:autoTitleDeleted val="1"/>
    <c:plotArea>
      <c:layout>
        <c:manualLayout>
          <c:layoutTarget val="inner"/>
          <c:xMode val="edge"/>
          <c:yMode val="edge"/>
          <c:x val="0.17275280898876405"/>
          <c:y val="2.7210884353741485E-2"/>
          <c:w val="0.77387640449438244"/>
          <c:h val="0.63945578231292521"/>
        </c:manualLayout>
      </c:layout>
      <c:barChart>
        <c:barDir val="col"/>
        <c:grouping val="clustered"/>
        <c:ser>
          <c:idx val="0"/>
          <c:order val="0"/>
          <c:tx>
            <c:strRef>
              <c:f>Sheet1!$A$2</c:f>
              <c:strCache>
                <c:ptCount val="1"/>
                <c:pt idx="0">
                  <c:v>East Coast</c:v>
                </c:pt>
              </c:strCache>
            </c:strRef>
          </c:tx>
          <c:spPr>
            <a:solidFill>
              <a:srgbClr val="800000"/>
            </a:solidFill>
            <a:ln w="12664">
              <a:solidFill>
                <a:schemeClr val="tx1"/>
              </a:solidFill>
              <a:prstDash val="solid"/>
            </a:ln>
          </c:spPr>
          <c:cat>
            <c:strRef>
              <c:f>Sheet1!$B$1:$E$1</c:f>
              <c:strCache>
                <c:ptCount val="4"/>
                <c:pt idx="0">
                  <c:v>1st Qtr</c:v>
                </c:pt>
                <c:pt idx="1">
                  <c:v>2nd Qtr</c:v>
                </c:pt>
                <c:pt idx="2">
                  <c:v>3rd Qtr</c:v>
                </c:pt>
                <c:pt idx="3">
                  <c:v>4th Qtr</c:v>
                </c:pt>
              </c:strCache>
            </c:strRef>
          </c:cat>
          <c:val>
            <c:numRef>
              <c:f>Sheet1!$B$2:$E$2</c:f>
              <c:numCache>
                <c:formatCode>General</c:formatCode>
                <c:ptCount val="4"/>
                <c:pt idx="0">
                  <c:v>20.399999999999999</c:v>
                </c:pt>
                <c:pt idx="1">
                  <c:v>27.4</c:v>
                </c:pt>
                <c:pt idx="2">
                  <c:v>50</c:v>
                </c:pt>
                <c:pt idx="3">
                  <c:v>20.399999999999999</c:v>
                </c:pt>
              </c:numCache>
            </c:numRef>
          </c:val>
        </c:ser>
        <c:ser>
          <c:idx val="1"/>
          <c:order val="1"/>
          <c:tx>
            <c:strRef>
              <c:f>Sheet1!$A$3</c:f>
              <c:strCache>
                <c:ptCount val="1"/>
                <c:pt idx="0">
                  <c:v>West Coast</c:v>
                </c:pt>
              </c:strCache>
            </c:strRef>
          </c:tx>
          <c:spPr>
            <a:solidFill>
              <a:srgbClr val="000080"/>
            </a:solidFill>
            <a:ln w="12664">
              <a:solidFill>
                <a:schemeClr val="tx1"/>
              </a:solidFill>
              <a:prstDash val="solid"/>
            </a:ln>
          </c:spPr>
          <c:cat>
            <c:strRef>
              <c:f>Sheet1!$B$1:$E$1</c:f>
              <c:strCache>
                <c:ptCount val="4"/>
                <c:pt idx="0">
                  <c:v>1st Qtr</c:v>
                </c:pt>
                <c:pt idx="1">
                  <c:v>2nd Qtr</c:v>
                </c:pt>
                <c:pt idx="2">
                  <c:v>3rd Qtr</c:v>
                </c:pt>
                <c:pt idx="3">
                  <c:v>4th Qtr</c:v>
                </c:pt>
              </c:strCache>
            </c:strRef>
          </c:cat>
          <c:val>
            <c:numRef>
              <c:f>Sheet1!$B$3:$E$3</c:f>
              <c:numCache>
                <c:formatCode>General</c:formatCode>
                <c:ptCount val="4"/>
                <c:pt idx="0">
                  <c:v>30.6</c:v>
                </c:pt>
                <c:pt idx="1">
                  <c:v>38.6</c:v>
                </c:pt>
                <c:pt idx="2">
                  <c:v>65</c:v>
                </c:pt>
                <c:pt idx="3">
                  <c:v>31.6</c:v>
                </c:pt>
              </c:numCache>
            </c:numRef>
          </c:val>
        </c:ser>
        <c:axId val="103322368"/>
        <c:axId val="103323904"/>
      </c:barChart>
      <c:catAx>
        <c:axId val="103322368"/>
        <c:scaling>
          <c:orientation val="minMax"/>
        </c:scaling>
        <c:axPos val="b"/>
        <c:majorGridlines>
          <c:spPr>
            <a:ln w="37993">
              <a:solidFill>
                <a:srgbClr val="0000FF"/>
              </a:solidFill>
              <a:prstDash val="solid"/>
            </a:ln>
          </c:spPr>
        </c:majorGridlines>
        <c:numFmt formatCode="General" sourceLinked="1"/>
        <c:tickLblPos val="nextTo"/>
        <c:spPr>
          <a:ln w="3166">
            <a:solidFill>
              <a:schemeClr val="tx1"/>
            </a:solidFill>
            <a:prstDash val="solid"/>
          </a:ln>
        </c:spPr>
        <c:txPr>
          <a:bodyPr rot="0" vert="horz"/>
          <a:lstStyle/>
          <a:p>
            <a:pPr>
              <a:defRPr sz="1795" b="1" i="0" u="none" strike="noStrike" baseline="0">
                <a:solidFill>
                  <a:schemeClr val="tx1"/>
                </a:solidFill>
                <a:latin typeface="Times New Roman"/>
                <a:ea typeface="Times New Roman"/>
                <a:cs typeface="Times New Roman"/>
              </a:defRPr>
            </a:pPr>
            <a:endParaRPr lang="en-US"/>
          </a:p>
        </c:txPr>
        <c:crossAx val="103323904"/>
        <c:crossesAt val="40"/>
        <c:lblAlgn val="ctr"/>
        <c:lblOffset val="100"/>
        <c:tickLblSkip val="1"/>
        <c:tickMarkSkip val="1"/>
      </c:catAx>
      <c:valAx>
        <c:axId val="103323904"/>
        <c:scaling>
          <c:orientation val="minMax"/>
          <c:max val="110"/>
          <c:min val="10"/>
        </c:scaling>
        <c:axPos val="l"/>
        <c:majorGridlines>
          <c:spPr>
            <a:ln w="37993">
              <a:solidFill>
                <a:srgbClr val="000080"/>
              </a:solidFill>
              <a:prstDash val="solid"/>
            </a:ln>
          </c:spPr>
        </c:majorGridlines>
        <c:numFmt formatCode="&quot;$&quot;#,##0" sourceLinked="0"/>
        <c:minorTickMark val="in"/>
        <c:tickLblPos val="nextTo"/>
        <c:spPr>
          <a:ln w="3166">
            <a:solidFill>
              <a:schemeClr val="tx1"/>
            </a:solidFill>
            <a:prstDash val="solid"/>
          </a:ln>
        </c:spPr>
        <c:txPr>
          <a:bodyPr rot="-720000" vert="horz"/>
          <a:lstStyle/>
          <a:p>
            <a:pPr>
              <a:defRPr sz="1795" b="1" i="0" u="none" strike="noStrike" baseline="0">
                <a:solidFill>
                  <a:schemeClr val="tx1"/>
                </a:solidFill>
                <a:latin typeface="Times New Roman"/>
                <a:ea typeface="Times New Roman"/>
                <a:cs typeface="Times New Roman"/>
              </a:defRPr>
            </a:pPr>
            <a:endParaRPr lang="en-US"/>
          </a:p>
        </c:txPr>
        <c:crossAx val="103322368"/>
        <c:crosses val="autoZero"/>
        <c:crossBetween val="between"/>
        <c:majorUnit val="15"/>
        <c:minorUnit val="5"/>
      </c:valAx>
      <c:spPr>
        <a:noFill/>
        <a:ln w="25329">
          <a:noFill/>
        </a:ln>
      </c:spPr>
    </c:plotArea>
    <c:legend>
      <c:legendPos val="b"/>
      <c:layout>
        <c:manualLayout>
          <c:xMode val="edge"/>
          <c:yMode val="edge"/>
          <c:x val="0.34691011235955077"/>
          <c:y val="0.92063492063492069"/>
          <c:w val="0.41432584269662931"/>
          <c:h val="8.1632653061224497E-2"/>
        </c:manualLayout>
      </c:layout>
      <c:spPr>
        <a:noFill/>
        <a:ln w="3166">
          <a:solidFill>
            <a:schemeClr val="tx1"/>
          </a:solidFill>
          <a:prstDash val="solid"/>
        </a:ln>
      </c:spPr>
      <c:txPr>
        <a:bodyPr/>
        <a:lstStyle/>
        <a:p>
          <a:pPr>
            <a:defRPr sz="1650" b="1" i="0" u="none" strike="noStrike" baseline="0">
              <a:solidFill>
                <a:schemeClr val="tx1"/>
              </a:solidFill>
              <a:latin typeface="Times New Roman"/>
              <a:ea typeface="Times New Roman"/>
              <a:cs typeface="Times New Roman"/>
            </a:defRPr>
          </a:pPr>
          <a:endParaRPr lang="en-US"/>
        </a:p>
      </c:txPr>
    </c:legend>
    <c:plotVisOnly val="1"/>
    <c:dispBlanksAs val="gap"/>
  </c:chart>
  <c:spPr>
    <a:noFill/>
    <a:ln>
      <a:noFill/>
    </a:ln>
  </c:spPr>
  <c:txPr>
    <a:bodyPr/>
    <a:lstStyle/>
    <a:p>
      <a:pPr>
        <a:defRPr sz="1795" b="1" i="0" u="none" strike="noStrike" baseline="0">
          <a:solidFill>
            <a:schemeClr val="tx1"/>
          </a:solidFill>
          <a:latin typeface="Times New Roman"/>
          <a:ea typeface="Times New Roman"/>
          <a:cs typeface="Times New Roman"/>
        </a:defRPr>
      </a:pPr>
      <a:endParaRPr lang="en-US"/>
    </a:p>
  </c:txPr>
  <c:externalData r:id="rId1"/>
</c:chartSpace>
</file>

<file path=ppt/charts/chart7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1"/>
  <c:lang val="en-US"/>
  <c:chart>
    <c:autoTitleDeleted val="1"/>
    <c:plotArea>
      <c:layout>
        <c:manualLayout>
          <c:layoutTarget val="inner"/>
          <c:xMode val="edge"/>
          <c:yMode val="edge"/>
          <c:x val="0.17275280898876405"/>
          <c:y val="2.7210884353741485E-2"/>
          <c:w val="0.77387640449438244"/>
          <c:h val="0.63945578231292521"/>
        </c:manualLayout>
      </c:layout>
      <c:barChart>
        <c:barDir val="col"/>
        <c:grouping val="clustered"/>
        <c:ser>
          <c:idx val="0"/>
          <c:order val="0"/>
          <c:tx>
            <c:strRef>
              <c:f>Sheet1!$A$2</c:f>
              <c:strCache>
                <c:ptCount val="1"/>
                <c:pt idx="0">
                  <c:v>East Coast</c:v>
                </c:pt>
              </c:strCache>
            </c:strRef>
          </c:tx>
          <c:spPr>
            <a:solidFill>
              <a:srgbClr val="800000"/>
            </a:solidFill>
            <a:ln w="12664">
              <a:solidFill>
                <a:schemeClr val="tx1"/>
              </a:solidFill>
              <a:prstDash val="solid"/>
            </a:ln>
          </c:spPr>
          <c:cat>
            <c:strRef>
              <c:f>Sheet1!$B$1:$E$1</c:f>
              <c:strCache>
                <c:ptCount val="4"/>
                <c:pt idx="0">
                  <c:v>1st Qtr</c:v>
                </c:pt>
                <c:pt idx="1">
                  <c:v>2nd Qtr</c:v>
                </c:pt>
                <c:pt idx="2">
                  <c:v>3rd Qtr</c:v>
                </c:pt>
                <c:pt idx="3">
                  <c:v>4th Qtr</c:v>
                </c:pt>
              </c:strCache>
            </c:strRef>
          </c:cat>
          <c:val>
            <c:numRef>
              <c:f>Sheet1!$B$2:$E$2</c:f>
              <c:numCache>
                <c:formatCode>General</c:formatCode>
                <c:ptCount val="4"/>
                <c:pt idx="0">
                  <c:v>20.399999999999999</c:v>
                </c:pt>
                <c:pt idx="1">
                  <c:v>27.4</c:v>
                </c:pt>
                <c:pt idx="2">
                  <c:v>50</c:v>
                </c:pt>
                <c:pt idx="3">
                  <c:v>20.399999999999999</c:v>
                </c:pt>
              </c:numCache>
            </c:numRef>
          </c:val>
        </c:ser>
        <c:ser>
          <c:idx val="1"/>
          <c:order val="1"/>
          <c:tx>
            <c:strRef>
              <c:f>Sheet1!$A$3</c:f>
              <c:strCache>
                <c:ptCount val="1"/>
                <c:pt idx="0">
                  <c:v>West Coast</c:v>
                </c:pt>
              </c:strCache>
            </c:strRef>
          </c:tx>
          <c:spPr>
            <a:solidFill>
              <a:srgbClr val="000080"/>
            </a:solidFill>
            <a:ln w="12664">
              <a:solidFill>
                <a:schemeClr val="tx1"/>
              </a:solidFill>
              <a:prstDash val="solid"/>
            </a:ln>
          </c:spPr>
          <c:cat>
            <c:strRef>
              <c:f>Sheet1!$B$1:$E$1</c:f>
              <c:strCache>
                <c:ptCount val="4"/>
                <c:pt idx="0">
                  <c:v>1st Qtr</c:v>
                </c:pt>
                <c:pt idx="1">
                  <c:v>2nd Qtr</c:v>
                </c:pt>
                <c:pt idx="2">
                  <c:v>3rd Qtr</c:v>
                </c:pt>
                <c:pt idx="3">
                  <c:v>4th Qtr</c:v>
                </c:pt>
              </c:strCache>
            </c:strRef>
          </c:cat>
          <c:val>
            <c:numRef>
              <c:f>Sheet1!$B$3:$E$3</c:f>
              <c:numCache>
                <c:formatCode>General</c:formatCode>
                <c:ptCount val="4"/>
                <c:pt idx="0">
                  <c:v>30.6</c:v>
                </c:pt>
                <c:pt idx="1">
                  <c:v>38.6</c:v>
                </c:pt>
                <c:pt idx="2">
                  <c:v>65</c:v>
                </c:pt>
                <c:pt idx="3">
                  <c:v>31.6</c:v>
                </c:pt>
              </c:numCache>
            </c:numRef>
          </c:val>
        </c:ser>
        <c:axId val="103340672"/>
        <c:axId val="103342848"/>
      </c:barChart>
      <c:catAx>
        <c:axId val="103340672"/>
        <c:scaling>
          <c:orientation val="minMax"/>
        </c:scaling>
        <c:axPos val="b"/>
        <c:majorGridlines>
          <c:spPr>
            <a:ln w="37993">
              <a:solidFill>
                <a:srgbClr val="0000FF"/>
              </a:solidFill>
              <a:prstDash val="solid"/>
            </a:ln>
          </c:spPr>
        </c:majorGridlines>
        <c:title>
          <c:tx>
            <c:rich>
              <a:bodyPr/>
              <a:lstStyle/>
              <a:p>
                <a:pPr>
                  <a:defRPr sz="1795" b="1" i="0" u="none" strike="noStrike" baseline="0">
                    <a:solidFill>
                      <a:schemeClr val="tx1"/>
                    </a:solidFill>
                    <a:latin typeface="Times New Roman"/>
                    <a:ea typeface="Times New Roman"/>
                    <a:cs typeface="Times New Roman"/>
                  </a:defRPr>
                </a:pPr>
                <a:r>
                  <a:rPr lang="en-US"/>
                  <a:t>Last Year</a:t>
                </a:r>
              </a:p>
            </c:rich>
          </c:tx>
          <c:layout>
            <c:manualLayout>
              <c:xMode val="edge"/>
              <c:yMode val="edge"/>
              <c:x val="0.48314606741573035"/>
              <c:y val="0.77777777777777801"/>
            </c:manualLayout>
          </c:layout>
          <c:spPr>
            <a:noFill/>
            <a:ln w="25329">
              <a:noFill/>
            </a:ln>
          </c:spPr>
        </c:title>
        <c:numFmt formatCode="General" sourceLinked="1"/>
        <c:tickLblPos val="nextTo"/>
        <c:spPr>
          <a:ln w="3166">
            <a:solidFill>
              <a:schemeClr val="tx1"/>
            </a:solidFill>
            <a:prstDash val="solid"/>
          </a:ln>
        </c:spPr>
        <c:txPr>
          <a:bodyPr rot="0" vert="horz"/>
          <a:lstStyle/>
          <a:p>
            <a:pPr>
              <a:defRPr sz="1795" b="1" i="0" u="none" strike="noStrike" baseline="0">
                <a:solidFill>
                  <a:schemeClr val="tx1"/>
                </a:solidFill>
                <a:latin typeface="Times New Roman"/>
                <a:ea typeface="Times New Roman"/>
                <a:cs typeface="Times New Roman"/>
              </a:defRPr>
            </a:pPr>
            <a:endParaRPr lang="en-US"/>
          </a:p>
        </c:txPr>
        <c:crossAx val="103342848"/>
        <c:crosses val="autoZero"/>
        <c:lblAlgn val="ctr"/>
        <c:lblOffset val="100"/>
        <c:tickLblSkip val="1"/>
        <c:tickMarkSkip val="1"/>
      </c:catAx>
      <c:valAx>
        <c:axId val="103342848"/>
        <c:scaling>
          <c:orientation val="minMax"/>
          <c:max val="110"/>
          <c:min val="10"/>
        </c:scaling>
        <c:axPos val="l"/>
        <c:majorGridlines>
          <c:spPr>
            <a:ln w="37993">
              <a:solidFill>
                <a:srgbClr val="000080"/>
              </a:solidFill>
              <a:prstDash val="solid"/>
            </a:ln>
          </c:spPr>
        </c:majorGridlines>
        <c:numFmt formatCode="&quot;$&quot;#,##0" sourceLinked="0"/>
        <c:minorTickMark val="in"/>
        <c:tickLblPos val="nextTo"/>
        <c:spPr>
          <a:ln w="3166">
            <a:solidFill>
              <a:schemeClr val="tx1"/>
            </a:solidFill>
            <a:prstDash val="solid"/>
          </a:ln>
        </c:spPr>
        <c:txPr>
          <a:bodyPr rot="-720000" vert="horz"/>
          <a:lstStyle/>
          <a:p>
            <a:pPr>
              <a:defRPr sz="1795" b="1" i="0" u="none" strike="noStrike" baseline="0">
                <a:solidFill>
                  <a:schemeClr val="tx1"/>
                </a:solidFill>
                <a:latin typeface="Times New Roman"/>
                <a:ea typeface="Times New Roman"/>
                <a:cs typeface="Times New Roman"/>
              </a:defRPr>
            </a:pPr>
            <a:endParaRPr lang="en-US"/>
          </a:p>
        </c:txPr>
        <c:crossAx val="103340672"/>
        <c:crosses val="autoZero"/>
        <c:crossBetween val="between"/>
        <c:majorUnit val="15"/>
        <c:minorUnit val="5"/>
      </c:valAx>
      <c:spPr>
        <a:noFill/>
        <a:ln w="25329">
          <a:noFill/>
        </a:ln>
      </c:spPr>
    </c:plotArea>
    <c:legend>
      <c:legendPos val="b"/>
      <c:layout>
        <c:manualLayout>
          <c:xMode val="edge"/>
          <c:yMode val="edge"/>
          <c:x val="0.34691011235955077"/>
          <c:y val="0.92063492063492069"/>
          <c:w val="0.41432584269662931"/>
          <c:h val="8.1632653061224497E-2"/>
        </c:manualLayout>
      </c:layout>
      <c:spPr>
        <a:noFill/>
        <a:ln w="3166">
          <a:solidFill>
            <a:schemeClr val="tx1"/>
          </a:solidFill>
          <a:prstDash val="solid"/>
        </a:ln>
      </c:spPr>
      <c:txPr>
        <a:bodyPr/>
        <a:lstStyle/>
        <a:p>
          <a:pPr>
            <a:defRPr sz="1650" b="1" i="0" u="none" strike="noStrike" baseline="0">
              <a:solidFill>
                <a:schemeClr val="tx1"/>
              </a:solidFill>
              <a:latin typeface="Times New Roman"/>
              <a:ea typeface="Times New Roman"/>
              <a:cs typeface="Times New Roman"/>
            </a:defRPr>
          </a:pPr>
          <a:endParaRPr lang="en-US"/>
        </a:p>
      </c:txPr>
    </c:legend>
    <c:plotVisOnly val="1"/>
    <c:dispBlanksAs val="gap"/>
  </c:chart>
  <c:spPr>
    <a:noFill/>
    <a:ln>
      <a:noFill/>
    </a:ln>
  </c:spPr>
  <c:txPr>
    <a:bodyPr/>
    <a:lstStyle/>
    <a:p>
      <a:pPr>
        <a:defRPr sz="1795" b="1" i="0" u="none" strike="noStrike" baseline="0">
          <a:solidFill>
            <a:schemeClr val="tx1"/>
          </a:solidFill>
          <a:latin typeface="Times New Roman"/>
          <a:ea typeface="Times New Roman"/>
          <a:cs typeface="Times New Roman"/>
        </a:defRPr>
      </a:pPr>
      <a:endParaRPr lang="en-US"/>
    </a:p>
  </c:txPr>
  <c:externalData r:id="rId1"/>
</c:chartSpace>
</file>

<file path=ppt/charts/chart8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1"/>
  <c:lang val="en-US"/>
  <c:chart>
    <c:autoTitleDeleted val="1"/>
    <c:view3D>
      <c:hPercent val="46"/>
      <c:depthPercent val="100"/>
      <c:rAngAx val="1"/>
    </c:view3D>
    <c:floor>
      <c:spPr>
        <a:solidFill>
          <a:srgbClr val="C0C0C0"/>
        </a:solidFill>
        <a:ln w="3175">
          <a:solidFill>
            <a:schemeClr val="tx1"/>
          </a:solidFill>
          <a:prstDash val="solid"/>
        </a:ln>
      </c:spPr>
    </c:floor>
    <c:sideWall>
      <c:spPr>
        <a:noFill/>
        <a:ln w="12700">
          <a:solidFill>
            <a:schemeClr val="tx1"/>
          </a:solidFill>
          <a:prstDash val="solid"/>
        </a:ln>
      </c:spPr>
    </c:sideWall>
    <c:backWall>
      <c:spPr>
        <a:noFill/>
        <a:ln w="12700">
          <a:solidFill>
            <a:schemeClr val="tx1"/>
          </a:solidFill>
          <a:prstDash val="solid"/>
        </a:ln>
      </c:spPr>
    </c:backWall>
    <c:plotArea>
      <c:layout>
        <c:manualLayout>
          <c:layoutTarget val="inner"/>
          <c:xMode val="edge"/>
          <c:yMode val="edge"/>
          <c:x val="6.9478908188585611E-2"/>
          <c:y val="2.132701421800948E-2"/>
          <c:w val="0.91811414392059554"/>
          <c:h val="0.75355450236966848"/>
        </c:manualLayout>
      </c:layout>
      <c:bar3DChart>
        <c:barDir val="col"/>
        <c:grouping val="clustered"/>
        <c:ser>
          <c:idx val="0"/>
          <c:order val="0"/>
          <c:tx>
            <c:strRef>
              <c:f>Sheet1!$A$2</c:f>
              <c:strCache>
                <c:ptCount val="1"/>
                <c:pt idx="0">
                  <c:v>East</c:v>
                </c:pt>
              </c:strCache>
            </c:strRef>
          </c:tx>
          <c:spPr>
            <a:solidFill>
              <a:srgbClr val="FF0000"/>
            </a:solidFill>
            <a:ln w="12691">
              <a:solidFill>
                <a:schemeClr val="tx1"/>
              </a:solidFill>
              <a:prstDash val="solid"/>
            </a:ln>
          </c:spPr>
          <c:cat>
            <c:strRef>
              <c:f>Sheet1!$B$1:$E$1</c:f>
              <c:strCache>
                <c:ptCount val="4"/>
                <c:pt idx="0">
                  <c:v>1st Qtr</c:v>
                </c:pt>
                <c:pt idx="1">
                  <c:v>2nd Qtr</c:v>
                </c:pt>
                <c:pt idx="2">
                  <c:v>3rd Qtr</c:v>
                </c:pt>
                <c:pt idx="3">
                  <c:v>4th Qtr</c:v>
                </c:pt>
              </c:strCache>
            </c:strRef>
          </c:cat>
          <c:val>
            <c:numRef>
              <c:f>Sheet1!$B$2:$E$2</c:f>
              <c:numCache>
                <c:formatCode>General</c:formatCode>
                <c:ptCount val="4"/>
                <c:pt idx="0">
                  <c:v>20.399999999999999</c:v>
                </c:pt>
                <c:pt idx="1">
                  <c:v>27.4</c:v>
                </c:pt>
                <c:pt idx="2">
                  <c:v>90</c:v>
                </c:pt>
                <c:pt idx="3">
                  <c:v>20.399999999999999</c:v>
                </c:pt>
              </c:numCache>
            </c:numRef>
          </c:val>
        </c:ser>
        <c:ser>
          <c:idx val="1"/>
          <c:order val="1"/>
          <c:tx>
            <c:strRef>
              <c:f>Sheet1!$A$3</c:f>
              <c:strCache>
                <c:ptCount val="1"/>
                <c:pt idx="0">
                  <c:v>West</c:v>
                </c:pt>
              </c:strCache>
            </c:strRef>
          </c:tx>
          <c:spPr>
            <a:solidFill>
              <a:srgbClr val="000080"/>
            </a:solidFill>
            <a:ln w="12691">
              <a:solidFill>
                <a:schemeClr val="tx1"/>
              </a:solidFill>
              <a:prstDash val="solid"/>
            </a:ln>
          </c:spPr>
          <c:cat>
            <c:strRef>
              <c:f>Sheet1!$B$1:$E$1</c:f>
              <c:strCache>
                <c:ptCount val="4"/>
                <c:pt idx="0">
                  <c:v>1st Qtr</c:v>
                </c:pt>
                <c:pt idx="1">
                  <c:v>2nd Qtr</c:v>
                </c:pt>
                <c:pt idx="2">
                  <c:v>3rd Qtr</c:v>
                </c:pt>
                <c:pt idx="3">
                  <c:v>4th Qtr</c:v>
                </c:pt>
              </c:strCache>
            </c:strRef>
          </c:cat>
          <c:val>
            <c:numRef>
              <c:f>Sheet1!$B$3:$E$3</c:f>
              <c:numCache>
                <c:formatCode>General</c:formatCode>
                <c:ptCount val="4"/>
                <c:pt idx="0">
                  <c:v>30.6</c:v>
                </c:pt>
                <c:pt idx="1">
                  <c:v>38.6</c:v>
                </c:pt>
                <c:pt idx="2">
                  <c:v>34.6</c:v>
                </c:pt>
                <c:pt idx="3">
                  <c:v>31.6</c:v>
                </c:pt>
              </c:numCache>
            </c:numRef>
          </c:val>
        </c:ser>
        <c:ser>
          <c:idx val="2"/>
          <c:order val="2"/>
          <c:tx>
            <c:strRef>
              <c:f>Sheet1!$A$4</c:f>
              <c:strCache>
                <c:ptCount val="1"/>
                <c:pt idx="0">
                  <c:v>North</c:v>
                </c:pt>
              </c:strCache>
            </c:strRef>
          </c:tx>
          <c:spPr>
            <a:solidFill>
              <a:srgbClr val="008000"/>
            </a:solidFill>
            <a:ln w="12691">
              <a:solidFill>
                <a:schemeClr val="tx1"/>
              </a:solidFill>
              <a:prstDash val="solid"/>
            </a:ln>
          </c:spPr>
          <c:cat>
            <c:strRef>
              <c:f>Sheet1!$B$1:$E$1</c:f>
              <c:strCache>
                <c:ptCount val="4"/>
                <c:pt idx="0">
                  <c:v>1st Qtr</c:v>
                </c:pt>
                <c:pt idx="1">
                  <c:v>2nd Qtr</c:v>
                </c:pt>
                <c:pt idx="2">
                  <c:v>3rd Qtr</c:v>
                </c:pt>
                <c:pt idx="3">
                  <c:v>4th Qtr</c:v>
                </c:pt>
              </c:strCache>
            </c:strRef>
          </c:cat>
          <c:val>
            <c:numRef>
              <c:f>Sheet1!$B$4:$E$4</c:f>
              <c:numCache>
                <c:formatCode>General</c:formatCode>
                <c:ptCount val="4"/>
                <c:pt idx="0">
                  <c:v>45.9</c:v>
                </c:pt>
                <c:pt idx="1">
                  <c:v>46.9</c:v>
                </c:pt>
                <c:pt idx="2">
                  <c:v>45</c:v>
                </c:pt>
                <c:pt idx="3">
                  <c:v>43.9</c:v>
                </c:pt>
              </c:numCache>
            </c:numRef>
          </c:val>
        </c:ser>
        <c:shape val="box"/>
        <c:axId val="115611520"/>
        <c:axId val="115613056"/>
        <c:axId val="0"/>
      </c:bar3DChart>
      <c:catAx>
        <c:axId val="115611520"/>
        <c:scaling>
          <c:orientation val="minMax"/>
        </c:scaling>
        <c:axPos val="b"/>
        <c:numFmt formatCode="General" sourceLinked="1"/>
        <c:tickLblPos val="low"/>
        <c:spPr>
          <a:ln w="3173">
            <a:solidFill>
              <a:schemeClr val="tx1"/>
            </a:solidFill>
            <a:prstDash val="solid"/>
          </a:ln>
        </c:spPr>
        <c:txPr>
          <a:bodyPr rot="0" vert="horz"/>
          <a:lstStyle/>
          <a:p>
            <a:pPr>
              <a:defRPr sz="1799" b="1" i="0" u="none" strike="noStrike" baseline="0">
                <a:solidFill>
                  <a:schemeClr val="tx1"/>
                </a:solidFill>
                <a:latin typeface="Times New Roman"/>
                <a:ea typeface="Times New Roman"/>
                <a:cs typeface="Times New Roman"/>
              </a:defRPr>
            </a:pPr>
            <a:endParaRPr lang="en-US"/>
          </a:p>
        </c:txPr>
        <c:crossAx val="115613056"/>
        <c:crosses val="autoZero"/>
        <c:lblAlgn val="ctr"/>
        <c:lblOffset val="100"/>
        <c:tickLblSkip val="1"/>
        <c:tickMarkSkip val="1"/>
      </c:catAx>
      <c:valAx>
        <c:axId val="115613056"/>
        <c:scaling>
          <c:orientation val="minMax"/>
        </c:scaling>
        <c:axPos val="l"/>
        <c:numFmt formatCode="&quot;$&quot;#,##0" sourceLinked="0"/>
        <c:minorTickMark val="in"/>
        <c:tickLblPos val="nextTo"/>
        <c:spPr>
          <a:ln w="3173">
            <a:solidFill>
              <a:schemeClr val="tx1"/>
            </a:solidFill>
            <a:prstDash val="solid"/>
          </a:ln>
        </c:spPr>
        <c:txPr>
          <a:bodyPr rot="0" vert="horz"/>
          <a:lstStyle/>
          <a:p>
            <a:pPr>
              <a:defRPr sz="1799" b="1" i="0" u="none" strike="noStrike" baseline="0">
                <a:solidFill>
                  <a:schemeClr val="tx1"/>
                </a:solidFill>
                <a:latin typeface="Times New Roman"/>
                <a:ea typeface="Times New Roman"/>
                <a:cs typeface="Times New Roman"/>
              </a:defRPr>
            </a:pPr>
            <a:endParaRPr lang="en-US"/>
          </a:p>
        </c:txPr>
        <c:crossAx val="115611520"/>
        <c:crosses val="autoZero"/>
        <c:crossBetween val="between"/>
      </c:valAx>
      <c:spPr>
        <a:noFill/>
        <a:ln w="25383">
          <a:noFill/>
        </a:ln>
      </c:spPr>
    </c:plotArea>
    <c:legend>
      <c:legendPos val="b"/>
      <c:layout>
        <c:manualLayout>
          <c:xMode val="edge"/>
          <c:yMode val="edge"/>
          <c:x val="0.3374689826302732"/>
          <c:y val="0.90758293838862558"/>
          <c:w val="0.32382133995037238"/>
          <c:h val="8.5308056872037921E-2"/>
        </c:manualLayout>
      </c:layout>
      <c:spPr>
        <a:noFill/>
        <a:ln w="3173">
          <a:solidFill>
            <a:schemeClr val="tx1"/>
          </a:solidFill>
          <a:prstDash val="solid"/>
        </a:ln>
      </c:spPr>
      <c:txPr>
        <a:bodyPr/>
        <a:lstStyle/>
        <a:p>
          <a:pPr>
            <a:defRPr sz="1654" b="1" i="0" u="none" strike="noStrike" baseline="0">
              <a:solidFill>
                <a:schemeClr val="tx1"/>
              </a:solidFill>
              <a:latin typeface="Times New Roman"/>
              <a:ea typeface="Times New Roman"/>
              <a:cs typeface="Times New Roman"/>
            </a:defRPr>
          </a:pPr>
          <a:endParaRPr lang="en-US"/>
        </a:p>
      </c:txPr>
    </c:legend>
    <c:plotVisOnly val="1"/>
    <c:dispBlanksAs val="gap"/>
  </c:chart>
  <c:spPr>
    <a:solidFill>
      <a:srgbClr val="00FFFF"/>
    </a:solidFill>
    <a:ln w="12691">
      <a:solidFill>
        <a:srgbClr val="008080"/>
      </a:solidFill>
      <a:prstDash val="solid"/>
    </a:ln>
  </c:spPr>
  <c:txPr>
    <a:bodyPr/>
    <a:lstStyle/>
    <a:p>
      <a:pPr>
        <a:defRPr sz="1799" b="1" i="0" u="none" strike="noStrike" baseline="0">
          <a:solidFill>
            <a:schemeClr val="tx1"/>
          </a:solidFill>
          <a:latin typeface="Times New Roman"/>
          <a:ea typeface="Times New Roman"/>
          <a:cs typeface="Times New Roman"/>
        </a:defRPr>
      </a:pPr>
      <a:endParaRPr lang="en-US"/>
    </a:p>
  </c:txPr>
  <c:externalData r:id="rId1"/>
</c:chartSpace>
</file>

<file path=ppt/charts/chart9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1"/>
  <c:lang val="en-US"/>
  <c:chart>
    <c:autoTitleDeleted val="1"/>
    <c:view3D>
      <c:hPercent val="46"/>
      <c:depthPercent val="100"/>
      <c:rAngAx val="1"/>
    </c:view3D>
    <c:floor>
      <c:spPr>
        <a:solidFill>
          <a:srgbClr val="C0C0C0"/>
        </a:solidFill>
        <a:ln w="3175">
          <a:solidFill>
            <a:schemeClr val="tx1"/>
          </a:solidFill>
          <a:prstDash val="solid"/>
        </a:ln>
      </c:spPr>
    </c:floor>
    <c:sideWall>
      <c:spPr>
        <a:noFill/>
        <a:ln w="12700">
          <a:solidFill>
            <a:schemeClr val="tx1"/>
          </a:solidFill>
          <a:prstDash val="solid"/>
        </a:ln>
      </c:spPr>
    </c:sideWall>
    <c:backWall>
      <c:spPr>
        <a:noFill/>
        <a:ln w="12700">
          <a:solidFill>
            <a:schemeClr val="tx1"/>
          </a:solidFill>
          <a:prstDash val="solid"/>
        </a:ln>
      </c:spPr>
    </c:backWall>
    <c:plotArea>
      <c:layout>
        <c:manualLayout>
          <c:layoutTarget val="inner"/>
          <c:xMode val="edge"/>
          <c:yMode val="edge"/>
          <c:x val="6.9478908188585611E-2"/>
          <c:y val="2.132701421800948E-2"/>
          <c:w val="0.91811414392059554"/>
          <c:h val="0.75355450236966848"/>
        </c:manualLayout>
      </c:layout>
      <c:bar3DChart>
        <c:barDir val="col"/>
        <c:grouping val="clustered"/>
        <c:ser>
          <c:idx val="0"/>
          <c:order val="0"/>
          <c:tx>
            <c:strRef>
              <c:f>Sheet1!$A$2</c:f>
              <c:strCache>
                <c:ptCount val="1"/>
                <c:pt idx="0">
                  <c:v>East</c:v>
                </c:pt>
              </c:strCache>
            </c:strRef>
          </c:tx>
          <c:spPr>
            <a:solidFill>
              <a:srgbClr val="FF0000"/>
            </a:solidFill>
            <a:ln w="12691">
              <a:solidFill>
                <a:schemeClr val="tx1"/>
              </a:solidFill>
              <a:prstDash val="solid"/>
            </a:ln>
          </c:spPr>
          <c:cat>
            <c:strRef>
              <c:f>Sheet1!$B$1:$E$1</c:f>
              <c:strCache>
                <c:ptCount val="4"/>
                <c:pt idx="0">
                  <c:v>1st Qtr</c:v>
                </c:pt>
                <c:pt idx="1">
                  <c:v>2nd Qtr</c:v>
                </c:pt>
                <c:pt idx="2">
                  <c:v>3rd Qtr</c:v>
                </c:pt>
                <c:pt idx="3">
                  <c:v>4th Qtr</c:v>
                </c:pt>
              </c:strCache>
            </c:strRef>
          </c:cat>
          <c:val>
            <c:numRef>
              <c:f>Sheet1!$B$2:$E$2</c:f>
              <c:numCache>
                <c:formatCode>General</c:formatCode>
                <c:ptCount val="4"/>
                <c:pt idx="0">
                  <c:v>20.399999999999999</c:v>
                </c:pt>
                <c:pt idx="1">
                  <c:v>27.4</c:v>
                </c:pt>
                <c:pt idx="2">
                  <c:v>90</c:v>
                </c:pt>
                <c:pt idx="3">
                  <c:v>20.399999999999999</c:v>
                </c:pt>
              </c:numCache>
            </c:numRef>
          </c:val>
        </c:ser>
        <c:ser>
          <c:idx val="1"/>
          <c:order val="1"/>
          <c:tx>
            <c:strRef>
              <c:f>Sheet1!$A$3</c:f>
              <c:strCache>
                <c:ptCount val="1"/>
                <c:pt idx="0">
                  <c:v>West</c:v>
                </c:pt>
              </c:strCache>
            </c:strRef>
          </c:tx>
          <c:spPr>
            <a:solidFill>
              <a:srgbClr val="000080"/>
            </a:solidFill>
            <a:ln w="12691">
              <a:solidFill>
                <a:schemeClr val="tx1"/>
              </a:solidFill>
              <a:prstDash val="solid"/>
            </a:ln>
          </c:spPr>
          <c:cat>
            <c:strRef>
              <c:f>Sheet1!$B$1:$E$1</c:f>
              <c:strCache>
                <c:ptCount val="4"/>
                <c:pt idx="0">
                  <c:v>1st Qtr</c:v>
                </c:pt>
                <c:pt idx="1">
                  <c:v>2nd Qtr</c:v>
                </c:pt>
                <c:pt idx="2">
                  <c:v>3rd Qtr</c:v>
                </c:pt>
                <c:pt idx="3">
                  <c:v>4th Qtr</c:v>
                </c:pt>
              </c:strCache>
            </c:strRef>
          </c:cat>
          <c:val>
            <c:numRef>
              <c:f>Sheet1!$B$3:$E$3</c:f>
              <c:numCache>
                <c:formatCode>General</c:formatCode>
                <c:ptCount val="4"/>
                <c:pt idx="0">
                  <c:v>30.6</c:v>
                </c:pt>
                <c:pt idx="1">
                  <c:v>38.6</c:v>
                </c:pt>
                <c:pt idx="2">
                  <c:v>34.6</c:v>
                </c:pt>
                <c:pt idx="3">
                  <c:v>31.6</c:v>
                </c:pt>
              </c:numCache>
            </c:numRef>
          </c:val>
        </c:ser>
        <c:ser>
          <c:idx val="2"/>
          <c:order val="2"/>
          <c:tx>
            <c:strRef>
              <c:f>Sheet1!$A$4</c:f>
              <c:strCache>
                <c:ptCount val="1"/>
                <c:pt idx="0">
                  <c:v>North</c:v>
                </c:pt>
              </c:strCache>
            </c:strRef>
          </c:tx>
          <c:spPr>
            <a:solidFill>
              <a:srgbClr val="008000"/>
            </a:solidFill>
            <a:ln w="12691">
              <a:solidFill>
                <a:schemeClr val="tx1"/>
              </a:solidFill>
              <a:prstDash val="solid"/>
            </a:ln>
          </c:spPr>
          <c:cat>
            <c:strRef>
              <c:f>Sheet1!$B$1:$E$1</c:f>
              <c:strCache>
                <c:ptCount val="4"/>
                <c:pt idx="0">
                  <c:v>1st Qtr</c:v>
                </c:pt>
                <c:pt idx="1">
                  <c:v>2nd Qtr</c:v>
                </c:pt>
                <c:pt idx="2">
                  <c:v>3rd Qtr</c:v>
                </c:pt>
                <c:pt idx="3">
                  <c:v>4th Qtr</c:v>
                </c:pt>
              </c:strCache>
            </c:strRef>
          </c:cat>
          <c:val>
            <c:numRef>
              <c:f>Sheet1!$B$4:$E$4</c:f>
              <c:numCache>
                <c:formatCode>General</c:formatCode>
                <c:ptCount val="4"/>
                <c:pt idx="0">
                  <c:v>45.9</c:v>
                </c:pt>
                <c:pt idx="1">
                  <c:v>46.9</c:v>
                </c:pt>
                <c:pt idx="2">
                  <c:v>45</c:v>
                </c:pt>
                <c:pt idx="3">
                  <c:v>43.9</c:v>
                </c:pt>
              </c:numCache>
            </c:numRef>
          </c:val>
        </c:ser>
        <c:shape val="box"/>
        <c:axId val="115643520"/>
        <c:axId val="115645056"/>
        <c:axId val="0"/>
      </c:bar3DChart>
      <c:catAx>
        <c:axId val="115643520"/>
        <c:scaling>
          <c:orientation val="minMax"/>
        </c:scaling>
        <c:axPos val="b"/>
        <c:numFmt formatCode="General" sourceLinked="1"/>
        <c:tickLblPos val="low"/>
        <c:spPr>
          <a:ln w="3173">
            <a:solidFill>
              <a:schemeClr val="tx1"/>
            </a:solidFill>
            <a:prstDash val="solid"/>
          </a:ln>
        </c:spPr>
        <c:txPr>
          <a:bodyPr rot="0" vert="horz"/>
          <a:lstStyle/>
          <a:p>
            <a:pPr>
              <a:defRPr sz="1799" b="1" i="0" u="none" strike="noStrike" baseline="0">
                <a:solidFill>
                  <a:schemeClr val="tx1"/>
                </a:solidFill>
                <a:latin typeface="Times New Roman"/>
                <a:ea typeface="Times New Roman"/>
                <a:cs typeface="Times New Roman"/>
              </a:defRPr>
            </a:pPr>
            <a:endParaRPr lang="en-US"/>
          </a:p>
        </c:txPr>
        <c:crossAx val="115645056"/>
        <c:crosses val="autoZero"/>
        <c:lblAlgn val="ctr"/>
        <c:lblOffset val="100"/>
        <c:tickLblSkip val="1"/>
        <c:tickMarkSkip val="1"/>
      </c:catAx>
      <c:valAx>
        <c:axId val="115645056"/>
        <c:scaling>
          <c:orientation val="minMax"/>
        </c:scaling>
        <c:axPos val="l"/>
        <c:numFmt formatCode="&quot;$&quot;#,##0" sourceLinked="0"/>
        <c:minorTickMark val="in"/>
        <c:tickLblPos val="nextTo"/>
        <c:spPr>
          <a:ln w="3173">
            <a:solidFill>
              <a:schemeClr val="tx1"/>
            </a:solidFill>
            <a:prstDash val="solid"/>
          </a:ln>
        </c:spPr>
        <c:txPr>
          <a:bodyPr rot="0" vert="horz"/>
          <a:lstStyle/>
          <a:p>
            <a:pPr>
              <a:defRPr sz="1799" b="1" i="0" u="none" strike="noStrike" baseline="0">
                <a:solidFill>
                  <a:schemeClr val="tx1"/>
                </a:solidFill>
                <a:latin typeface="Times New Roman"/>
                <a:ea typeface="Times New Roman"/>
                <a:cs typeface="Times New Roman"/>
              </a:defRPr>
            </a:pPr>
            <a:endParaRPr lang="en-US"/>
          </a:p>
        </c:txPr>
        <c:crossAx val="115643520"/>
        <c:crosses val="autoZero"/>
        <c:crossBetween val="between"/>
      </c:valAx>
      <c:spPr>
        <a:noFill/>
        <a:ln w="25383">
          <a:noFill/>
        </a:ln>
      </c:spPr>
    </c:plotArea>
    <c:legend>
      <c:legendPos val="b"/>
      <c:layout>
        <c:manualLayout>
          <c:xMode val="edge"/>
          <c:yMode val="edge"/>
          <c:x val="0.3374689826302732"/>
          <c:y val="0.90758293838862558"/>
          <c:w val="0.32382133995037238"/>
          <c:h val="8.5308056872037921E-2"/>
        </c:manualLayout>
      </c:layout>
      <c:spPr>
        <a:noFill/>
        <a:ln w="3173">
          <a:solidFill>
            <a:schemeClr val="tx1"/>
          </a:solidFill>
          <a:prstDash val="solid"/>
        </a:ln>
      </c:spPr>
      <c:txPr>
        <a:bodyPr/>
        <a:lstStyle/>
        <a:p>
          <a:pPr>
            <a:defRPr sz="1654" b="1" i="0" u="none" strike="noStrike" baseline="0">
              <a:solidFill>
                <a:schemeClr val="tx1"/>
              </a:solidFill>
              <a:latin typeface="Times New Roman"/>
              <a:ea typeface="Times New Roman"/>
              <a:cs typeface="Times New Roman"/>
            </a:defRPr>
          </a:pPr>
          <a:endParaRPr lang="en-US"/>
        </a:p>
      </c:txPr>
    </c:legend>
    <c:plotVisOnly val="1"/>
    <c:dispBlanksAs val="gap"/>
  </c:chart>
  <c:spPr>
    <a:solidFill>
      <a:srgbClr val="00FFFF"/>
    </a:solidFill>
    <a:ln w="12691">
      <a:solidFill>
        <a:srgbClr val="008080"/>
      </a:solidFill>
      <a:prstDash val="solid"/>
    </a:ln>
  </c:spPr>
  <c:txPr>
    <a:bodyPr/>
    <a:lstStyle/>
    <a:p>
      <a:pPr>
        <a:defRPr sz="1799" b="1" i="0" u="none" strike="noStrike" baseline="0">
          <a:solidFill>
            <a:schemeClr val="tx1"/>
          </a:solidFill>
          <a:latin typeface="Times New Roman"/>
          <a:ea typeface="Times New Roman"/>
          <a:cs typeface="Times New Roman"/>
        </a:defRPr>
      </a:pPr>
      <a:endParaRPr lang="en-US"/>
    </a:p>
  </c:txPr>
  <c:externalData r:id="rId1"/>
  <c:userShapes r:id="rId2"/>
</c:chartSpace>
</file>

<file path=ppt/drawings/drawing1.xml><?xml version="1.0" encoding="utf-8"?>
<c:userShapes xmlns:c="http://schemas.openxmlformats.org/drawingml/2006/chart">
  <cdr:relSizeAnchor xmlns:cdr="http://schemas.openxmlformats.org/drawingml/2006/chartDrawing">
    <cdr:from>
      <cdr:x>0.461</cdr:x>
      <cdr:y>0.1165</cdr:y>
    </cdr:from>
    <cdr:to>
      <cdr:x>0.5645</cdr:x>
      <cdr:y>0.1165</cdr:y>
    </cdr:to>
    <cdr:sp macro="" textlink="">
      <cdr:nvSpPr>
        <cdr:cNvPr id="1030" name="Line 6"/>
        <cdr:cNvSpPr>
          <a:spLocks xmlns:a="http://schemas.openxmlformats.org/drawingml/2006/main" noChangeShapeType="1"/>
        </cdr:cNvSpPr>
      </cdr:nvSpPr>
      <cdr:spPr bwMode="auto">
        <a:xfrm xmlns:a="http://schemas.openxmlformats.org/drawingml/2006/main">
          <a:off x="3539166" y="468278"/>
          <a:ext cx="794585" cy="0"/>
        </a:xfrm>
        <a:prstGeom xmlns:a="http://schemas.openxmlformats.org/drawingml/2006/main" prst="line">
          <a:avLst/>
        </a:prstGeom>
        <a:noFill xmlns:a="http://schemas.openxmlformats.org/drawingml/2006/main"/>
        <a:ln xmlns:a="http://schemas.openxmlformats.org/drawingml/2006/main" w="76200">
          <a:solidFill>
            <a:srgbClr val="000000"/>
          </a:solidFill>
          <a:round/>
          <a:headEnd/>
          <a:tailEnd type="triangle" w="med" len="med"/>
        </a:ln>
      </cdr:spPr>
    </cdr:sp>
  </cdr:relSizeAnchor>
</c:userShapes>
</file>

<file path=ppt/drawings/drawing2.xml><?xml version="1.0" encoding="utf-8"?>
<c:userShapes xmlns:c="http://schemas.openxmlformats.org/drawingml/2006/chart">
  <cdr:relSizeAnchor xmlns:cdr="http://schemas.openxmlformats.org/drawingml/2006/chartDrawing">
    <cdr:from>
      <cdr:x>0.461</cdr:x>
      <cdr:y>0.1165</cdr:y>
    </cdr:from>
    <cdr:to>
      <cdr:x>0.5645</cdr:x>
      <cdr:y>0.1165</cdr:y>
    </cdr:to>
    <cdr:sp macro="" textlink="">
      <cdr:nvSpPr>
        <cdr:cNvPr id="1030" name="Line 6"/>
        <cdr:cNvSpPr>
          <a:spLocks xmlns:a="http://schemas.openxmlformats.org/drawingml/2006/main" noChangeShapeType="1"/>
        </cdr:cNvSpPr>
      </cdr:nvSpPr>
      <cdr:spPr bwMode="auto">
        <a:xfrm xmlns:a="http://schemas.openxmlformats.org/drawingml/2006/main">
          <a:off x="3539166" y="468278"/>
          <a:ext cx="794585" cy="0"/>
        </a:xfrm>
        <a:prstGeom xmlns:a="http://schemas.openxmlformats.org/drawingml/2006/main" prst="line">
          <a:avLst/>
        </a:prstGeom>
        <a:noFill xmlns:a="http://schemas.openxmlformats.org/drawingml/2006/main"/>
        <a:ln xmlns:a="http://schemas.openxmlformats.org/drawingml/2006/main" w="76200">
          <a:solidFill>
            <a:srgbClr val="000000"/>
          </a:solidFill>
          <a:round/>
          <a:headEnd/>
          <a:tailEnd type="triangle" w="med" len="med"/>
        </a:ln>
      </cdr:spPr>
    </cdr:sp>
  </cdr:relSizeAnchor>
  <cdr:relSizeAnchor xmlns:cdr="http://schemas.openxmlformats.org/drawingml/2006/chartDrawing">
    <cdr:from>
      <cdr:x>0.17525</cdr:x>
      <cdr:y>0.077</cdr:y>
    </cdr:from>
    <cdr:to>
      <cdr:x>0.473</cdr:x>
      <cdr:y>0.2665</cdr:y>
    </cdr:to>
    <cdr:sp macro="" textlink="">
      <cdr:nvSpPr>
        <cdr:cNvPr id="1031" name="Text Box 7"/>
        <cdr:cNvSpPr txBox="1">
          <a:spLocks xmlns:a="http://schemas.openxmlformats.org/drawingml/2006/main" noChangeArrowheads="1"/>
        </cdr:cNvSpPr>
      </cdr:nvSpPr>
      <cdr:spPr bwMode="auto">
        <a:xfrm xmlns:a="http://schemas.openxmlformats.org/drawingml/2006/main">
          <a:off x="1345421" y="309505"/>
          <a:ext cx="2285871" cy="761705"/>
        </a:xfrm>
        <a:prstGeom xmlns:a="http://schemas.openxmlformats.org/drawingml/2006/main" prst="rect">
          <a:avLst/>
        </a:prstGeom>
        <a:noFill xmlns:a="http://schemas.openxmlformats.org/drawingml/2006/main"/>
        <a:ln xmlns:a="http://schemas.openxmlformats.org/drawingml/2006/main" w="9525">
          <a:noFill/>
          <a:miter lim="800000"/>
          <a:headEnd/>
          <a:tailEnd/>
        </a:ln>
      </cdr:spPr>
      <cdr:txBody>
        <a:bodyPr xmlns:a="http://schemas.openxmlformats.org/drawingml/2006/main" vertOverflow="clip" wrap="square" lIns="91440" tIns="45720" rIns="91440" bIns="45720" anchor="t" upright="1"/>
        <a:lstStyle xmlns:a="http://schemas.openxmlformats.org/drawingml/2006/main"/>
        <a:p xmlns:a="http://schemas.openxmlformats.org/drawingml/2006/main">
          <a:pPr algn="l" rtl="0">
            <a:defRPr sz="1000"/>
          </a:pPr>
          <a:r>
            <a:rPr lang="en-US" sz="1020" b="1" i="0" strike="noStrike">
              <a:solidFill>
                <a:srgbClr val="000000"/>
              </a:solidFill>
              <a:latin typeface="Arial"/>
              <a:cs typeface="Arial"/>
            </a:rPr>
            <a:t>Record-breaking Quarter</a:t>
          </a:r>
        </a:p>
        <a:p xmlns:a="http://schemas.openxmlformats.org/drawingml/2006/main">
          <a:pPr algn="l" rtl="0">
            <a:defRPr sz="1000"/>
          </a:pPr>
          <a:endParaRPr lang="en-US" sz="1020" b="1" i="0" strike="noStrike">
            <a:solidFill>
              <a:srgbClr val="000000"/>
            </a:solidFill>
            <a:latin typeface="Arial"/>
            <a:cs typeface="Arial"/>
          </a:endParaRPr>
        </a:p>
      </cdr:txBody>
    </cdr:sp>
  </cdr:relSizeAnchor>
</c:userShap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C0583DC1-0343-4337-889E-559B43652538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007637C3-7077-4763-A58D-A0A620F40914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515100" y="609600"/>
            <a:ext cx="1943100" cy="5486400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85800" y="609600"/>
            <a:ext cx="5676900" cy="5486400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9305634-6208-432E-AA23-E523E4718459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chart" preserve="1">
  <p:cSld name="Title and Char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5800" y="609600"/>
            <a:ext cx="7772400" cy="1143000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hart Placeholder 2"/>
          <p:cNvSpPr>
            <a:spLocks noGrp="1"/>
          </p:cNvSpPr>
          <p:nvPr>
            <p:ph type="chart" idx="1"/>
          </p:nvPr>
        </p:nvSpPr>
        <p:spPr>
          <a:xfrm>
            <a:off x="685800" y="1981200"/>
            <a:ext cx="7772400" cy="4114800"/>
          </a:xfrm>
        </p:spPr>
        <p:txBody>
          <a:bodyPr/>
          <a:lstStyle/>
          <a:p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685800" y="6248400"/>
            <a:ext cx="1905000" cy="457200"/>
          </a:xfrm>
        </p:spPr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3124200" y="6248400"/>
            <a:ext cx="2895600" cy="457200"/>
          </a:xfrm>
        </p:spPr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6553200" y="6248400"/>
            <a:ext cx="1905000" cy="457200"/>
          </a:xfrm>
        </p:spPr>
        <p:txBody>
          <a:bodyPr/>
          <a:lstStyle>
            <a:lvl1pPr>
              <a:defRPr/>
            </a:lvl1pPr>
          </a:lstStyle>
          <a:p>
            <a:fld id="{42AFE8F9-6547-4A6A-90A6-1B2982B10A70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A88EF673-1665-4FAF-B4AF-246F62361104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2581F979-8B7D-4464-AC94-D10EEC9F0F4D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85800" y="1981200"/>
            <a:ext cx="3810000" cy="4114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981200"/>
            <a:ext cx="3810000" cy="4114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5A27C53E-88C4-4EB2-820E-EDA30C2EE92E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B6181FE4-E846-4B30-8E1A-CD3E30290421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CEB7373D-F59E-4649-8B3E-5088648E6FA6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9EC75750-B419-4191-A31B-C945FD1CF8FE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B7BF7F4E-7DF9-48CC-8401-A18A6F6C8D6A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71509A91-E634-45E9-BB66-D1E54EAF630F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685800" y="609600"/>
            <a:ext cx="7772400" cy="1143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title style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685800" y="1981200"/>
            <a:ext cx="7772400" cy="4114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685800" y="6248400"/>
            <a:ext cx="1905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400"/>
            </a:lvl1pPr>
          </a:lstStyle>
          <a:p>
            <a:endParaRPr lang="en-US"/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124200" y="6248400"/>
            <a:ext cx="28956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sz="1400"/>
            </a:lvl1pPr>
          </a:lstStyle>
          <a:p>
            <a:endParaRPr lang="en-US"/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6553200" y="6248400"/>
            <a:ext cx="1905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400"/>
            </a:lvl1pPr>
          </a:lstStyle>
          <a:p>
            <a:fld id="{8DFAD90F-6262-4E51-AC82-9C5BDA4F23E2}" type="slidenum">
              <a:rPr lang="en-US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  <p:sldLayoutId id="2147483660" r:id="rId12"/>
  </p:sldLayoutIdLst>
  <p:txStyles>
    <p:titleStyle>
      <a:lvl1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charset="0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charset="0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charset="0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charset="0"/>
        </a:defRPr>
      </a:lvl5pPr>
      <a:lvl6pPr marL="457200"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charset="0"/>
        </a:defRPr>
      </a:lvl6pPr>
      <a:lvl7pPr marL="914400"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charset="0"/>
        </a:defRPr>
      </a:lvl7pPr>
      <a:lvl8pPr marL="1371600"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charset="0"/>
        </a:defRPr>
      </a:lvl8pPr>
      <a:lvl9pPr marL="1828800"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Char char="•"/>
        <a:defRPr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Char char="–"/>
        <a:defRPr sz="2800">
          <a:solidFill>
            <a:schemeClr val="tx1"/>
          </a:solidFill>
          <a:latin typeface="+mn-lt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Char char="•"/>
        <a:defRPr sz="2400">
          <a:solidFill>
            <a:schemeClr val="tx1"/>
          </a:solidFill>
          <a:latin typeface="+mn-lt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Char char="–"/>
        <a:defRPr sz="2000">
          <a:solidFill>
            <a:schemeClr val="tx1"/>
          </a:solidFill>
          <a:latin typeface="+mn-lt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5pPr>
      <a:lvl6pPr marL="2514600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6pPr>
      <a:lvl7pPr marL="2971800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7pPr>
      <a:lvl8pPr marL="3429000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8pPr>
      <a:lvl9pPr marL="3886200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chart" Target="../charts/chart1.xml"/><Relationship Id="rId1" Type="http://schemas.openxmlformats.org/officeDocument/2006/relationships/slideLayout" Target="../slideLayouts/slideLayout12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chart" Target="../charts/chart10.xml"/><Relationship Id="rId1" Type="http://schemas.openxmlformats.org/officeDocument/2006/relationships/slideLayout" Target="../slideLayouts/slideLayout1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chart" Target="../charts/chart2.xml"/><Relationship Id="rId1" Type="http://schemas.openxmlformats.org/officeDocument/2006/relationships/slideLayout" Target="../slideLayouts/slideLayout1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chart" Target="../charts/chart3.xml"/><Relationship Id="rId1" Type="http://schemas.openxmlformats.org/officeDocument/2006/relationships/slideLayout" Target="../slideLayouts/slideLayout1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chart" Target="../charts/chart4.xml"/><Relationship Id="rId1" Type="http://schemas.openxmlformats.org/officeDocument/2006/relationships/slideLayout" Target="../slideLayouts/slideLayout1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chart" Target="../charts/chart5.xml"/><Relationship Id="rId1" Type="http://schemas.openxmlformats.org/officeDocument/2006/relationships/slideLayout" Target="../slideLayouts/slideLayout12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chart" Target="../charts/chart6.xml"/><Relationship Id="rId1" Type="http://schemas.openxmlformats.org/officeDocument/2006/relationships/slideLayout" Target="../slideLayouts/slideLayout12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chart" Target="../charts/chart7.xml"/><Relationship Id="rId1" Type="http://schemas.openxmlformats.org/officeDocument/2006/relationships/slideLayout" Target="../slideLayouts/slideLayout12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chart" Target="../charts/chart8.xml"/><Relationship Id="rId1" Type="http://schemas.openxmlformats.org/officeDocument/2006/relationships/slideLayout" Target="../slideLayouts/slideLayout12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chart" Target="../charts/chart9.xml"/><Relationship Id="rId1" Type="http://schemas.openxmlformats.org/officeDocument/2006/relationships/slideLayout" Target="../slideLayouts/slideLayout1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458" name="Rectangle 1026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 u="sng" dirty="0"/>
              <a:t>Sailboat Sales</a:t>
            </a:r>
            <a:r>
              <a:rPr lang="en-US" dirty="0"/>
              <a:t/>
            </a:r>
            <a:br>
              <a:rPr lang="en-US" dirty="0"/>
            </a:br>
            <a:r>
              <a:rPr lang="en-US" sz="2000" dirty="0"/>
              <a:t>(in </a:t>
            </a:r>
            <a:r>
              <a:rPr lang="en-US" sz="2000" dirty="0" smtClean="0"/>
              <a:t>thousands)</a:t>
            </a:r>
            <a:endParaRPr lang="en-US" dirty="0"/>
          </a:p>
        </p:txBody>
      </p:sp>
      <p:graphicFrame>
        <p:nvGraphicFramePr>
          <p:cNvPr id="6" name="Object 1027"/>
          <p:cNvGraphicFramePr>
            <a:graphicFrameLocks noGrp="1" noChangeAspect="1"/>
          </p:cNvGraphicFramePr>
          <p:nvPr>
            <p:ph type="chart" idx="1"/>
          </p:nvPr>
        </p:nvGraphicFramePr>
        <p:xfrm>
          <a:off x="1066800" y="1820863"/>
          <a:ext cx="6858000" cy="4284662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1986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 u="sng"/>
              <a:t>Sailboat Sales</a:t>
            </a:r>
            <a:r>
              <a:rPr lang="en-US"/>
              <a:t/>
            </a:r>
            <a:br>
              <a:rPr lang="en-US"/>
            </a:br>
            <a:r>
              <a:rPr lang="en-US" sz="2000"/>
              <a:t>(in thousands)</a:t>
            </a:r>
          </a:p>
        </p:txBody>
      </p:sp>
      <p:graphicFrame>
        <p:nvGraphicFramePr>
          <p:cNvPr id="6" name="Object 0"/>
          <p:cNvGraphicFramePr>
            <a:graphicFrameLocks noGrp="1" noChangeAspect="1"/>
          </p:cNvGraphicFramePr>
          <p:nvPr>
            <p:ph type="chart" idx="1"/>
          </p:nvPr>
        </p:nvGraphicFramePr>
        <p:xfrm>
          <a:off x="746125" y="1920875"/>
          <a:ext cx="7772400" cy="411480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4" fill="hold" grpId="0" nodeType="afterEffect">
                                  <p:stCondLst>
                                    <p:cond delay="200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graphicEl>
                                              <a:chart seriesIdx="-3" categoryIdx="-3" bldStep="gridLegend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7" dur="500"/>
                                        <p:tgtEl>
                                          <p:spTgt spid="6">
                                            <p:graphicEl>
                                              <a:chart seriesIdx="-3" categoryIdx="-3" bldStep="gridLegend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22" presetClass="entr" presetSubtype="4" fill="hold" grpId="0" nodeType="clickEffect">
                                  <p:stCondLst>
                                    <p:cond delay="200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graphicEl>
                                              <a:chart seriesIdx="0" categoryIdx="-4" bldStep="series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2" dur="500"/>
                                        <p:tgtEl>
                                          <p:spTgt spid="6">
                                            <p:graphicEl>
                                              <a:chart seriesIdx="0" categoryIdx="-4" bldStep="series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22" presetClass="entr" presetSubtype="4" fill="hold" grpId="0" nodeType="clickEffect">
                                  <p:stCondLst>
                                    <p:cond delay="200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graphicEl>
                                              <a:chart seriesIdx="1" categoryIdx="-4" bldStep="series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7" dur="500"/>
                                        <p:tgtEl>
                                          <p:spTgt spid="6">
                                            <p:graphicEl>
                                              <a:chart seriesIdx="1" categoryIdx="-4" bldStep="series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22" presetClass="entr" presetSubtype="4" fill="hold" grpId="0" nodeType="clickEffect">
                                  <p:stCondLst>
                                    <p:cond delay="200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graphicEl>
                                              <a:chart seriesIdx="2" categoryIdx="-4" bldStep="series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22" dur="500"/>
                                        <p:tgtEl>
                                          <p:spTgt spid="6">
                                            <p:graphicEl>
                                              <a:chart seriesIdx="2" categoryIdx="-4" bldStep="series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Graphic spid="6" grpId="0">
        <p:bldSub>
          <a:bldChart bld="series"/>
        </p:bldSub>
      </p:bldGraphic>
    </p:bld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3010" name="Rectangle 2"/>
          <p:cNvSpPr>
            <a:spLocks noGrp="1" noChangeArrowheads="1"/>
          </p:cNvSpPr>
          <p:nvPr>
            <p:ph type="title"/>
          </p:nvPr>
        </p:nvSpPr>
        <p:spPr>
          <a:noFill/>
          <a:ln/>
        </p:spPr>
        <p:txBody>
          <a:bodyPr/>
          <a:lstStyle/>
          <a:p>
            <a:r>
              <a:rPr lang="en-US" u="sng"/>
              <a:t>Sailboat Sales</a:t>
            </a:r>
            <a:r>
              <a:rPr lang="en-US"/>
              <a:t/>
            </a:r>
            <a:br>
              <a:rPr lang="en-US"/>
            </a:br>
            <a:r>
              <a:rPr lang="en-US" sz="2000"/>
              <a:t>(in thousands)</a:t>
            </a:r>
            <a:endParaRPr lang="en-US"/>
          </a:p>
        </p:txBody>
      </p:sp>
      <p:graphicFrame>
        <p:nvGraphicFramePr>
          <p:cNvPr id="6" name="Object 3"/>
          <p:cNvGraphicFramePr>
            <a:graphicFrameLocks noGrp="1" noChangeAspect="1"/>
          </p:cNvGraphicFramePr>
          <p:nvPr>
            <p:ph type="chart" idx="1"/>
          </p:nvPr>
        </p:nvGraphicFramePr>
        <p:xfrm>
          <a:off x="1066800" y="1820863"/>
          <a:ext cx="6858000" cy="4284662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4034" name="Rectangle 2"/>
          <p:cNvSpPr>
            <a:spLocks noGrp="1" noChangeArrowheads="1"/>
          </p:cNvSpPr>
          <p:nvPr>
            <p:ph type="title"/>
          </p:nvPr>
        </p:nvSpPr>
        <p:spPr>
          <a:noFill/>
          <a:ln/>
        </p:spPr>
        <p:txBody>
          <a:bodyPr/>
          <a:lstStyle/>
          <a:p>
            <a:r>
              <a:rPr lang="en-US" u="sng"/>
              <a:t>Sailboat Sales</a:t>
            </a:r>
            <a:r>
              <a:rPr lang="en-US"/>
              <a:t/>
            </a:r>
            <a:br>
              <a:rPr lang="en-US"/>
            </a:br>
            <a:r>
              <a:rPr lang="en-US" sz="2000"/>
              <a:t>(in thousands)</a:t>
            </a:r>
            <a:endParaRPr lang="en-US"/>
          </a:p>
        </p:txBody>
      </p:sp>
      <p:graphicFrame>
        <p:nvGraphicFramePr>
          <p:cNvPr id="6" name="Object 3"/>
          <p:cNvGraphicFramePr>
            <a:graphicFrameLocks noGrp="1" noChangeAspect="1"/>
          </p:cNvGraphicFramePr>
          <p:nvPr>
            <p:ph type="chart" idx="1"/>
          </p:nvPr>
        </p:nvGraphicFramePr>
        <p:xfrm>
          <a:off x="1068388" y="1820863"/>
          <a:ext cx="6853237" cy="4284662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22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 u="sng"/>
              <a:t>Sailboat Sales</a:t>
            </a:r>
            <a:r>
              <a:rPr lang="en-US"/>
              <a:t/>
            </a:r>
            <a:br>
              <a:rPr lang="en-US"/>
            </a:br>
            <a:r>
              <a:rPr lang="en-US" sz="2000"/>
              <a:t>(in thousands)</a:t>
            </a:r>
            <a:endParaRPr lang="en-US"/>
          </a:p>
        </p:txBody>
      </p:sp>
      <p:graphicFrame>
        <p:nvGraphicFramePr>
          <p:cNvPr id="6" name="Object 3"/>
          <p:cNvGraphicFramePr>
            <a:graphicFrameLocks noGrp="1" noChangeAspect="1"/>
          </p:cNvGraphicFramePr>
          <p:nvPr>
            <p:ph type="chart" idx="1"/>
          </p:nvPr>
        </p:nvGraphicFramePr>
        <p:xfrm>
          <a:off x="1068388" y="1820863"/>
          <a:ext cx="6853237" cy="4284662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6082" name="Rectangle 2"/>
          <p:cNvSpPr>
            <a:spLocks noGrp="1" noChangeArrowheads="1"/>
          </p:cNvSpPr>
          <p:nvPr>
            <p:ph type="title"/>
          </p:nvPr>
        </p:nvSpPr>
        <p:spPr>
          <a:noFill/>
          <a:ln/>
        </p:spPr>
        <p:txBody>
          <a:bodyPr/>
          <a:lstStyle/>
          <a:p>
            <a:r>
              <a:rPr lang="en-US" u="sng"/>
              <a:t>Sailboat Sales</a:t>
            </a:r>
            <a:r>
              <a:rPr lang="en-US"/>
              <a:t/>
            </a:r>
            <a:br>
              <a:rPr lang="en-US"/>
            </a:br>
            <a:r>
              <a:rPr lang="en-US" sz="2000"/>
              <a:t>(in thousands)</a:t>
            </a:r>
            <a:endParaRPr lang="en-US"/>
          </a:p>
        </p:txBody>
      </p:sp>
      <p:graphicFrame>
        <p:nvGraphicFramePr>
          <p:cNvPr id="6" name="Object 3"/>
          <p:cNvGraphicFramePr>
            <a:graphicFrameLocks noGrp="1" noChangeAspect="1"/>
          </p:cNvGraphicFramePr>
          <p:nvPr>
            <p:ph type="chart" idx="1"/>
          </p:nvPr>
        </p:nvGraphicFramePr>
        <p:xfrm>
          <a:off x="1068388" y="1820863"/>
          <a:ext cx="6853237" cy="4284662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7106" name="Rectangle 2"/>
          <p:cNvSpPr>
            <a:spLocks noGrp="1" noChangeArrowheads="1"/>
          </p:cNvSpPr>
          <p:nvPr>
            <p:ph type="title"/>
          </p:nvPr>
        </p:nvSpPr>
        <p:spPr>
          <a:noFill/>
          <a:ln/>
        </p:spPr>
        <p:txBody>
          <a:bodyPr/>
          <a:lstStyle/>
          <a:p>
            <a:r>
              <a:rPr lang="en-US" u="sng"/>
              <a:t>Sailboat Sales</a:t>
            </a:r>
            <a:r>
              <a:rPr lang="en-US"/>
              <a:t/>
            </a:r>
            <a:br>
              <a:rPr lang="en-US"/>
            </a:br>
            <a:r>
              <a:rPr lang="en-US" sz="2000"/>
              <a:t>(in thousands)</a:t>
            </a:r>
            <a:endParaRPr lang="en-US"/>
          </a:p>
        </p:txBody>
      </p:sp>
      <p:graphicFrame>
        <p:nvGraphicFramePr>
          <p:cNvPr id="6" name="Object 0"/>
          <p:cNvGraphicFramePr>
            <a:graphicFrameLocks noGrp="1" noChangeAspect="1"/>
          </p:cNvGraphicFramePr>
          <p:nvPr>
            <p:ph type="chart" idx="1"/>
          </p:nvPr>
        </p:nvGraphicFramePr>
        <p:xfrm>
          <a:off x="1066800" y="1820863"/>
          <a:ext cx="6858000" cy="4284662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8130" name="Rectangle 2"/>
          <p:cNvSpPr>
            <a:spLocks noGrp="1" noChangeArrowheads="1"/>
          </p:cNvSpPr>
          <p:nvPr>
            <p:ph type="title"/>
          </p:nvPr>
        </p:nvSpPr>
        <p:spPr>
          <a:noFill/>
          <a:ln/>
        </p:spPr>
        <p:txBody>
          <a:bodyPr/>
          <a:lstStyle/>
          <a:p>
            <a:r>
              <a:rPr lang="en-US" u="sng"/>
              <a:t>Sailboat Sales</a:t>
            </a:r>
            <a:r>
              <a:rPr lang="en-US"/>
              <a:t/>
            </a:r>
            <a:br>
              <a:rPr lang="en-US"/>
            </a:br>
            <a:r>
              <a:rPr lang="en-US" sz="2000"/>
              <a:t>(in thousands)</a:t>
            </a:r>
            <a:endParaRPr lang="en-US"/>
          </a:p>
        </p:txBody>
      </p:sp>
      <p:graphicFrame>
        <p:nvGraphicFramePr>
          <p:cNvPr id="6" name="Object 3"/>
          <p:cNvGraphicFramePr>
            <a:graphicFrameLocks noGrp="1" noChangeAspect="1"/>
          </p:cNvGraphicFramePr>
          <p:nvPr>
            <p:ph type="chart" idx="1"/>
          </p:nvPr>
        </p:nvGraphicFramePr>
        <p:xfrm>
          <a:off x="1066800" y="1820863"/>
          <a:ext cx="6858000" cy="4284662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42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 u="sng"/>
              <a:t>Sailboat Sales</a:t>
            </a:r>
            <a:r>
              <a:rPr lang="en-US"/>
              <a:t/>
            </a:r>
            <a:br>
              <a:rPr lang="en-US"/>
            </a:br>
            <a:r>
              <a:rPr lang="en-US" sz="2000"/>
              <a:t>(in thousands)</a:t>
            </a:r>
          </a:p>
        </p:txBody>
      </p:sp>
      <p:graphicFrame>
        <p:nvGraphicFramePr>
          <p:cNvPr id="6" name="Object 3"/>
          <p:cNvGraphicFramePr>
            <a:graphicFrameLocks noGrp="1" noChangeAspect="1"/>
          </p:cNvGraphicFramePr>
          <p:nvPr>
            <p:ph type="chart" idx="1"/>
          </p:nvPr>
        </p:nvGraphicFramePr>
        <p:xfrm>
          <a:off x="763588" y="1905000"/>
          <a:ext cx="7767637" cy="4113213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266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 u="sng"/>
              <a:t>Sailboat Sales</a:t>
            </a:r>
            <a:r>
              <a:rPr lang="en-US"/>
              <a:t/>
            </a:r>
            <a:br>
              <a:rPr lang="en-US"/>
            </a:br>
            <a:r>
              <a:rPr lang="en-US" sz="2000"/>
              <a:t>(in thousands)</a:t>
            </a:r>
          </a:p>
        </p:txBody>
      </p:sp>
      <p:graphicFrame>
        <p:nvGraphicFramePr>
          <p:cNvPr id="6" name="Object 0"/>
          <p:cNvGraphicFramePr>
            <a:graphicFrameLocks noGrp="1" noChangeAspect="1"/>
          </p:cNvGraphicFramePr>
          <p:nvPr>
            <p:ph type="chart" idx="1"/>
          </p:nvPr>
        </p:nvGraphicFramePr>
        <p:xfrm>
          <a:off x="762000" y="1905000"/>
          <a:ext cx="7767638" cy="4113213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</p:cSld>
  <p:clrMapOvr>
    <a:masterClrMapping/>
  </p:clrMapOvr>
</p:sld>
</file>

<file path=ppt/theme/theme1.xml><?xml version="1.0" encoding="utf-8"?>
<a:theme xmlns:a="http://schemas.openxmlformats.org/drawingml/2006/main" name="Default Design">
  <a:themeElements>
    <a:clrScheme name="Default Design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Default Design">
      <a:majorFont>
        <a:latin typeface="Times New Roman"/>
        <a:ea typeface=""/>
        <a:cs typeface=""/>
      </a:majorFont>
      <a:minorFont>
        <a:latin typeface="Times New Roman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Times New Roman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Times New Roman" charset="0"/>
          </a:defRPr>
        </a:defPPr>
      </a:lstStyle>
    </a:lnDef>
  </a:objectDefaults>
  <a:extraClrSchemeLst>
    <a:extraClrScheme>
      <a:clrScheme name="Default Design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00CC99"/>
        </a:accent1>
        <a:accent2>
          <a:srgbClr val="3333CC"/>
        </a:accent2>
        <a:accent3>
          <a:srgbClr val="FFFFFF"/>
        </a:accent3>
        <a:accent4>
          <a:srgbClr val="000000"/>
        </a:accent4>
        <a:accent5>
          <a:srgbClr val="AAE2CA"/>
        </a:accent5>
        <a:accent6>
          <a:srgbClr val="2D2DB9"/>
        </a:accent6>
        <a:hlink>
          <a:srgbClr val="CCCCFF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2">
        <a:dk1>
          <a:srgbClr val="000000"/>
        </a:dk1>
        <a:lt1>
          <a:srgbClr val="FFFFFF"/>
        </a:lt1>
        <a:dk2>
          <a:srgbClr val="0000FF"/>
        </a:dk2>
        <a:lt2>
          <a:srgbClr val="FFFF00"/>
        </a:lt2>
        <a:accent1>
          <a:srgbClr val="FF9900"/>
        </a:accent1>
        <a:accent2>
          <a:srgbClr val="00FFFF"/>
        </a:accent2>
        <a:accent3>
          <a:srgbClr val="AAAAFF"/>
        </a:accent3>
        <a:accent4>
          <a:srgbClr val="DADADA"/>
        </a:accent4>
        <a:accent5>
          <a:srgbClr val="FFCAAA"/>
        </a:accent5>
        <a:accent6>
          <a:srgbClr val="00E7E7"/>
        </a:accent6>
        <a:hlink>
          <a:srgbClr val="FF0000"/>
        </a:hlink>
        <a:folHlink>
          <a:srgbClr val="969696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3">
        <a:dk1>
          <a:srgbClr val="000000"/>
        </a:dk1>
        <a:lt1>
          <a:srgbClr val="FFFFCC"/>
        </a:lt1>
        <a:dk2>
          <a:srgbClr val="808000"/>
        </a:dk2>
        <a:lt2>
          <a:srgbClr val="666633"/>
        </a:lt2>
        <a:accent1>
          <a:srgbClr val="339933"/>
        </a:accent1>
        <a:accent2>
          <a:srgbClr val="800000"/>
        </a:accent2>
        <a:accent3>
          <a:srgbClr val="FFFFE2"/>
        </a:accent3>
        <a:accent4>
          <a:srgbClr val="000000"/>
        </a:accent4>
        <a:accent5>
          <a:srgbClr val="ADCAAD"/>
        </a:accent5>
        <a:accent6>
          <a:srgbClr val="730000"/>
        </a:accent6>
        <a:hlink>
          <a:srgbClr val="0033CC"/>
        </a:hlink>
        <a:folHlink>
          <a:srgbClr val="FFCC66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4">
        <a:dk1>
          <a:srgbClr val="000000"/>
        </a:dk1>
        <a:lt1>
          <a:srgbClr val="FFFFFF"/>
        </a:lt1>
        <a:dk2>
          <a:srgbClr val="000000"/>
        </a:dk2>
        <a:lt2>
          <a:srgbClr val="333333"/>
        </a:lt2>
        <a:accent1>
          <a:srgbClr val="DDDDDD"/>
        </a:accent1>
        <a:accent2>
          <a:srgbClr val="808080"/>
        </a:accent2>
        <a:accent3>
          <a:srgbClr val="FFFFFF"/>
        </a:accent3>
        <a:accent4>
          <a:srgbClr val="000000"/>
        </a:accent4>
        <a:accent5>
          <a:srgbClr val="EBEBEB"/>
        </a:accent5>
        <a:accent6>
          <a:srgbClr val="737373"/>
        </a:accent6>
        <a:hlink>
          <a:srgbClr val="4D4D4D"/>
        </a:hlink>
        <a:folHlink>
          <a:srgbClr val="EAEAEA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5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FFCC66"/>
        </a:accent1>
        <a:accent2>
          <a:srgbClr val="0000FF"/>
        </a:accent2>
        <a:accent3>
          <a:srgbClr val="FFFFFF"/>
        </a:accent3>
        <a:accent4>
          <a:srgbClr val="000000"/>
        </a:accent4>
        <a:accent5>
          <a:srgbClr val="FFE2B8"/>
        </a:accent5>
        <a:accent6>
          <a:srgbClr val="0000E7"/>
        </a:accent6>
        <a:hlink>
          <a:srgbClr val="CC00CC"/>
        </a:hlink>
        <a:folHlink>
          <a:srgbClr val="C0C0C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6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C0C0C0"/>
        </a:accent1>
        <a:accent2>
          <a:srgbClr val="0066FF"/>
        </a:accent2>
        <a:accent3>
          <a:srgbClr val="FFFFFF"/>
        </a:accent3>
        <a:accent4>
          <a:srgbClr val="000000"/>
        </a:accent4>
        <a:accent5>
          <a:srgbClr val="DCDCDC"/>
        </a:accent5>
        <a:accent6>
          <a:srgbClr val="005CE7"/>
        </a:accent6>
        <a:hlink>
          <a:srgbClr val="FF0000"/>
        </a:hlink>
        <a:folHlink>
          <a:srgbClr val="00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7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3399FF"/>
        </a:accent1>
        <a:accent2>
          <a:srgbClr val="99FFCC"/>
        </a:accent2>
        <a:accent3>
          <a:srgbClr val="FFFFFF"/>
        </a:accent3>
        <a:accent4>
          <a:srgbClr val="000000"/>
        </a:accent4>
        <a:accent5>
          <a:srgbClr val="ADCAFF"/>
        </a:accent5>
        <a:accent6>
          <a:srgbClr val="8AE7B9"/>
        </a:accent6>
        <a:hlink>
          <a:srgbClr val="CC00CC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item1.xml><?xml version="1.0" encoding="utf-8"?>
<ct:contentTypeSchema xmlns:ct="http://schemas.microsoft.com/office/2006/metadata/contentType" xmlns:ma="http://schemas.microsoft.com/office/2006/metadata/properties/metaAttributes" ct:_="" ma:_="" ma:contentTypeName="Document" ma:contentTypeID="0x01010019362A8EFB9F2E489EFB45BF2A181E2E" ma:contentTypeVersion="14" ma:contentTypeDescription="Create a new document." ma:contentTypeScope="" ma:versionID="4710f1d7b039be77b0f3b51895231f29">
  <xsd:schema xmlns:xsd="http://www.w3.org/2001/XMLSchema" xmlns:xs="http://www.w3.org/2001/XMLSchema" xmlns:p="http://schemas.microsoft.com/office/2006/metadata/properties" xmlns:ns2="bcaee46d-dd85-491c-a329-537526765ebf" xmlns:ns3="990d1803-5a5d-4e37-b3b6-5276567aa9e3" targetNamespace="http://schemas.microsoft.com/office/2006/metadata/properties" ma:root="true" ma:fieldsID="cf1284dd7f8d7cf48102b78fec786c07" ns2:_="" ns3:_="">
    <xsd:import namespace="bcaee46d-dd85-491c-a329-537526765ebf"/>
    <xsd:import namespace="990d1803-5a5d-4e37-b3b6-5276567aa9e3"/>
    <xsd:element name="properties">
      <xsd:complexType>
        <xsd:sequence>
          <xsd:element name="documentManagement">
            <xsd:complexType>
              <xsd:all>
                <xsd:element ref="ns2:MediaServiceMetadata" minOccurs="0"/>
                <xsd:element ref="ns2:MediaServiceFastMetadata" minOccurs="0"/>
                <xsd:element ref="ns2:MediaLengthInSeconds" minOccurs="0"/>
                <xsd:element ref="ns2:MediaServiceGenerationTime" minOccurs="0"/>
                <xsd:element ref="ns2:MediaServiceEventHashCode" minOccurs="0"/>
                <xsd:element ref="ns2:MediaServiceAutoKeyPoints" minOccurs="0"/>
                <xsd:element ref="ns2:MediaServiceKeyPoints" minOccurs="0"/>
                <xsd:element ref="ns2:MediaServiceDateTaken" minOccurs="0"/>
                <xsd:element ref="ns2:MediaServiceOCR" minOccurs="0"/>
                <xsd:element ref="ns2:MediaServiceLocation" minOccurs="0"/>
                <xsd:element ref="ns2:lcf76f155ced4ddcb4097134ff3c332f" minOccurs="0"/>
                <xsd:element ref="ns3:TaxCatchAll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bcaee46d-dd85-491c-a329-537526765ebf" elementFormDefault="qualified">
    <xsd:import namespace="http://schemas.microsoft.com/office/2006/documentManagement/types"/>
    <xsd:import namespace="http://schemas.microsoft.com/office/infopath/2007/PartnerControls"/>
    <xsd:element name="MediaServiceMetadata" ma:index="8" nillable="true" ma:displayName="MediaServiceMetadata" ma:hidden="true" ma:internalName="MediaServiceMetadata" ma:readOnly="true">
      <xsd:simpleType>
        <xsd:restriction base="dms:Note"/>
      </xsd:simpleType>
    </xsd:element>
    <xsd:element name="MediaServiceFastMetadata" ma:index="9" nillable="true" ma:displayName="MediaServiceFastMetadata" ma:hidden="true" ma:internalName="MediaServiceFastMetadata" ma:readOnly="true">
      <xsd:simpleType>
        <xsd:restriction base="dms:Note"/>
      </xsd:simpleType>
    </xsd:element>
    <xsd:element name="MediaLengthInSeconds" ma:index="10" nillable="true" ma:displayName="MediaLengthInSeconds" ma:hidden="true" ma:internalName="MediaLengthInSeconds" ma:readOnly="true">
      <xsd:simpleType>
        <xsd:restriction base="dms:Unknown"/>
      </xsd:simpleType>
    </xsd:element>
    <xsd:element name="MediaServiceGenerationTime" ma:index="11" nillable="true" ma:displayName="MediaServiceGenerationTime" ma:hidden="true" ma:internalName="MediaServiceGenerationTime" ma:readOnly="true">
      <xsd:simpleType>
        <xsd:restriction base="dms:Text"/>
      </xsd:simpleType>
    </xsd:element>
    <xsd:element name="MediaServiceEventHashCode" ma:index="12" nillable="true" ma:displayName="MediaServiceEventHashCode" ma:hidden="true" ma:internalName="MediaServiceEventHashCode" ma:readOnly="true">
      <xsd:simpleType>
        <xsd:restriction base="dms:Text"/>
      </xsd:simpleType>
    </xsd:element>
    <xsd:element name="MediaServiceAutoKeyPoints" ma:index="13" nillable="true" ma:displayName="MediaServiceAutoKeyPoints" ma:hidden="true" ma:internalName="MediaServiceAutoKeyPoints" ma:readOnly="true">
      <xsd:simpleType>
        <xsd:restriction base="dms:Note"/>
      </xsd:simpleType>
    </xsd:element>
    <xsd:element name="MediaServiceKeyPoints" ma:index="14" nillable="true" ma:displayName="KeyPoints" ma:internalName="MediaServiceKeyPoints" ma:readOnly="true">
      <xsd:simpleType>
        <xsd:restriction base="dms:Note">
          <xsd:maxLength value="255"/>
        </xsd:restriction>
      </xsd:simpleType>
    </xsd:element>
    <xsd:element name="MediaServiceDateTaken" ma:index="15" nillable="true" ma:displayName="MediaServiceDateTaken" ma:hidden="true" ma:internalName="MediaServiceDateTaken" ma:readOnly="true">
      <xsd:simpleType>
        <xsd:restriction base="dms:Text"/>
      </xsd:simpleType>
    </xsd:element>
    <xsd:element name="MediaServiceOCR" ma:index="16" nillable="true" ma:displayName="Extracted Text" ma:internalName="MediaServiceOCR" ma:readOnly="true">
      <xsd:simpleType>
        <xsd:restriction base="dms:Note">
          <xsd:maxLength value="255"/>
        </xsd:restriction>
      </xsd:simpleType>
    </xsd:element>
    <xsd:element name="MediaServiceLocation" ma:index="17" nillable="true" ma:displayName="Location" ma:internalName="MediaServiceLocation" ma:readOnly="true">
      <xsd:simpleType>
        <xsd:restriction base="dms:Text"/>
      </xsd:simpleType>
    </xsd:element>
    <xsd:element name="lcf76f155ced4ddcb4097134ff3c332f" ma:index="19" nillable="true" ma:taxonomy="true" ma:internalName="lcf76f155ced4ddcb4097134ff3c332f" ma:taxonomyFieldName="MediaServiceImageTags" ma:displayName="Image Tags" ma:readOnly="false" ma:fieldId="{5cf76f15-5ced-4ddc-b409-7134ff3c332f}" ma:taxonomyMulti="true" ma:sspId="755ecf51-9d3a-405d-aee3-f11263887025" ma:termSetId="09814cd3-568e-fe90-9814-8d621ff8fb84" ma:anchorId="fba54fb3-c3e1-fe81-a776-ca4b69148c4d" ma:open="true" ma:isKeyword="false">
      <xsd:complexType>
        <xsd:sequence>
          <xsd:element ref="pc:Terms" minOccurs="0" maxOccurs="1"/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990d1803-5a5d-4e37-b3b6-5276567aa9e3" elementFormDefault="qualified">
    <xsd:import namespace="http://schemas.microsoft.com/office/2006/documentManagement/types"/>
    <xsd:import namespace="http://schemas.microsoft.com/office/infopath/2007/PartnerControls"/>
    <xsd:element name="TaxCatchAll" ma:index="20" nillable="true" ma:displayName="Taxonomy Catch All Column" ma:hidden="true" ma:list="{059d67b8-7457-422b-8922-1b56053e59a8}" ma:internalName="TaxCatchAll" ma:showField="CatchAllData" ma:web="990d1803-5a5d-4e37-b3b6-5276567aa9e3">
      <xsd:complexType>
        <xsd:complexContent>
          <xsd:extension base="dms:MultiChoiceLookup">
            <xsd:sequence>
              <xsd:element name="Value" type="dms:Lookup" maxOccurs="unbounded" minOccurs="0" nillable="true"/>
            </xsd:sequence>
          </xsd:extension>
        </xsd:complexContent>
      </xsd:complex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Content Type"/>
        <xsd:element ref="dc:title" minOccurs="0" maxOccurs="1" ma:index="4" ma:displayName="Title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2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Props1.xml><?xml version="1.0" encoding="utf-8"?>
<ds:datastoreItem xmlns:ds="http://schemas.openxmlformats.org/officeDocument/2006/customXml" ds:itemID="{896D0423-629A-4A43-9450-1985F2E273B6}"/>
</file>

<file path=customXml/itemProps2.xml><?xml version="1.0" encoding="utf-8"?>
<ds:datastoreItem xmlns:ds="http://schemas.openxmlformats.org/officeDocument/2006/customXml" ds:itemID="{B1B137AC-3CCC-4B50-8AC9-497030BD0F9D}"/>
</file>

<file path=docProps/app.xml><?xml version="1.0" encoding="utf-8"?>
<Properties xmlns="http://schemas.openxmlformats.org/officeDocument/2006/extended-properties" xmlns:vt="http://schemas.openxmlformats.org/officeDocument/2006/docPropsVTypes">
  <TotalTime>687</TotalTime>
  <Words>24</Words>
  <Application>Microsoft PowerPoint</Application>
  <PresentationFormat>On-screen Show (4:3)</PresentationFormat>
  <Paragraphs>12</Paragraphs>
  <Slides>10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10</vt:i4>
      </vt:variant>
    </vt:vector>
  </HeadingPairs>
  <TitlesOfParts>
    <vt:vector size="11" baseType="lpstr">
      <vt:lpstr>Default Design</vt:lpstr>
      <vt:lpstr>Sailboat Sales (in thousands)</vt:lpstr>
      <vt:lpstr>Sailboat Sales (in thousands)</vt:lpstr>
      <vt:lpstr>Sailboat Sales (in thousands)</vt:lpstr>
      <vt:lpstr>Sailboat Sales (in thousands)</vt:lpstr>
      <vt:lpstr>Sailboat Sales (in thousands)</vt:lpstr>
      <vt:lpstr>Sailboat Sales (in thousands)</vt:lpstr>
      <vt:lpstr>Sailboat Sales (in thousands)</vt:lpstr>
      <vt:lpstr>Sailboat Sales (in thousands)</vt:lpstr>
      <vt:lpstr>Sailboat Sales (in thousands)</vt:lpstr>
      <vt:lpstr>Sailboat Sales (in thousands)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Sailboat Sales</dc:title>
  <dc:creator>Tim Poynter</dc:creator>
  <cp:lastModifiedBy>Tim Poynter</cp:lastModifiedBy>
  <cp:revision>56</cp:revision>
  <dcterms:created xsi:type="dcterms:W3CDTF">1997-02-09T01:58:18Z</dcterms:created>
  <dcterms:modified xsi:type="dcterms:W3CDTF">2007-09-23T18:09:51Z</dcterms:modified>
</cp:coreProperties>
</file>

<file path=docProps/thumbnail.jpeg>
</file>