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7.xml" ContentType="application/vnd.openxmlformats-officedocument.presentationml.slide+xml"/>
  <Override PartName="/ppt/slides/slide9.xml" ContentType="application/vnd.openxmlformats-officedocument.presentationml.slide+xml"/>
  <Override PartName="/ppt/slides/slide5.xml" ContentType="application/vnd.openxmlformats-officedocument.presentationml.slide+xml"/>
  <Override PartName="/ppt/slides/slide11.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12.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pitchFamily="18" charset="0"/>
        <a:ea typeface="+mn-ea"/>
        <a:cs typeface="+mn-cs"/>
      </a:defRPr>
    </a:lvl1pPr>
    <a:lvl2pPr marL="457200" algn="l" rtl="0" fontAlgn="base">
      <a:spcBef>
        <a:spcPct val="0"/>
      </a:spcBef>
      <a:spcAft>
        <a:spcPct val="0"/>
      </a:spcAft>
      <a:defRPr kumimoji="1" sz="2400" kern="1200">
        <a:solidFill>
          <a:schemeClr val="tx1"/>
        </a:solidFill>
        <a:latin typeface="Times New Roman" pitchFamily="18" charset="0"/>
        <a:ea typeface="+mn-ea"/>
        <a:cs typeface="+mn-cs"/>
      </a:defRPr>
    </a:lvl2pPr>
    <a:lvl3pPr marL="914400" algn="l" rtl="0" fontAlgn="base">
      <a:spcBef>
        <a:spcPct val="0"/>
      </a:spcBef>
      <a:spcAft>
        <a:spcPct val="0"/>
      </a:spcAft>
      <a:defRPr kumimoji="1" sz="2400" kern="1200">
        <a:solidFill>
          <a:schemeClr val="tx1"/>
        </a:solidFill>
        <a:latin typeface="Times New Roman" pitchFamily="18" charset="0"/>
        <a:ea typeface="+mn-ea"/>
        <a:cs typeface="+mn-cs"/>
      </a:defRPr>
    </a:lvl3pPr>
    <a:lvl4pPr marL="1371600" algn="l" rtl="0" fontAlgn="base">
      <a:spcBef>
        <a:spcPct val="0"/>
      </a:spcBef>
      <a:spcAft>
        <a:spcPct val="0"/>
      </a:spcAft>
      <a:defRPr kumimoji="1" sz="2400" kern="1200">
        <a:solidFill>
          <a:schemeClr val="tx1"/>
        </a:solidFill>
        <a:latin typeface="Times New Roman" pitchFamily="18" charset="0"/>
        <a:ea typeface="+mn-ea"/>
        <a:cs typeface="+mn-cs"/>
      </a:defRPr>
    </a:lvl4pPr>
    <a:lvl5pPr marL="1828800" algn="l" rtl="0" fontAlgn="base">
      <a:spcBef>
        <a:spcPct val="0"/>
      </a:spcBef>
      <a:spcAft>
        <a:spcPct val="0"/>
      </a:spcAft>
      <a:defRPr kumimoji="1" sz="2400" kern="1200">
        <a:solidFill>
          <a:schemeClr val="tx1"/>
        </a:solidFill>
        <a:latin typeface="Times New Roman" pitchFamily="18" charset="0"/>
        <a:ea typeface="+mn-ea"/>
        <a:cs typeface="+mn-cs"/>
      </a:defRPr>
    </a:lvl5pPr>
    <a:lvl6pPr marL="2286000" algn="l" defTabSz="914400" rtl="0" eaLnBrk="1" latinLnBrk="0" hangingPunct="1">
      <a:defRPr kumimoji="1" sz="2400" kern="1200">
        <a:solidFill>
          <a:schemeClr val="tx1"/>
        </a:solidFill>
        <a:latin typeface="Times New Roman" pitchFamily="18" charset="0"/>
        <a:ea typeface="+mn-ea"/>
        <a:cs typeface="+mn-cs"/>
      </a:defRPr>
    </a:lvl6pPr>
    <a:lvl7pPr marL="2743200" algn="l" defTabSz="914400" rtl="0" eaLnBrk="1" latinLnBrk="0" hangingPunct="1">
      <a:defRPr kumimoji="1" sz="2400" kern="1200">
        <a:solidFill>
          <a:schemeClr val="tx1"/>
        </a:solidFill>
        <a:latin typeface="Times New Roman" pitchFamily="18" charset="0"/>
        <a:ea typeface="+mn-ea"/>
        <a:cs typeface="+mn-cs"/>
      </a:defRPr>
    </a:lvl7pPr>
    <a:lvl8pPr marL="3200400" algn="l" defTabSz="914400" rtl="0" eaLnBrk="1" latinLnBrk="0" hangingPunct="1">
      <a:defRPr kumimoji="1" sz="2400" kern="1200">
        <a:solidFill>
          <a:schemeClr val="tx1"/>
        </a:solidFill>
        <a:latin typeface="Times New Roman" pitchFamily="18" charset="0"/>
        <a:ea typeface="+mn-ea"/>
        <a:cs typeface="+mn-cs"/>
      </a:defRPr>
    </a:lvl8pPr>
    <a:lvl9pPr marL="3657600" algn="l" defTabSz="914400" rtl="0" eaLnBrk="1" latinLnBrk="0" hangingPunct="1">
      <a:defRPr kumimoji="1"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2787"/>
    <p:restoredTop sz="90929"/>
  </p:normalViewPr>
  <p:slideViewPr>
    <p:cSldViewPr>
      <p:cViewPr varScale="1">
        <p:scale>
          <a:sx n="65" d="100"/>
          <a:sy n="65" d="100"/>
        </p:scale>
        <p:origin x="-27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200"/>
            </a:lvl1pPr>
          </a:lstStyle>
          <a:p>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200"/>
            </a:lvl1pPr>
          </a:lstStyle>
          <a:p>
            <a:endParaRPr lang="en-US"/>
          </a:p>
        </p:txBody>
      </p:sp>
      <p:sp>
        <p:nvSpPr>
          <p:cNvPr id="4100"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200"/>
            </a:lvl1pPr>
          </a:lstStyle>
          <a:p>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200"/>
            </a:lvl1pPr>
          </a:lstStyle>
          <a:p>
            <a:fld id="{801A44B5-C35C-4DE2-8185-600CDA6A1462}"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668612-8309-4225-980F-B6538F833939}" type="slidenum">
              <a:rPr lang="en-US"/>
              <a:pPr/>
              <a:t>1</a:t>
            </a:fld>
            <a:endParaRPr lang="en-US"/>
          </a:p>
        </p:txBody>
      </p:sp>
      <p:sp>
        <p:nvSpPr>
          <p:cNvPr id="5122" name="Rectangle 2"/>
          <p:cNvSpPr>
            <a:spLocks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5123" name="Rectangle 3"/>
          <p:cNvSpPr>
            <a:spLocks noGrp="1" noChangeArrowheads="1"/>
          </p:cNvSpPr>
          <p:nvPr>
            <p:ph type="body" idx="1"/>
          </p:nvPr>
        </p:nvSpPr>
        <p:spPr bwMode="auto">
          <a:xfrm>
            <a:off x="914400" y="4343400"/>
            <a:ext cx="5029200" cy="4114800"/>
          </a:xfrm>
          <a:prstGeom prst="rect">
            <a:avLst/>
          </a:prstGeom>
          <a:noFill/>
          <a:ln w="12700" cap="sq">
            <a:miter lim="800000"/>
            <a:headEnd type="none" w="sm" len="sm"/>
            <a:tailEnd type="none" w="sm" len="sm"/>
          </a:ln>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01A44B5-C35C-4DE2-8185-600CDA6A1462}"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01A44B5-C35C-4DE2-8185-600CDA6A1462}"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01A44B5-C35C-4DE2-8185-600CDA6A1462}"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01A44B5-C35C-4DE2-8185-600CDA6A146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01A44B5-C35C-4DE2-8185-600CDA6A1462}"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01A44B5-C35C-4DE2-8185-600CDA6A1462}"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01A44B5-C35C-4DE2-8185-600CDA6A146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01A44B5-C35C-4DE2-8185-600CDA6A146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01A44B5-C35C-4DE2-8185-600CDA6A146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01A44B5-C35C-4DE2-8185-600CDA6A146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01A44B5-C35C-4DE2-8185-600CDA6A146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434" name="Group 2"/>
          <p:cNvGrpSpPr>
            <a:grpSpLocks/>
          </p:cNvGrpSpPr>
          <p:nvPr/>
        </p:nvGrpSpPr>
        <p:grpSpPr bwMode="auto">
          <a:xfrm>
            <a:off x="-1035050" y="1552575"/>
            <a:ext cx="10179050" cy="5305425"/>
            <a:chOff x="-652" y="978"/>
            <a:chExt cx="6412" cy="3342"/>
          </a:xfrm>
        </p:grpSpPr>
        <p:sp>
          <p:nvSpPr>
            <p:cNvPr id="18435" name="Freeform 3"/>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endParaRPr lang="en-US"/>
            </a:p>
          </p:txBody>
        </p:sp>
        <p:sp>
          <p:nvSpPr>
            <p:cNvPr id="18436" name="Arc 4"/>
            <p:cNvSpPr>
              <a:spLocks/>
            </p:cNvSpPr>
            <p:nvPr/>
          </p:nvSpPr>
          <p:spPr bwMode="auto">
            <a:xfrm>
              <a:off x="-652" y="978"/>
              <a:ext cx="4237" cy="3342"/>
            </a:xfrm>
            <a:custGeom>
              <a:avLst/>
              <a:gdLst>
                <a:gd name="G0" fmla="+- 0 0 0"/>
                <a:gd name="G1" fmla="+- 21231 0 0"/>
                <a:gd name="G2" fmla="+- 21600 0 0"/>
                <a:gd name="T0" fmla="*/ 3977 w 21600"/>
                <a:gd name="T1" fmla="*/ 0 h 21231"/>
                <a:gd name="T2" fmla="*/ 21600 w 21600"/>
                <a:gd name="T3" fmla="*/ 21231 h 21231"/>
                <a:gd name="T4" fmla="*/ 0 w 21600"/>
                <a:gd name="T5" fmla="*/ 21231 h 21231"/>
              </a:gdLst>
              <a:ahLst/>
              <a:cxnLst>
                <a:cxn ang="0">
                  <a:pos x="T0" y="T1"/>
                </a:cxn>
                <a:cxn ang="0">
                  <a:pos x="T2" y="T3"/>
                </a:cxn>
                <a:cxn ang="0">
                  <a:pos x="T4" y="T5"/>
                </a:cxn>
              </a:cxnLst>
              <a:rect l="0" t="0" r="r" b="b"/>
              <a:pathLst>
                <a:path w="21600" h="21231" fill="none" extrusionOk="0">
                  <a:moveTo>
                    <a:pt x="3976" y="0"/>
                  </a:moveTo>
                  <a:cubicBezTo>
                    <a:pt x="14194" y="1914"/>
                    <a:pt x="21600" y="10835"/>
                    <a:pt x="21600" y="21231"/>
                  </a:cubicBezTo>
                </a:path>
                <a:path w="21600" h="21231" stroke="0" extrusionOk="0">
                  <a:moveTo>
                    <a:pt x="3976" y="0"/>
                  </a:moveTo>
                  <a:cubicBezTo>
                    <a:pt x="14194" y="1914"/>
                    <a:pt x="21600" y="10835"/>
                    <a:pt x="21600" y="21231"/>
                  </a:cubicBezTo>
                  <a:lnTo>
                    <a:pt x="0" y="21231"/>
                  </a:lnTo>
                  <a:close/>
                </a:path>
              </a:pathLst>
            </a:custGeom>
            <a:noFill/>
            <a:ln w="12700" cap="rnd">
              <a:solidFill>
                <a:schemeClr val="accent2"/>
              </a:solidFill>
              <a:round/>
              <a:headEnd type="none" w="sm" len="sm"/>
              <a:tailEnd type="none" w="sm" len="sm"/>
            </a:ln>
            <a:effectLst/>
          </p:spPr>
          <p:txBody>
            <a:bodyPr wrap="none" anchor="ctr"/>
            <a:lstStyle/>
            <a:p>
              <a:endParaRPr lang="en-US"/>
            </a:p>
          </p:txBody>
        </p:sp>
      </p:grpSp>
      <p:sp>
        <p:nvSpPr>
          <p:cNvPr id="18437" name="Rectangle 5"/>
          <p:cNvSpPr>
            <a:spLocks noGrp="1" noChangeArrowheads="1"/>
          </p:cNvSpPr>
          <p:nvPr>
            <p:ph type="ctrTitle" sz="quarter"/>
          </p:nvPr>
        </p:nvSpPr>
        <p:spPr>
          <a:xfrm>
            <a:off x="1293813" y="762000"/>
            <a:ext cx="7772400" cy="1143000"/>
          </a:xfrm>
        </p:spPr>
        <p:txBody>
          <a:bodyPr anchor="b"/>
          <a:lstStyle>
            <a:lvl1pPr>
              <a:defRPr/>
            </a:lvl1pPr>
          </a:lstStyle>
          <a:p>
            <a:r>
              <a:rPr lang="en-US"/>
              <a:t>Click to edit Master title style</a:t>
            </a:r>
          </a:p>
        </p:txBody>
      </p:sp>
      <p:sp>
        <p:nvSpPr>
          <p:cNvPr id="18438" name="Rectangle 6"/>
          <p:cNvSpPr>
            <a:spLocks noGrp="1" noChangeArrowheads="1"/>
          </p:cNvSpPr>
          <p:nvPr>
            <p:ph type="subTitle" sz="quarter" idx="1"/>
          </p:nvPr>
        </p:nvSpPr>
        <p:spPr>
          <a:xfrm>
            <a:off x="685800" y="3429000"/>
            <a:ext cx="6400800" cy="1752600"/>
          </a:xfrm>
        </p:spPr>
        <p:txBody>
          <a:bodyPr anchor="ctr"/>
          <a:lstStyle>
            <a:lvl1pPr marL="0" indent="0" algn="ctr">
              <a:buFont typeface="Wingdings" pitchFamily="2" charset="2"/>
              <a:buNone/>
              <a:defRPr/>
            </a:lvl1pPr>
          </a:lstStyle>
          <a:p>
            <a:r>
              <a:rPr lang="en-US"/>
              <a:t>Click to edit Master subtitle style</a:t>
            </a:r>
          </a:p>
        </p:txBody>
      </p:sp>
      <p:sp>
        <p:nvSpPr>
          <p:cNvPr id="18439" name="Rectangle 7"/>
          <p:cNvSpPr>
            <a:spLocks noGrp="1" noChangeArrowheads="1"/>
          </p:cNvSpPr>
          <p:nvPr>
            <p:ph type="dt" sz="quarter" idx="2"/>
          </p:nvPr>
        </p:nvSpPr>
        <p:spPr/>
        <p:txBody>
          <a:bodyPr/>
          <a:lstStyle>
            <a:lvl1pPr>
              <a:defRPr/>
            </a:lvl1pPr>
          </a:lstStyle>
          <a:p>
            <a:endParaRPr lang="en-US"/>
          </a:p>
        </p:txBody>
      </p:sp>
      <p:sp>
        <p:nvSpPr>
          <p:cNvPr id="18440" name="Rectangle 8"/>
          <p:cNvSpPr>
            <a:spLocks noGrp="1" noChangeArrowheads="1"/>
          </p:cNvSpPr>
          <p:nvPr>
            <p:ph type="ftr" sz="quarter" idx="3"/>
          </p:nvPr>
        </p:nvSpPr>
        <p:spPr/>
        <p:txBody>
          <a:bodyPr/>
          <a:lstStyle>
            <a:lvl1pPr>
              <a:defRPr/>
            </a:lvl1pPr>
          </a:lstStyle>
          <a:p>
            <a:endParaRPr lang="en-US"/>
          </a:p>
        </p:txBody>
      </p:sp>
      <p:sp>
        <p:nvSpPr>
          <p:cNvPr id="18441" name="Rectangle 9"/>
          <p:cNvSpPr>
            <a:spLocks noGrp="1" noChangeArrowheads="1"/>
          </p:cNvSpPr>
          <p:nvPr>
            <p:ph type="sldNum" sz="quarter" idx="4"/>
          </p:nvPr>
        </p:nvSpPr>
        <p:spPr/>
        <p:txBody>
          <a:bodyPr/>
          <a:lstStyle>
            <a:lvl1pPr>
              <a:defRPr/>
            </a:lvl1pPr>
          </a:lstStyle>
          <a:p>
            <a:fld id="{27257379-D48A-4CEB-B872-B0FD51D68DA8}"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673E663-FC1C-41FD-80F1-C6B03466333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F86711D-276D-4FC5-949A-C91A151807E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754EC27-C286-43EA-9E1E-CE62421862B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EDB8E19-386B-4C60-AB0D-49697B177BC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AD8C2FD-C988-438B-A7FE-C1CD85282847}"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F25A17D-B339-49A6-AA61-D2BE6764BDF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E1AEB4B-CA6B-47D2-B9DA-5903696971E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26F5FF5-8CE5-44E1-84B2-18F0FD1012C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15FA311-FDB8-4016-AF56-1EE27A187B6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9CEE42F-248B-41BD-9AB7-36D306E509A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7410" name="Group 2"/>
          <p:cNvGrpSpPr>
            <a:grpSpLocks/>
          </p:cNvGrpSpPr>
          <p:nvPr/>
        </p:nvGrpSpPr>
        <p:grpSpPr bwMode="auto">
          <a:xfrm>
            <a:off x="0" y="1588"/>
            <a:ext cx="9132888" cy="6845300"/>
            <a:chOff x="0" y="1"/>
            <a:chExt cx="5753" cy="4312"/>
          </a:xfrm>
        </p:grpSpPr>
        <p:sp>
          <p:nvSpPr>
            <p:cNvPr id="17411" name="Freeform 3"/>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endParaRPr lang="en-US"/>
            </a:p>
          </p:txBody>
        </p:sp>
        <p:sp>
          <p:nvSpPr>
            <p:cNvPr id="17412" name="Arc 4"/>
            <p:cNvSpPr>
              <a:spLocks/>
            </p:cNvSpPr>
            <p:nvPr/>
          </p:nvSpPr>
          <p:spPr bwMode="auto">
            <a:xfrm>
              <a:off x="0" y="1"/>
              <a:ext cx="5298" cy="43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accent2"/>
              </a:solidFill>
              <a:round/>
              <a:headEnd type="none" w="sm" len="sm"/>
              <a:tailEnd type="none" w="sm" len="sm"/>
            </a:ln>
            <a:effectLst/>
          </p:spPr>
          <p:txBody>
            <a:bodyPr wrap="none" anchor="ctr"/>
            <a:lstStyle/>
            <a:p>
              <a:endParaRPr lang="en-US"/>
            </a:p>
          </p:txBody>
        </p:sp>
      </p:grpSp>
      <p:sp>
        <p:nvSpPr>
          <p:cNvPr id="17413" name="Rectangle 5"/>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7414" name="Rectangle 6"/>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415" name="Rectangle 7"/>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kumimoji="0" sz="1400"/>
            </a:lvl1pPr>
          </a:lstStyle>
          <a:p>
            <a:endParaRPr lang="en-US"/>
          </a:p>
        </p:txBody>
      </p:sp>
      <p:sp>
        <p:nvSpPr>
          <p:cNvPr id="17416"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kumimoji="0" sz="1400"/>
            </a:lvl1pPr>
          </a:lstStyle>
          <a:p>
            <a:endParaRPr lang="en-US"/>
          </a:p>
        </p:txBody>
      </p:sp>
      <p:sp>
        <p:nvSpPr>
          <p:cNvPr id="17417" name="Rectangle 9"/>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kumimoji="0" sz="1400"/>
            </a:lvl1pPr>
          </a:lstStyle>
          <a:p>
            <a:fld id="{BFBCD2CA-7428-487F-BCD0-C01FA512C864}"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fontAlgn="base">
        <a:spcBef>
          <a:spcPct val="0"/>
        </a:spcBef>
        <a:spcAft>
          <a:spcPct val="0"/>
        </a:spcAft>
        <a:defRPr kumimoji="1"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accent2"/>
        </a:buClr>
        <a:buSzPct val="80000"/>
        <a:buFont typeface="Wingdings" pitchFamily="2" charset="2"/>
        <a:buChar char="l"/>
        <a:defRPr kumimoji="1" sz="3200">
          <a:solidFill>
            <a:schemeClr val="tx1"/>
          </a:solidFill>
          <a:latin typeface="+mn-lt"/>
          <a:ea typeface="+mn-ea"/>
          <a:cs typeface="+mn-cs"/>
        </a:defRPr>
      </a:lvl1pPr>
      <a:lvl2pPr marL="742950" indent="-285750" algn="l" rtl="0" fontAlgn="base">
        <a:spcBef>
          <a:spcPct val="20000"/>
        </a:spcBef>
        <a:spcAft>
          <a:spcPct val="0"/>
        </a:spcAft>
        <a:buClr>
          <a:schemeClr val="tx1"/>
        </a:buClr>
        <a:buSzPct val="90000"/>
        <a:buChar char="–"/>
        <a:defRPr kumimoji="1" sz="2800">
          <a:solidFill>
            <a:schemeClr val="tx1"/>
          </a:solidFill>
          <a:latin typeface="+mn-lt"/>
        </a:defRPr>
      </a:lvl2pPr>
      <a:lvl3pPr marL="1143000" indent="-228600" algn="l" rtl="0" fontAlgn="base">
        <a:spcBef>
          <a:spcPct val="20000"/>
        </a:spcBef>
        <a:spcAft>
          <a:spcPct val="0"/>
        </a:spcAft>
        <a:buClr>
          <a:schemeClr val="accent1"/>
        </a:buClr>
        <a:buSzPct val="60000"/>
        <a:buFont typeface="Wingdings" pitchFamily="2" charset="2"/>
        <a:buChar char="l"/>
        <a:defRPr kumimoji="1" sz="2400">
          <a:solidFill>
            <a:schemeClr val="tx1"/>
          </a:solidFill>
          <a:latin typeface="+mn-lt"/>
        </a:defRPr>
      </a:lvl3pPr>
      <a:lvl4pPr marL="1600200" indent="-228600" algn="l" rtl="0" fontAlgn="base">
        <a:spcBef>
          <a:spcPct val="20000"/>
        </a:spcBef>
        <a:spcAft>
          <a:spcPct val="0"/>
        </a:spcAft>
        <a:buClr>
          <a:schemeClr val="tx1"/>
        </a:buClr>
        <a:buChar char="–"/>
        <a:defRPr kumimoji="1" sz="2000">
          <a:solidFill>
            <a:schemeClr val="tx1"/>
          </a:solidFill>
          <a:latin typeface="+mn-lt"/>
        </a:defRPr>
      </a:lvl4pPr>
      <a:lvl5pPr marL="2057400" indent="-228600" algn="l" rtl="0" fontAlgn="base">
        <a:spcBef>
          <a:spcPct val="20000"/>
        </a:spcBef>
        <a:spcAft>
          <a:spcPct val="0"/>
        </a:spcAft>
        <a:buClr>
          <a:schemeClr val="accent1"/>
        </a:buClr>
        <a:buChar char="•"/>
        <a:defRPr kumimoji="1" sz="2000">
          <a:solidFill>
            <a:schemeClr val="tx1"/>
          </a:solidFill>
          <a:latin typeface="+mn-lt"/>
        </a:defRPr>
      </a:lvl5pPr>
      <a:lvl6pPr marL="2514600" indent="-228600" algn="l" rtl="0" fontAlgn="base">
        <a:spcBef>
          <a:spcPct val="20000"/>
        </a:spcBef>
        <a:spcAft>
          <a:spcPct val="0"/>
        </a:spcAft>
        <a:buClr>
          <a:schemeClr val="accent1"/>
        </a:buClr>
        <a:buChar char="•"/>
        <a:defRPr kumimoji="1" sz="2000">
          <a:solidFill>
            <a:schemeClr val="tx1"/>
          </a:solidFill>
          <a:latin typeface="+mn-lt"/>
        </a:defRPr>
      </a:lvl6pPr>
      <a:lvl7pPr marL="2971800" indent="-228600" algn="l" rtl="0" fontAlgn="base">
        <a:spcBef>
          <a:spcPct val="20000"/>
        </a:spcBef>
        <a:spcAft>
          <a:spcPct val="0"/>
        </a:spcAft>
        <a:buClr>
          <a:schemeClr val="accent1"/>
        </a:buClr>
        <a:buChar char="•"/>
        <a:defRPr kumimoji="1" sz="2000">
          <a:solidFill>
            <a:schemeClr val="tx1"/>
          </a:solidFill>
          <a:latin typeface="+mn-lt"/>
        </a:defRPr>
      </a:lvl7pPr>
      <a:lvl8pPr marL="3429000" indent="-228600" algn="l" rtl="0" fontAlgn="base">
        <a:spcBef>
          <a:spcPct val="20000"/>
        </a:spcBef>
        <a:spcAft>
          <a:spcPct val="0"/>
        </a:spcAft>
        <a:buClr>
          <a:schemeClr val="accent1"/>
        </a:buClr>
        <a:buChar char="•"/>
        <a:defRPr kumimoji="1" sz="2000">
          <a:solidFill>
            <a:schemeClr val="tx1"/>
          </a:solidFill>
          <a:latin typeface="+mn-lt"/>
        </a:defRPr>
      </a:lvl8pPr>
      <a:lvl9pPr marL="3886200" indent="-228600" algn="l" rtl="0" fontAlgn="base">
        <a:spcBef>
          <a:spcPct val="20000"/>
        </a:spcBef>
        <a:spcAft>
          <a:spcPct val="0"/>
        </a:spcAft>
        <a:buClr>
          <a:schemeClr val="accent1"/>
        </a:buClr>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noFill/>
          <a:ln/>
        </p:spPr>
        <p:txBody>
          <a:bodyPr/>
          <a:lstStyle/>
          <a:p>
            <a:r>
              <a:rPr lang="en-US" sz="4800" b="1"/>
              <a:t>Annual Meeting</a:t>
            </a:r>
          </a:p>
        </p:txBody>
      </p:sp>
      <p:sp>
        <p:nvSpPr>
          <p:cNvPr id="3075" name="Rectangle 3"/>
          <p:cNvSpPr>
            <a:spLocks noGrp="1" noChangeArrowheads="1"/>
          </p:cNvSpPr>
          <p:nvPr>
            <p:ph type="subTitle" idx="1"/>
          </p:nvPr>
        </p:nvSpPr>
        <p:spPr>
          <a:noFill/>
          <a:ln/>
        </p:spPr>
        <p:txBody>
          <a:bodyPr/>
          <a:lstStyle/>
          <a:p>
            <a:r>
              <a:rPr lang="en-US"/>
              <a:t>Worldwide Sporting Goods</a:t>
            </a:r>
          </a:p>
        </p:txBody>
      </p:sp>
    </p:spTree>
  </p:cSld>
  <p:clrMapOvr>
    <a:masterClrMapping/>
  </p:clrMapOvr>
  <p:transition>
    <p:cove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noFill/>
          <a:ln/>
        </p:spPr>
        <p:txBody>
          <a:bodyPr/>
          <a:lstStyle/>
          <a:p>
            <a:r>
              <a:rPr lang="en-US"/>
              <a:t>Goals for Next Period</a:t>
            </a:r>
          </a:p>
        </p:txBody>
      </p:sp>
      <p:sp>
        <p:nvSpPr>
          <p:cNvPr id="14339" name="Rectangle 3"/>
          <p:cNvSpPr>
            <a:spLocks noGrp="1" noChangeArrowheads="1"/>
          </p:cNvSpPr>
          <p:nvPr>
            <p:ph type="body" idx="1"/>
          </p:nvPr>
        </p:nvSpPr>
        <p:spPr>
          <a:noFill/>
          <a:ln/>
        </p:spPr>
        <p:txBody>
          <a:bodyPr/>
          <a:lstStyle/>
          <a:p>
            <a:r>
              <a:rPr lang="en-US"/>
              <a:t>Strategic undertakings</a:t>
            </a:r>
          </a:p>
          <a:p>
            <a:r>
              <a:rPr lang="en-US"/>
              <a:t>Financial goals</a:t>
            </a:r>
          </a:p>
          <a:p>
            <a:r>
              <a:rPr lang="en-US"/>
              <a:t>Other key efforts</a:t>
            </a:r>
          </a:p>
        </p:txBody>
      </p:sp>
    </p:spTree>
  </p:cSld>
  <p:clrMapOvr>
    <a:masterClrMapping/>
  </p:clrMapOvr>
  <p:transition>
    <p:cove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a:ln/>
        </p:spPr>
        <p:txBody>
          <a:bodyPr/>
          <a:lstStyle/>
          <a:p>
            <a:r>
              <a:rPr lang="en-US"/>
              <a:t>Next Steps</a:t>
            </a:r>
          </a:p>
        </p:txBody>
      </p:sp>
      <p:sp>
        <p:nvSpPr>
          <p:cNvPr id="15363" name="Rectangle 3"/>
          <p:cNvSpPr>
            <a:spLocks noGrp="1" noChangeArrowheads="1"/>
          </p:cNvSpPr>
          <p:nvPr>
            <p:ph type="body" idx="1"/>
          </p:nvPr>
        </p:nvSpPr>
        <p:spPr>
          <a:noFill/>
          <a:ln/>
        </p:spPr>
        <p:txBody>
          <a:bodyPr/>
          <a:lstStyle/>
          <a:p>
            <a:r>
              <a:rPr lang="en-US"/>
              <a:t>Advertising</a:t>
            </a:r>
          </a:p>
          <a:p>
            <a:pPr lvl="1"/>
            <a:r>
              <a:rPr lang="en-US"/>
              <a:t>Circulars, newspapers, television, and radio</a:t>
            </a:r>
          </a:p>
          <a:p>
            <a:r>
              <a:rPr lang="en-US"/>
              <a:t>Promotions</a:t>
            </a:r>
          </a:p>
          <a:p>
            <a:pPr lvl="1"/>
            <a:r>
              <a:rPr lang="en-US"/>
              <a:t>Special offers and discounts</a:t>
            </a:r>
          </a:p>
          <a:p>
            <a:r>
              <a:rPr lang="en-US"/>
              <a:t>After sales</a:t>
            </a:r>
          </a:p>
          <a:p>
            <a:pPr lvl="1"/>
            <a:r>
              <a:rPr lang="en-US"/>
              <a:t>Mailings and telemarketing </a:t>
            </a:r>
          </a:p>
        </p:txBody>
      </p:sp>
    </p:spTree>
  </p:cSld>
  <p:clrMapOvr>
    <a:masterClrMapping/>
  </p:clrMapOvr>
  <p:transition>
    <p:cove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noFill/>
          <a:ln/>
        </p:spPr>
        <p:txBody>
          <a:bodyPr/>
          <a:lstStyle/>
          <a:p>
            <a:r>
              <a:rPr lang="en-US"/>
              <a:t>Summary</a:t>
            </a:r>
          </a:p>
        </p:txBody>
      </p:sp>
      <p:sp>
        <p:nvSpPr>
          <p:cNvPr id="16387" name="Rectangle 3"/>
          <p:cNvSpPr>
            <a:spLocks noGrp="1" noChangeArrowheads="1"/>
          </p:cNvSpPr>
          <p:nvPr>
            <p:ph type="body" idx="1"/>
          </p:nvPr>
        </p:nvSpPr>
        <p:spPr>
          <a:noFill/>
          <a:ln/>
        </p:spPr>
        <p:txBody>
          <a:bodyPr/>
          <a:lstStyle/>
          <a:p>
            <a:r>
              <a:rPr lang="en-US"/>
              <a:t>Key successes/challenges</a:t>
            </a:r>
          </a:p>
          <a:p>
            <a:r>
              <a:rPr lang="en-US"/>
              <a:t>Key goals</a:t>
            </a:r>
          </a:p>
          <a:p>
            <a:r>
              <a:rPr lang="en-US"/>
              <a:t>Thanks</a:t>
            </a:r>
          </a:p>
        </p:txBody>
      </p:sp>
    </p:spTree>
  </p:cSld>
  <p:clrMapOvr>
    <a:masterClrMapping/>
  </p:clrMapOvr>
  <p:transition>
    <p:cover/>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noFill/>
          <a:ln/>
        </p:spPr>
        <p:txBody>
          <a:bodyPr/>
          <a:lstStyle/>
          <a:p>
            <a:r>
              <a:rPr lang="en-US" b="1"/>
              <a:t>Agenda</a:t>
            </a:r>
          </a:p>
        </p:txBody>
      </p:sp>
      <p:sp>
        <p:nvSpPr>
          <p:cNvPr id="6147" name="Rectangle 3"/>
          <p:cNvSpPr>
            <a:spLocks noGrp="1" noChangeArrowheads="1"/>
          </p:cNvSpPr>
          <p:nvPr>
            <p:ph type="body" idx="1"/>
          </p:nvPr>
        </p:nvSpPr>
        <p:spPr>
          <a:noFill/>
          <a:ln/>
        </p:spPr>
        <p:txBody>
          <a:bodyPr/>
          <a:lstStyle/>
          <a:p>
            <a:pPr>
              <a:buClr>
                <a:schemeClr val="tx1"/>
              </a:buClr>
              <a:buSzPct val="75000"/>
              <a:buFont typeface="Symbol" pitchFamily="18" charset="2"/>
              <a:buChar char="¨"/>
            </a:pPr>
            <a:r>
              <a:rPr lang="en-US"/>
              <a:t>Welcome and introductions</a:t>
            </a:r>
          </a:p>
          <a:p>
            <a:pPr>
              <a:buClr>
                <a:schemeClr val="tx1"/>
              </a:buClr>
              <a:buSzPct val="75000"/>
              <a:buFont typeface="Symbol" pitchFamily="18" charset="2"/>
              <a:buChar char="¨"/>
            </a:pPr>
            <a:r>
              <a:rPr lang="en-US"/>
              <a:t>Highlights of past year</a:t>
            </a:r>
          </a:p>
          <a:p>
            <a:pPr>
              <a:buClr>
                <a:schemeClr val="tx1"/>
              </a:buClr>
              <a:buSzPct val="75000"/>
              <a:buFont typeface="Symbol" pitchFamily="18" charset="2"/>
              <a:buChar char="¨"/>
            </a:pPr>
            <a:r>
              <a:rPr lang="en-US"/>
              <a:t>Prior goals</a:t>
            </a:r>
          </a:p>
          <a:p>
            <a:pPr>
              <a:buClr>
                <a:schemeClr val="tx1"/>
              </a:buClr>
              <a:buSzPct val="75000"/>
              <a:buFont typeface="Symbol" pitchFamily="18" charset="2"/>
              <a:buChar char="¨"/>
            </a:pPr>
            <a:r>
              <a:rPr lang="en-US"/>
              <a:t>Financial overview</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type="wd">
                                    <p:tmPct val="100000"/>
                                  </p:iterate>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3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300" fill="hold"/>
                                        <p:tgtEl>
                                          <p:spTgt spid="614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iterate type="wd">
                                    <p:tmPct val="100000"/>
                                  </p:iterate>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3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14" dur="300" fill="hold"/>
                                        <p:tgtEl>
                                          <p:spTgt spid="6147">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iterate type="wd">
                                    <p:tmPct val="100000"/>
                                  </p:iterate>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3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20" dur="300" fill="hold"/>
                                        <p:tgtEl>
                                          <p:spTgt spid="6147">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iterate type="wd">
                                    <p:tmPct val="100000"/>
                                  </p:iterate>
                                  <p:childTnLst>
                                    <p:set>
                                      <p:cBhvr>
                                        <p:cTn id="24" dur="1" fill="hold">
                                          <p:stCondLst>
                                            <p:cond delay="0"/>
                                          </p:stCondLst>
                                        </p:cTn>
                                        <p:tgtEl>
                                          <p:spTgt spid="6147">
                                            <p:txEl>
                                              <p:pRg st="3" end="3"/>
                                            </p:txEl>
                                          </p:spTgt>
                                        </p:tgtEl>
                                        <p:attrNameLst>
                                          <p:attrName>style.visibility</p:attrName>
                                        </p:attrNameLst>
                                      </p:cBhvr>
                                      <p:to>
                                        <p:strVal val="visible"/>
                                      </p:to>
                                    </p:set>
                                    <p:anim calcmode="lin" valueType="num">
                                      <p:cBhvr additive="base">
                                        <p:cTn id="25" dur="300" fill="hold"/>
                                        <p:tgtEl>
                                          <p:spTgt spid="6147">
                                            <p:txEl>
                                              <p:pRg st="3" end="3"/>
                                            </p:txEl>
                                          </p:spTgt>
                                        </p:tgtEl>
                                        <p:attrNameLst>
                                          <p:attrName>ppt_x</p:attrName>
                                        </p:attrNameLst>
                                      </p:cBhvr>
                                      <p:tavLst>
                                        <p:tav tm="0">
                                          <p:val>
                                            <p:strVal val="#ppt_x"/>
                                          </p:val>
                                        </p:tav>
                                        <p:tav tm="100000">
                                          <p:val>
                                            <p:strVal val="#ppt_x"/>
                                          </p:val>
                                        </p:tav>
                                      </p:tavLst>
                                    </p:anim>
                                    <p:anim calcmode="lin" valueType="num">
                                      <p:cBhvr additive="base">
                                        <p:cTn id="26" dur="300" fill="hold"/>
                                        <p:tgtEl>
                                          <p:spTgt spid="6147">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noFill/>
          <a:ln/>
        </p:spPr>
        <p:txBody>
          <a:bodyPr/>
          <a:lstStyle/>
          <a:p>
            <a:r>
              <a:rPr lang="en-US"/>
              <a:t>Summary Slide</a:t>
            </a:r>
          </a:p>
        </p:txBody>
      </p:sp>
      <p:sp>
        <p:nvSpPr>
          <p:cNvPr id="7171" name="Rectangle 3"/>
          <p:cNvSpPr>
            <a:spLocks noGrp="1" noChangeArrowheads="1"/>
          </p:cNvSpPr>
          <p:nvPr>
            <p:ph type="body" idx="1"/>
          </p:nvPr>
        </p:nvSpPr>
        <p:spPr>
          <a:noFill/>
          <a:ln/>
        </p:spPr>
        <p:txBody>
          <a:bodyPr/>
          <a:lstStyle/>
          <a:p>
            <a:r>
              <a:rPr lang="en-US"/>
              <a:t>Highlights of Past Year</a:t>
            </a:r>
          </a:p>
          <a:p>
            <a:r>
              <a:rPr lang="en-US"/>
              <a:t>Review of Prior Goals</a:t>
            </a:r>
          </a:p>
          <a:p>
            <a:r>
              <a:rPr lang="en-US"/>
              <a:t>Financial Overview</a:t>
            </a:r>
          </a:p>
          <a:p>
            <a:r>
              <a:rPr lang="en-US"/>
              <a:t>Revenue and Profit</a:t>
            </a:r>
          </a:p>
          <a:p>
            <a:r>
              <a:rPr lang="en-US"/>
              <a:t>Key Spending Areas</a:t>
            </a:r>
          </a:p>
          <a:p>
            <a:r>
              <a:rPr lang="en-US"/>
              <a:t>Important Trends</a:t>
            </a:r>
          </a:p>
          <a:p>
            <a:r>
              <a:rPr lang="en-US"/>
              <a:t>Goals for Next Period</a:t>
            </a:r>
          </a:p>
        </p:txBody>
      </p:sp>
    </p:spTree>
  </p:cSld>
  <p:clrMapOvr>
    <a:masterClrMapping/>
  </p:clrMapOvr>
  <p:transition>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noFill/>
          <a:ln/>
        </p:spPr>
        <p:txBody>
          <a:bodyPr/>
          <a:lstStyle/>
          <a:p>
            <a:r>
              <a:rPr lang="en-US"/>
              <a:t>Highlights of Past Year</a:t>
            </a:r>
          </a:p>
        </p:txBody>
      </p:sp>
      <p:sp>
        <p:nvSpPr>
          <p:cNvPr id="8195" name="Rectangle 3"/>
          <p:cNvSpPr>
            <a:spLocks noGrp="1" noChangeArrowheads="1"/>
          </p:cNvSpPr>
          <p:nvPr>
            <p:ph type="body" idx="1"/>
          </p:nvPr>
        </p:nvSpPr>
        <p:spPr>
          <a:noFill/>
          <a:ln/>
        </p:spPr>
        <p:txBody>
          <a:bodyPr/>
          <a:lstStyle/>
          <a:p>
            <a:r>
              <a:rPr lang="en-US"/>
              <a:t>Increased profits by 20%</a:t>
            </a:r>
          </a:p>
          <a:p>
            <a:r>
              <a:rPr lang="en-US"/>
              <a:t>Expanded into Canada and Mexico</a:t>
            </a:r>
          </a:p>
          <a:p>
            <a:r>
              <a:rPr lang="en-US"/>
              <a:t>Added 3 new product lines</a:t>
            </a:r>
          </a:p>
        </p:txBody>
      </p:sp>
    </p:spTree>
  </p:cSld>
  <p:clrMapOvr>
    <a:masterClrMapping/>
  </p:clrMapOvr>
  <p:transition>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noFill/>
          <a:ln/>
        </p:spPr>
        <p:txBody>
          <a:bodyPr/>
          <a:lstStyle/>
          <a:p>
            <a:r>
              <a:rPr lang="en-US"/>
              <a:t>Review of Prior Goals</a:t>
            </a:r>
          </a:p>
        </p:txBody>
      </p:sp>
      <p:sp>
        <p:nvSpPr>
          <p:cNvPr id="9219" name="Rectangle 3"/>
          <p:cNvSpPr>
            <a:spLocks noGrp="1" noChangeArrowheads="1"/>
          </p:cNvSpPr>
          <p:nvPr>
            <p:ph type="body" idx="1"/>
          </p:nvPr>
        </p:nvSpPr>
        <p:spPr>
          <a:noFill/>
          <a:ln/>
        </p:spPr>
        <p:txBody>
          <a:bodyPr/>
          <a:lstStyle/>
          <a:p>
            <a:r>
              <a:rPr lang="en-US"/>
              <a:t>Financial</a:t>
            </a:r>
          </a:p>
          <a:p>
            <a:pPr lvl="1"/>
            <a:r>
              <a:rPr lang="en-US"/>
              <a:t>Raise profits by 15%</a:t>
            </a:r>
          </a:p>
          <a:p>
            <a:r>
              <a:rPr lang="en-US"/>
              <a:t>Competitive</a:t>
            </a:r>
          </a:p>
          <a:p>
            <a:pPr lvl="1"/>
            <a:r>
              <a:rPr lang="en-US"/>
              <a:t> Expand into foreign markets</a:t>
            </a:r>
          </a:p>
          <a:p>
            <a:r>
              <a:rPr lang="en-US"/>
              <a:t>Progress</a:t>
            </a:r>
          </a:p>
          <a:p>
            <a:pPr lvl="1"/>
            <a:r>
              <a:rPr lang="en-US"/>
              <a:t> Add 2 new product lines</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blinds(horizontal)">
                                      <p:cBhvr>
                                        <p:cTn id="7" dur="500"/>
                                        <p:tgtEl>
                                          <p:spTgt spid="9219">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219">
                                            <p:txEl>
                                              <p:pRg st="1" end="1"/>
                                            </p:txEl>
                                          </p:spTgt>
                                        </p:tgtEl>
                                        <p:attrNameLst>
                                          <p:attrName>style.visibility</p:attrName>
                                        </p:attrNameLst>
                                      </p:cBhvr>
                                      <p:to>
                                        <p:strVal val="visible"/>
                                      </p:to>
                                    </p:set>
                                    <p:animEffect transition="in" filter="blinds(horizontal)">
                                      <p:cBhvr>
                                        <p:cTn id="10" dur="500"/>
                                        <p:tgtEl>
                                          <p:spTgt spid="9219">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9219">
                                            <p:txEl>
                                              <p:pRg st="2" end="2"/>
                                            </p:txEl>
                                          </p:spTgt>
                                        </p:tgtEl>
                                        <p:attrNameLst>
                                          <p:attrName>style.visibility</p:attrName>
                                        </p:attrNameLst>
                                      </p:cBhvr>
                                      <p:to>
                                        <p:strVal val="visible"/>
                                      </p:to>
                                    </p:set>
                                    <p:animEffect transition="in" filter="blinds(horizontal)">
                                      <p:cBhvr>
                                        <p:cTn id="15" dur="500"/>
                                        <p:tgtEl>
                                          <p:spTgt spid="9219">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9219">
                                            <p:txEl>
                                              <p:pRg st="3" end="3"/>
                                            </p:txEl>
                                          </p:spTgt>
                                        </p:tgtEl>
                                        <p:attrNameLst>
                                          <p:attrName>style.visibility</p:attrName>
                                        </p:attrNameLst>
                                      </p:cBhvr>
                                      <p:to>
                                        <p:strVal val="visible"/>
                                      </p:to>
                                    </p:set>
                                    <p:animEffect transition="in" filter="blinds(horizontal)">
                                      <p:cBhvr>
                                        <p:cTn id="18" dur="500"/>
                                        <p:tgtEl>
                                          <p:spTgt spid="9219">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9219">
                                            <p:txEl>
                                              <p:pRg st="4" end="4"/>
                                            </p:txEl>
                                          </p:spTgt>
                                        </p:tgtEl>
                                        <p:attrNameLst>
                                          <p:attrName>style.visibility</p:attrName>
                                        </p:attrNameLst>
                                      </p:cBhvr>
                                      <p:to>
                                        <p:strVal val="visible"/>
                                      </p:to>
                                    </p:set>
                                    <p:animEffect transition="in" filter="blinds(horizontal)">
                                      <p:cBhvr>
                                        <p:cTn id="23" dur="500"/>
                                        <p:tgtEl>
                                          <p:spTgt spid="9219">
                                            <p:txEl>
                                              <p:pRg st="4" end="4"/>
                                            </p:txEl>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9219">
                                            <p:txEl>
                                              <p:pRg st="5" end="5"/>
                                            </p:txEl>
                                          </p:spTgt>
                                        </p:tgtEl>
                                        <p:attrNameLst>
                                          <p:attrName>style.visibility</p:attrName>
                                        </p:attrNameLst>
                                      </p:cBhvr>
                                      <p:to>
                                        <p:strVal val="visible"/>
                                      </p:to>
                                    </p:set>
                                    <p:animEffect transition="in" filter="blinds(horizontal)">
                                      <p:cBhvr>
                                        <p:cTn id="26" dur="500"/>
                                        <p:tgtEl>
                                          <p:spTgt spid="92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noFill/>
          <a:ln/>
        </p:spPr>
        <p:txBody>
          <a:bodyPr/>
          <a:lstStyle/>
          <a:p>
            <a:r>
              <a:rPr lang="en-US"/>
              <a:t>Financial Overview</a:t>
            </a:r>
          </a:p>
        </p:txBody>
      </p:sp>
      <p:sp>
        <p:nvSpPr>
          <p:cNvPr id="10243" name="Rectangle 3"/>
          <p:cNvSpPr>
            <a:spLocks noGrp="1" noChangeArrowheads="1"/>
          </p:cNvSpPr>
          <p:nvPr>
            <p:ph type="body" idx="1"/>
          </p:nvPr>
        </p:nvSpPr>
        <p:spPr>
          <a:noFill/>
          <a:ln/>
        </p:spPr>
        <p:txBody>
          <a:bodyPr/>
          <a:lstStyle/>
          <a:p>
            <a:pPr>
              <a:buFont typeface="Wingdings" pitchFamily="2" charset="2"/>
              <a:buNone/>
            </a:pPr>
            <a:r>
              <a:rPr lang="en-US"/>
              <a:t>		 Last year, there was a steady increase in revenues. We did not experience the drop in the 3rd quarter that we experienced in the previous year. This is attributed in part to the better summer weather last summer.</a:t>
            </a:r>
          </a:p>
        </p:txBody>
      </p:sp>
    </p:spTree>
  </p:cSld>
  <p:clrMapOvr>
    <a:masterClrMapping/>
  </p:clrMapOvr>
  <p:transition>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noFill/>
          <a:ln/>
        </p:spPr>
        <p:txBody>
          <a:bodyPr/>
          <a:lstStyle/>
          <a:p>
            <a:r>
              <a:rPr lang="en-US"/>
              <a:t>Revenue and Profit</a:t>
            </a:r>
          </a:p>
        </p:txBody>
      </p:sp>
      <p:sp>
        <p:nvSpPr>
          <p:cNvPr id="11267" name="Rectangle 3"/>
          <p:cNvSpPr>
            <a:spLocks noGrp="1" noChangeArrowheads="1"/>
          </p:cNvSpPr>
          <p:nvPr>
            <p:ph type="body" idx="1"/>
          </p:nvPr>
        </p:nvSpPr>
        <p:spPr>
          <a:noFill/>
          <a:ln/>
        </p:spPr>
        <p:txBody>
          <a:bodyPr/>
          <a:lstStyle/>
          <a:p>
            <a:r>
              <a:rPr lang="en-US"/>
              <a:t>Projected revenue</a:t>
            </a:r>
          </a:p>
          <a:p>
            <a:r>
              <a:rPr lang="en-US"/>
              <a:t>Actual revenue</a:t>
            </a:r>
          </a:p>
          <a:p>
            <a:r>
              <a:rPr lang="en-US"/>
              <a:t>Profit margin</a:t>
            </a:r>
          </a:p>
          <a:p>
            <a:r>
              <a:rPr lang="en-US"/>
              <a:t>Gross Margin</a:t>
            </a:r>
          </a:p>
          <a:p>
            <a:r>
              <a:rPr lang="en-US"/>
              <a:t>Rest of market - how we compare</a:t>
            </a:r>
          </a:p>
        </p:txBody>
      </p:sp>
    </p:spTree>
  </p:cSld>
  <p:clrMapOvr>
    <a:masterClrMapping/>
  </p:clrMapOvr>
  <p:transition>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noFill/>
          <a:ln/>
        </p:spPr>
        <p:txBody>
          <a:bodyPr/>
          <a:lstStyle/>
          <a:p>
            <a:r>
              <a:rPr lang="en-US"/>
              <a:t>Key Spending Areas</a:t>
            </a:r>
          </a:p>
        </p:txBody>
      </p:sp>
      <p:sp>
        <p:nvSpPr>
          <p:cNvPr id="12291" name="Rectangle 3"/>
          <p:cNvSpPr>
            <a:spLocks noGrp="1" noChangeArrowheads="1"/>
          </p:cNvSpPr>
          <p:nvPr>
            <p:ph type="body" idx="1"/>
          </p:nvPr>
        </p:nvSpPr>
        <p:spPr>
          <a:noFill/>
          <a:ln/>
        </p:spPr>
        <p:txBody>
          <a:bodyPr/>
          <a:lstStyle/>
          <a:p>
            <a:r>
              <a:rPr lang="en-US"/>
              <a:t>R&amp;D</a:t>
            </a:r>
          </a:p>
          <a:p>
            <a:r>
              <a:rPr lang="en-US"/>
              <a:t>Sales and Marketing</a:t>
            </a:r>
          </a:p>
          <a:p>
            <a:r>
              <a:rPr lang="en-US"/>
              <a:t>General and Administration</a:t>
            </a:r>
          </a:p>
          <a:p>
            <a:r>
              <a:rPr lang="en-US"/>
              <a:t>Areas of improvement</a:t>
            </a:r>
          </a:p>
          <a:p>
            <a:r>
              <a:rPr lang="en-US"/>
              <a:t>Areas needing attention/caution</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blinds(horizontal)">
                                      <p:cBhvr>
                                        <p:cTn id="7" dur="500"/>
                                        <p:tgtEl>
                                          <p:spTgt spid="122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291">
                                            <p:txEl>
                                              <p:pRg st="1" end="1"/>
                                            </p:txEl>
                                          </p:spTgt>
                                        </p:tgtEl>
                                        <p:attrNameLst>
                                          <p:attrName>style.visibility</p:attrName>
                                        </p:attrNameLst>
                                      </p:cBhvr>
                                      <p:to>
                                        <p:strVal val="visible"/>
                                      </p:to>
                                    </p:set>
                                    <p:animEffect transition="in" filter="blinds(horizontal)">
                                      <p:cBhvr>
                                        <p:cTn id="12" dur="500"/>
                                        <p:tgtEl>
                                          <p:spTgt spid="122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291">
                                            <p:txEl>
                                              <p:pRg st="2" end="2"/>
                                            </p:txEl>
                                          </p:spTgt>
                                        </p:tgtEl>
                                        <p:attrNameLst>
                                          <p:attrName>style.visibility</p:attrName>
                                        </p:attrNameLst>
                                      </p:cBhvr>
                                      <p:to>
                                        <p:strVal val="visible"/>
                                      </p:to>
                                    </p:set>
                                    <p:animEffect transition="in" filter="blinds(horizontal)">
                                      <p:cBhvr>
                                        <p:cTn id="17" dur="500"/>
                                        <p:tgtEl>
                                          <p:spTgt spid="122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2291">
                                            <p:txEl>
                                              <p:pRg st="3" end="3"/>
                                            </p:txEl>
                                          </p:spTgt>
                                        </p:tgtEl>
                                        <p:attrNameLst>
                                          <p:attrName>style.visibility</p:attrName>
                                        </p:attrNameLst>
                                      </p:cBhvr>
                                      <p:to>
                                        <p:strVal val="visible"/>
                                      </p:to>
                                    </p:set>
                                    <p:animEffect transition="in" filter="blinds(horizontal)">
                                      <p:cBhvr>
                                        <p:cTn id="22" dur="500"/>
                                        <p:tgtEl>
                                          <p:spTgt spid="122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2291">
                                            <p:txEl>
                                              <p:pRg st="4" end="4"/>
                                            </p:txEl>
                                          </p:spTgt>
                                        </p:tgtEl>
                                        <p:attrNameLst>
                                          <p:attrName>style.visibility</p:attrName>
                                        </p:attrNameLst>
                                      </p:cBhvr>
                                      <p:to>
                                        <p:strVal val="visible"/>
                                      </p:to>
                                    </p:set>
                                    <p:animEffect transition="in" filter="blinds(horizontal)">
                                      <p:cBhvr>
                                        <p:cTn id="27" dur="500"/>
                                        <p:tgtEl>
                                          <p:spTgt spid="1229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noFill/>
          <a:ln/>
        </p:spPr>
        <p:txBody>
          <a:bodyPr/>
          <a:lstStyle/>
          <a:p>
            <a:r>
              <a:rPr lang="en-US"/>
              <a:t>Important Trends</a:t>
            </a:r>
          </a:p>
        </p:txBody>
      </p:sp>
      <p:sp>
        <p:nvSpPr>
          <p:cNvPr id="13315" name="Rectangle 3"/>
          <p:cNvSpPr>
            <a:spLocks noGrp="1" noChangeArrowheads="1"/>
          </p:cNvSpPr>
          <p:nvPr>
            <p:ph type="body" idx="1"/>
          </p:nvPr>
        </p:nvSpPr>
        <p:spPr>
          <a:noFill/>
          <a:ln/>
        </p:spPr>
        <p:txBody>
          <a:bodyPr/>
          <a:lstStyle/>
          <a:p>
            <a:r>
              <a:rPr lang="en-US"/>
              <a:t>People had more to spend</a:t>
            </a:r>
          </a:p>
          <a:p>
            <a:r>
              <a:rPr lang="en-US"/>
              <a:t>Emphasis on keeping in shape</a:t>
            </a:r>
          </a:p>
          <a:p>
            <a:r>
              <a:rPr lang="en-US"/>
              <a:t>Recreation spending went up</a:t>
            </a:r>
          </a:p>
        </p:txBody>
      </p:sp>
    </p:spTree>
  </p:cSld>
  <p:clrMapOvr>
    <a:masterClrMapping/>
  </p:clrMapOvr>
  <p:transition>
    <p:cover/>
  </p:transition>
</p:sld>
</file>

<file path=ppt/theme/theme1.xml><?xml version="1.0" encoding="utf-8"?>
<a:theme xmlns:a="http://schemas.openxmlformats.org/drawingml/2006/main" name="MEETNG18">
  <a:themeElements>
    <a:clrScheme name="MEETNG18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MEETNG18">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EETNG18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MEETNG18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MEETNG18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MEETNG18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MEETNG18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362A8EFB9F2E489EFB45BF2A181E2E" ma:contentTypeVersion="14" ma:contentTypeDescription="Create a new document." ma:contentTypeScope="" ma:versionID="4710f1d7b039be77b0f3b51895231f29">
  <xsd:schema xmlns:xsd="http://www.w3.org/2001/XMLSchema" xmlns:xs="http://www.w3.org/2001/XMLSchema" xmlns:p="http://schemas.microsoft.com/office/2006/metadata/properties" xmlns:ns2="bcaee46d-dd85-491c-a329-537526765ebf" xmlns:ns3="990d1803-5a5d-4e37-b3b6-5276567aa9e3" targetNamespace="http://schemas.microsoft.com/office/2006/metadata/properties" ma:root="true" ma:fieldsID="cf1284dd7f8d7cf48102b78fec786c07" ns2:_="" ns3:_="">
    <xsd:import namespace="bcaee46d-dd85-491c-a329-537526765ebf"/>
    <xsd:import namespace="990d1803-5a5d-4e37-b3b6-5276567aa9e3"/>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ServiceOCR"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aee46d-dd85-491c-a329-537526765e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55ecf51-9d3a-405d-aee3-f1126388702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90d1803-5a5d-4e37-b3b6-5276567aa9e3"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059d67b8-7457-422b-8922-1b56053e59a8}" ma:internalName="TaxCatchAll" ma:showField="CatchAllData" ma:web="990d1803-5a5d-4e37-b3b6-5276567aa9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2B64B1C-A32E-4E76-A2A5-78D35AEFA02D}"/>
</file>

<file path=customXml/itemProps2.xml><?xml version="1.0" encoding="utf-8"?>
<ds:datastoreItem xmlns:ds="http://schemas.openxmlformats.org/officeDocument/2006/customXml" ds:itemID="{79792CBE-2845-472A-8C30-45DDBA9B16BC}"/>
</file>

<file path=docProps/app.xml><?xml version="1.0" encoding="utf-8"?>
<Properties xmlns="http://schemas.openxmlformats.org/officeDocument/2006/extended-properties" xmlns:vt="http://schemas.openxmlformats.org/officeDocument/2006/docPropsVTypes">
  <Template>C:\data\MEETNG18.PPT</Template>
  <TotalTime>29</TotalTime>
  <Words>185</Words>
  <Application>Microsoft PowerPoint</Application>
  <PresentationFormat>On-screen Show (4:3)</PresentationFormat>
  <Paragraphs>71</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Times New Roman</vt:lpstr>
      <vt:lpstr>Arial</vt:lpstr>
      <vt:lpstr>Wingdings</vt:lpstr>
      <vt:lpstr>Symbol</vt:lpstr>
      <vt:lpstr>MEETNG18</vt:lpstr>
      <vt:lpstr>Annual Meeting</vt:lpstr>
      <vt:lpstr>Agenda</vt:lpstr>
      <vt:lpstr>Summary Slide</vt:lpstr>
      <vt:lpstr>Highlights of Past Year</vt:lpstr>
      <vt:lpstr>Review of Prior Goals</vt:lpstr>
      <vt:lpstr>Financial Overview</vt:lpstr>
      <vt:lpstr>Revenue and Profit</vt:lpstr>
      <vt:lpstr>Key Spending Areas</vt:lpstr>
      <vt:lpstr>Important Trends</vt:lpstr>
      <vt:lpstr>Goals for Next Period</vt:lpstr>
      <vt:lpstr>Next Steps</vt:lpstr>
      <vt:lpstr>Summary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Meeting</dc:title>
  <dc:creator/>
  <cp:lastModifiedBy>Tim Poynter</cp:lastModifiedBy>
  <cp:revision>3</cp:revision>
  <dcterms:created xsi:type="dcterms:W3CDTF">1999-04-30T13:07:04Z</dcterms:created>
  <dcterms:modified xsi:type="dcterms:W3CDTF">2007-10-06T07:47:47Z</dcterms:modified>
</cp:coreProperties>
</file>