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4.xml" ContentType="application/vnd.openxmlformats-officedocument.presentationml.slide+xml"/>
  <Override PartName="/ppt/slides/slide8.xml" ContentType="application/vnd.openxmlformats-officedocument.presentationml.slide+xml"/>
  <Override PartName="/ppt/slides/slide5.xml" ContentType="application/vnd.openxmlformats-officedocument.presentationml.slide+xml"/>
  <Override PartName="/ppt/slides/slide3.xml" ContentType="application/vnd.openxmlformats-officedocument.presentationml.slide+xml"/>
  <Override PartName="/ppt/slides/slide7.xml" ContentType="application/vnd.openxmlformats-officedocument.presentationml.slide+xml"/>
  <Override PartName="/ppt/slides/slide6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2.xml" ContentType="application/vnd.openxmlformats-officedocument.presentationml.slide+xml"/>
  <Override PartName="/ppt/slideMasters/slideMaster1.xml" ContentType="application/vnd.openxmlformats-officedocument.presentationml.slideMaster+xml"/>
  <Override PartName="/ppt/notesSlides/notesSlide9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6.xml" ContentType="application/vnd.openxmlformats-officedocument.presentationml.notesSlide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1.xml" ContentType="application/vnd.openxmlformats-officedocument.presentationml.notesSlide+xml"/>
  <Override PartName="/ppt/slideLayouts/slideLayout13.xml" ContentType="application/vnd.openxmlformats-officedocument.presentationml.slideLayout+xml"/>
  <Override PartName="/ppt/slideLayouts/slideLayout12.xml" ContentType="application/vnd.openxmlformats-officedocument.presentationml.slideLayout+xml"/>
  <Override PartName="/ppt/notesSlides/notesSlide7.xml" ContentType="application/vnd.openxmlformats-officedocument.presentationml.notesSlide+xml"/>
  <Override PartName="/ppt/handoutMasters/handoutMaster1.xml" ContentType="application/vnd.openxmlformats-officedocument.presentationml.handoutMaster+xml"/>
  <Override PartName="/ppt/theme/theme3.xml" ContentType="application/vnd.openxmlformats-officedocument.theme+xml"/>
  <Override PartName="/ppt/theme/theme2.xml" ContentType="application/vnd.openxmlformats-officedocument.theme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54" r:id="rId1"/>
  </p:sldMasterIdLst>
  <p:notesMasterIdLst>
    <p:notesMasterId r:id="rId12"/>
  </p:notesMasterIdLst>
  <p:handoutMasterIdLst>
    <p:handoutMasterId r:id="rId13"/>
  </p:handoutMasterIdLst>
  <p:sldIdLst>
    <p:sldId id="256" r:id="rId2"/>
    <p:sldId id="266" r:id="rId3"/>
    <p:sldId id="267" r:id="rId4"/>
    <p:sldId id="261" r:id="rId5"/>
    <p:sldId id="265" r:id="rId6"/>
    <p:sldId id="259" r:id="rId7"/>
    <p:sldId id="258" r:id="rId8"/>
    <p:sldId id="262" r:id="rId9"/>
    <p:sldId id="263" r:id="rId10"/>
    <p:sldId id="268" r:id="rId11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chemeClr val="tx1"/>
    </p:penClr>
  </p:showPr>
  <p:clrMru>
    <a:srgbClr val="22B3C2"/>
    <a:srgbClr val="000066"/>
    <a:srgbClr val="0000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19" autoAdjust="0"/>
    <p:restoredTop sz="94595" autoAdjust="0"/>
  </p:normalViewPr>
  <p:slideViewPr>
    <p:cSldViewPr>
      <p:cViewPr varScale="1">
        <p:scale>
          <a:sx n="70" d="100"/>
          <a:sy n="70" d="100"/>
        </p:scale>
        <p:origin x="-42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28" d="100"/>
          <a:sy n="28" d="100"/>
        </p:scale>
        <p:origin x="-1182" y="-78"/>
      </p:cViewPr>
      <p:guideLst>
        <p:guide orient="horz" pos="2880"/>
        <p:guide pos="2160"/>
      </p:guideLst>
    </p:cSldViewPr>
  </p:notesViewPr>
  <p:gridSpacing cx="36868100" cy="368681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18" Type="http://schemas.openxmlformats.org/officeDocument/2006/relationships/customXml" Target="../customXml/item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customXml" Target="../customXml/item2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t" anchorCtr="0" compatLnSpc="1">
            <a:prstTxWarp prst="textNoShape">
              <a:avLst/>
            </a:prstTxWarp>
          </a:bodyPr>
          <a:lstStyle>
            <a:lvl1pPr eaLnBrk="0" hangingPunct="0">
              <a:defRPr kumimoji="0" sz="1000" i="1">
                <a:latin typeface="Times New Roman" pitchFamily="18" charset="0"/>
              </a:defRPr>
            </a:lvl1pPr>
          </a:lstStyle>
          <a:p>
            <a:r>
              <a:rPr lang="en-US"/>
              <a:t>Making a Business of Recreation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kumimoji="0" sz="1000" i="1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b" anchorCtr="0" compatLnSpc="1">
            <a:prstTxWarp prst="textNoShape">
              <a:avLst/>
            </a:prstTxWarp>
          </a:bodyPr>
          <a:lstStyle>
            <a:lvl1pPr eaLnBrk="0" hangingPunct="0">
              <a:defRPr kumimoji="0" sz="1000" i="1">
                <a:latin typeface="Times New Roman" pitchFamily="18" charset="0"/>
              </a:defRPr>
            </a:lvl1pPr>
          </a:lstStyle>
          <a:p>
            <a:r>
              <a:rPr lang="en-US"/>
              <a:t>Worldwide Sporting Goods</a:t>
            </a: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kumimoji="0" sz="1000" i="1">
                <a:latin typeface="Times New Roman" pitchFamily="18" charset="0"/>
              </a:defRPr>
            </a:lvl1pPr>
          </a:lstStyle>
          <a:p>
            <a:fld id="{858C14B0-6D3D-4881-ACF8-B3FF6A44FB58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506" name="Group 1026"/>
          <p:cNvGrpSpPr>
            <a:grpSpLocks/>
          </p:cNvGrpSpPr>
          <p:nvPr/>
        </p:nvGrpSpPr>
        <p:grpSpPr bwMode="auto">
          <a:xfrm>
            <a:off x="0" y="2438400"/>
            <a:ext cx="9009063" cy="1052513"/>
            <a:chOff x="0" y="1536"/>
            <a:chExt cx="5675" cy="663"/>
          </a:xfrm>
        </p:grpSpPr>
        <p:grpSp>
          <p:nvGrpSpPr>
            <p:cNvPr id="21507" name="Group 1027"/>
            <p:cNvGrpSpPr>
              <a:grpSpLocks/>
            </p:cNvGrpSpPr>
            <p:nvPr/>
          </p:nvGrpSpPr>
          <p:grpSpPr bwMode="auto">
            <a:xfrm>
              <a:off x="183" y="1604"/>
              <a:ext cx="448" cy="299"/>
              <a:chOff x="720" y="336"/>
              <a:chExt cx="624" cy="432"/>
            </a:xfrm>
          </p:grpSpPr>
          <p:sp>
            <p:nvSpPr>
              <p:cNvPr id="21508" name="Rectangle 1028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1509" name="Rectangle 1029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grpSp>
          <p:nvGrpSpPr>
            <p:cNvPr id="21510" name="Group 1030"/>
            <p:cNvGrpSpPr>
              <a:grpSpLocks/>
            </p:cNvGrpSpPr>
            <p:nvPr/>
          </p:nvGrpSpPr>
          <p:grpSpPr bwMode="auto">
            <a:xfrm>
              <a:off x="261" y="1870"/>
              <a:ext cx="465" cy="299"/>
              <a:chOff x="912" y="2640"/>
              <a:chExt cx="672" cy="432"/>
            </a:xfrm>
          </p:grpSpPr>
          <p:sp>
            <p:nvSpPr>
              <p:cNvPr id="21511" name="Rectangle 1031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1512" name="Rectangle 1032"/>
              <p:cNvSpPr>
                <a:spLocks noChangeArrowheads="1"/>
              </p:cNvSpPr>
              <p:nvPr/>
            </p:nvSpPr>
            <p:spPr bwMode="auto"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sp>
          <p:nvSpPr>
            <p:cNvPr id="21513" name="Rectangle 1033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1514" name="Rectangle 1034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1515" name="Rectangle 1035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</p:grpSp>
      <p:sp>
        <p:nvSpPr>
          <p:cNvPr id="21516" name="Rectangle 1036"/>
          <p:cNvSpPr>
            <a:spLocks noGrp="1" noChangeArrowheads="1"/>
          </p:cNvSpPr>
          <p:nvPr>
            <p:ph type="ctrTitle"/>
          </p:nvPr>
        </p:nvSpPr>
        <p:spPr>
          <a:xfrm>
            <a:off x="990600" y="18288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1517" name="Rectangle 1037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21518" name="Rectangle 1038"/>
          <p:cNvSpPr>
            <a:spLocks noGrp="1" noChangeArrowheads="1"/>
          </p:cNvSpPr>
          <p:nvPr>
            <p:ph type="dt" sz="half" idx="2"/>
          </p:nvPr>
        </p:nvSpPr>
        <p:spPr>
          <a:xfrm>
            <a:off x="9906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21519" name="Rectangle 1039"/>
          <p:cNvSpPr>
            <a:spLocks noGrp="1" noChangeArrowheads="1"/>
          </p:cNvSpPr>
          <p:nvPr>
            <p:ph type="ftr" sz="quarter" idx="3"/>
          </p:nvPr>
        </p:nvSpPr>
        <p:spPr>
          <a:xfrm>
            <a:off x="3429000" y="6248400"/>
            <a:ext cx="28956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21520" name="Rectangle 1040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70EDEACB-7959-4B23-A2DC-D06E680AC68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E451D77-FE72-46E3-BC6F-FF38A27FBF0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04050" y="617538"/>
            <a:ext cx="1951038" cy="55149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0938" y="617538"/>
            <a:ext cx="5700712" cy="55149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666E15B-DEAA-4662-9DFA-E5E59492EDB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0938" y="617538"/>
            <a:ext cx="7793037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9144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52800" y="63246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818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CEF72749-CB14-49F1-84FB-B2C54F54F6A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Title, Text and Clip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0938" y="617538"/>
            <a:ext cx="7793037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lipArt Placeholder 3"/>
          <p:cNvSpPr>
            <a:spLocks noGrp="1"/>
          </p:cNvSpPr>
          <p:nvPr>
            <p:ph type="clipArt"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/>
          <a:p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9144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52800" y="63246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818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18D49DBB-3539-4D63-8D0C-2BDC65D9AE6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6F01654-88E9-47F8-BBAE-04BE55DB530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462FAF8-C5C7-4368-A584-06A75523DD7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3960D0E-B4F8-4EEE-A009-96E03E0FCEB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ADE262-5A45-4986-80F4-E8FA04B8CF4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D1E9333-DAE9-4F03-84BC-9B5D4514314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8EDD742-F7C7-476A-85E8-2B5BDCC45B8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E0BB885-CAFF-404B-8A09-F9AC8718EE7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2CDDFE5-E718-4EB8-A314-CDD6F5B1F14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ChangeArrowheads="1"/>
          </p:cNvSpPr>
          <p:nvPr/>
        </p:nvSpPr>
        <p:spPr bwMode="ltGray">
          <a:xfrm>
            <a:off x="417513" y="1098550"/>
            <a:ext cx="438150" cy="474663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20483" name="Rectangle 3"/>
          <p:cNvSpPr>
            <a:spLocks noChangeArrowheads="1"/>
          </p:cNvSpPr>
          <p:nvPr/>
        </p:nvSpPr>
        <p:spPr bwMode="ltGray">
          <a:xfrm>
            <a:off x="800100" y="1098550"/>
            <a:ext cx="328613" cy="474663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20484" name="Rectangle 4"/>
          <p:cNvSpPr>
            <a:spLocks noChangeArrowheads="1"/>
          </p:cNvSpPr>
          <p:nvPr/>
        </p:nvSpPr>
        <p:spPr bwMode="ltGray">
          <a:xfrm>
            <a:off x="541338" y="1520825"/>
            <a:ext cx="422275" cy="474663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20485" name="Rectangle 5"/>
          <p:cNvSpPr>
            <a:spLocks noChangeArrowheads="1"/>
          </p:cNvSpPr>
          <p:nvPr/>
        </p:nvSpPr>
        <p:spPr bwMode="ltGray">
          <a:xfrm>
            <a:off x="911225" y="1520825"/>
            <a:ext cx="368300" cy="474663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20486" name="Rectangle 6"/>
          <p:cNvSpPr>
            <a:spLocks noChangeArrowheads="1"/>
          </p:cNvSpPr>
          <p:nvPr/>
        </p:nvSpPr>
        <p:spPr bwMode="ltGray">
          <a:xfrm>
            <a:off x="127000" y="1447800"/>
            <a:ext cx="560388" cy="42227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20487" name="Rectangle 7"/>
          <p:cNvSpPr>
            <a:spLocks noChangeArrowheads="1"/>
          </p:cNvSpPr>
          <p:nvPr/>
        </p:nvSpPr>
        <p:spPr bwMode="gray">
          <a:xfrm>
            <a:off x="762000" y="990600"/>
            <a:ext cx="31750" cy="1052513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20488" name="Rectangle 8"/>
          <p:cNvSpPr>
            <a:spLocks noChangeArrowheads="1"/>
          </p:cNvSpPr>
          <p:nvPr/>
        </p:nvSpPr>
        <p:spPr bwMode="gray">
          <a:xfrm>
            <a:off x="442913" y="1781175"/>
            <a:ext cx="8226425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20489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150938" y="617538"/>
            <a:ext cx="7793037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490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2688" y="2017713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0491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3246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/>
            </a:lvl1pPr>
          </a:lstStyle>
          <a:p>
            <a:endParaRPr lang="en-US"/>
          </a:p>
        </p:txBody>
      </p:sp>
      <p:sp>
        <p:nvSpPr>
          <p:cNvPr id="20492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52800" y="63246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/>
            </a:lvl1pPr>
          </a:lstStyle>
          <a:p>
            <a:endParaRPr lang="en-US"/>
          </a:p>
        </p:txBody>
      </p:sp>
      <p:sp>
        <p:nvSpPr>
          <p:cNvPr id="20493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1800" y="63246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/>
            </a:lvl1pPr>
          </a:lstStyle>
          <a:p>
            <a:fld id="{47883130-C3CC-4133-B2C1-C88B8EF73CF1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56" r:id="rId2"/>
    <p:sldLayoutId id="2147483657" r:id="rId3"/>
    <p:sldLayoutId id="2147483658" r:id="rId4"/>
    <p:sldLayoutId id="2147483659" r:id="rId5"/>
    <p:sldLayoutId id="2147483660" r:id="rId6"/>
    <p:sldLayoutId id="2147483661" r:id="rId7"/>
    <p:sldLayoutId id="2147483662" r:id="rId8"/>
    <p:sldLayoutId id="2147483663" r:id="rId9"/>
    <p:sldLayoutId id="2147483664" r:id="rId10"/>
    <p:sldLayoutId id="2147483665" r:id="rId11"/>
    <p:sldLayoutId id="2147483666" r:id="rId12"/>
    <p:sldLayoutId id="2147483667" r:id="rId13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</a:defRPr>
      </a:lvl2pPr>
      <a:lvl3pPr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</a:defRPr>
      </a:lvl3pPr>
      <a:lvl4pPr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</a:defRPr>
      </a:lvl4pPr>
      <a:lvl5pPr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kumimoji="1"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kumimoji="1"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38" name="Rectangle 18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Making a Business of Recreation</a:t>
            </a:r>
          </a:p>
        </p:txBody>
      </p:sp>
      <p:sp>
        <p:nvSpPr>
          <p:cNvPr id="5139" name="Rectangle 19"/>
          <p:cNvSpPr>
            <a:spLocks noGrp="1" noChangeArrowheads="1"/>
          </p:cNvSpPr>
          <p:nvPr>
            <p:ph type="subTitle" idx="1"/>
          </p:nvPr>
        </p:nvSpPr>
        <p:spPr>
          <a:xfrm>
            <a:off x="990600" y="3657600"/>
            <a:ext cx="6400800" cy="1752600"/>
          </a:xfrm>
        </p:spPr>
        <p:txBody>
          <a:bodyPr/>
          <a:lstStyle/>
          <a:p>
            <a:pPr algn="l"/>
            <a:r>
              <a:rPr 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SubwayLondon" pitchFamily="34" charset="0"/>
              </a:rPr>
              <a:t>Worldwide Sporting Goods</a:t>
            </a:r>
          </a:p>
        </p:txBody>
      </p:sp>
      <p:pic>
        <p:nvPicPr>
          <p:cNvPr id="5140" name="Picture 20" descr="j029976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4976813"/>
            <a:ext cx="1827213" cy="1504950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New Winter Catalog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Annual Sports Equipment Showcase</a:t>
            </a:r>
          </a:p>
        </p:txBody>
      </p:sp>
      <p:pic>
        <p:nvPicPr>
          <p:cNvPr id="22546" name="Picture 18" descr="SCRPLYR"/>
          <p:cNvPicPr>
            <a:picLocks noChangeAspect="1" noChangeArrowheads="1"/>
          </p:cNvPicPr>
          <p:nvPr/>
        </p:nvPicPr>
        <p:blipFill>
          <a:blip r:embed="rId3"/>
          <a:srcRect r="42282"/>
          <a:stretch>
            <a:fillRect/>
          </a:stretch>
        </p:blipFill>
        <p:spPr bwMode="auto">
          <a:xfrm>
            <a:off x="6416675" y="2060575"/>
            <a:ext cx="2727325" cy="47974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1026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r>
              <a:rPr lang="en-US"/>
              <a:t>Success-Satisfaction-Partnership</a:t>
            </a:r>
          </a:p>
        </p:txBody>
      </p:sp>
      <p:sp>
        <p:nvSpPr>
          <p:cNvPr id="26627" name="Rectangle 1027"/>
          <p:cNvSpPr>
            <a:spLocks noGrp="1" noChangeArrowheads="1"/>
          </p:cNvSpPr>
          <p:nvPr>
            <p:ph type="body" idx="1"/>
          </p:nvPr>
        </p:nvSpPr>
        <p:spPr>
          <a:xfrm>
            <a:off x="685800" y="2743200"/>
            <a:ext cx="7772400" cy="3200400"/>
          </a:xfrm>
          <a:noFill/>
          <a:ln/>
        </p:spPr>
        <p:txBody>
          <a:bodyPr lIns="92075" tIns="46038" rIns="92075" bIns="46038"/>
          <a:lstStyle/>
          <a:p>
            <a:pPr>
              <a:buClr>
                <a:schemeClr val="tx1"/>
              </a:buClr>
              <a:buSzPct val="80000"/>
              <a:buFont typeface="Wingdings" pitchFamily="2" charset="2"/>
              <a:buChar char="Ú"/>
            </a:pPr>
            <a:r>
              <a:rPr lang="en-US"/>
              <a:t>Products, value, quality, and service</a:t>
            </a:r>
          </a:p>
          <a:p>
            <a:pPr>
              <a:buClr>
                <a:schemeClr val="tx1"/>
              </a:buClr>
              <a:buSzPct val="80000"/>
              <a:buFont typeface="Wingdings" pitchFamily="2" charset="2"/>
              <a:buChar char="Ú"/>
            </a:pPr>
            <a:r>
              <a:rPr lang="en-US"/>
              <a:t>Success is our objective</a:t>
            </a:r>
          </a:p>
          <a:p>
            <a:pPr>
              <a:buClr>
                <a:schemeClr val="tx1"/>
              </a:buClr>
              <a:buSzPct val="80000"/>
              <a:buFont typeface="Wingdings" pitchFamily="2" charset="2"/>
              <a:buChar char="Ú"/>
            </a:pPr>
            <a:r>
              <a:rPr lang="en-US"/>
              <a:t>Satisfaction is our mission</a:t>
            </a:r>
          </a:p>
          <a:p>
            <a:pPr>
              <a:buClr>
                <a:schemeClr val="tx1"/>
              </a:buClr>
              <a:buSzPct val="80000"/>
              <a:buFont typeface="Wingdings" pitchFamily="2" charset="2"/>
              <a:buChar char="Ú"/>
            </a:pPr>
            <a:r>
              <a:rPr lang="en-US"/>
              <a:t>Partnership is the key</a:t>
            </a:r>
          </a:p>
        </p:txBody>
      </p:sp>
      <p:pic>
        <p:nvPicPr>
          <p:cNvPr id="26628" name="Picture 1028" descr="bd06687_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642100" y="0"/>
            <a:ext cx="2501900" cy="2514600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r>
              <a:rPr lang="en-US"/>
              <a:t>Our Strengths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182688" y="2017713"/>
            <a:ext cx="6589712" cy="4114800"/>
          </a:xfrm>
          <a:noFill/>
          <a:ln/>
        </p:spPr>
        <p:txBody>
          <a:bodyPr lIns="92075" tIns="46038" rIns="92075" bIns="46038"/>
          <a:lstStyle/>
          <a:p>
            <a:r>
              <a:rPr lang="en-US"/>
              <a:t>Fast delivery</a:t>
            </a:r>
          </a:p>
          <a:p>
            <a:r>
              <a:rPr lang="en-US"/>
              <a:t>Top manufacturers</a:t>
            </a:r>
          </a:p>
          <a:p>
            <a:r>
              <a:rPr lang="en-US"/>
              <a:t>Competitive prices</a:t>
            </a:r>
          </a:p>
          <a:p>
            <a:r>
              <a:rPr lang="en-US"/>
              <a:t>After sales support</a:t>
            </a:r>
          </a:p>
          <a:p>
            <a:endParaRPr lang="en-US" sz="2800"/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r>
              <a:rPr lang="en-US"/>
              <a:t>Building Partnerships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sz="half" idx="1"/>
          </p:nvPr>
        </p:nvSpPr>
        <p:spPr>
          <a:noFill/>
          <a:ln/>
        </p:spPr>
        <p:txBody>
          <a:bodyPr lIns="92075" tIns="46038" rIns="92075" bIns="46038"/>
          <a:lstStyle/>
          <a:p>
            <a:pPr algn="ctr">
              <a:buFont typeface="Wingdings" pitchFamily="2" charset="2"/>
              <a:buNone/>
            </a:pPr>
            <a:r>
              <a:rPr lang="en-US" sz="3200"/>
              <a:t>Worldwide Sporting Goods</a:t>
            </a:r>
          </a:p>
          <a:p>
            <a:r>
              <a:rPr lang="en-US"/>
              <a:t>Quality products</a:t>
            </a:r>
          </a:p>
          <a:p>
            <a:r>
              <a:rPr lang="en-US"/>
              <a:t>Excellent value</a:t>
            </a:r>
          </a:p>
          <a:p>
            <a:r>
              <a:rPr lang="en-US"/>
              <a:t>Reputation</a:t>
            </a:r>
            <a:endParaRPr lang="en-US" sz="2400"/>
          </a:p>
          <a:p>
            <a:r>
              <a:rPr lang="en-US"/>
              <a:t>Knowledgeable sales staff</a:t>
            </a:r>
          </a:p>
        </p:txBody>
      </p:sp>
      <p:sp>
        <p:nvSpPr>
          <p:cNvPr id="7172" name="Rectangle 4"/>
          <p:cNvSpPr>
            <a:spLocks noGrp="1" noChangeArrowheads="1"/>
          </p:cNvSpPr>
          <p:nvPr>
            <p:ph type="body" sz="half" idx="2"/>
          </p:nvPr>
        </p:nvSpPr>
        <p:spPr>
          <a:noFill/>
          <a:ln/>
        </p:spPr>
        <p:txBody>
          <a:bodyPr lIns="92075" tIns="46038" rIns="92075" bIns="46038"/>
          <a:lstStyle/>
          <a:p>
            <a:pPr algn="ctr">
              <a:buFont typeface="Wingdings" pitchFamily="2" charset="2"/>
              <a:buNone/>
            </a:pPr>
            <a:r>
              <a:rPr lang="en-US" sz="3200"/>
              <a:t>Supporting Retail Partners</a:t>
            </a:r>
            <a:endParaRPr lang="en-US" sz="2400"/>
          </a:p>
          <a:p>
            <a:r>
              <a:rPr lang="en-US"/>
              <a:t>Community shopping</a:t>
            </a:r>
          </a:p>
          <a:p>
            <a:r>
              <a:rPr lang="en-US"/>
              <a:t>Customer bonding</a:t>
            </a:r>
          </a:p>
          <a:p>
            <a:r>
              <a:rPr lang="en-US"/>
              <a:t>Customer support</a:t>
            </a:r>
          </a:p>
          <a:p>
            <a:r>
              <a:rPr lang="en-US"/>
              <a:t>Local service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7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Meeting the Needs</a:t>
            </a:r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marL="0" indent="4763">
              <a:buFont typeface="Wingdings" pitchFamily="2" charset="2"/>
              <a:buNone/>
            </a:pPr>
            <a:r>
              <a:rPr lang="en-US" sz="2800"/>
              <a:t>The Retail Partners program targets our large customers. They become part of the Worldwide Sporting Goods network, which creates a link between WSG and the local market.</a:t>
            </a:r>
          </a:p>
        </p:txBody>
      </p:sp>
      <p:pic>
        <p:nvPicPr>
          <p:cNvPr id="8200" name="Picture 8" descr="j0293844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6180138" y="3160713"/>
            <a:ext cx="1738312" cy="1827212"/>
          </a:xfrm>
        </p:spPr>
      </p:pic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r>
              <a:rPr lang="en-US"/>
              <a:t>Customer Requirements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lIns="92075" tIns="46038" rIns="92075" bIns="46038"/>
          <a:lstStyle/>
          <a:p>
            <a:r>
              <a:rPr lang="en-US"/>
              <a:t>Fast delivery</a:t>
            </a:r>
          </a:p>
          <a:p>
            <a:r>
              <a:rPr lang="en-US"/>
              <a:t>Top manufacturers</a:t>
            </a:r>
          </a:p>
          <a:p>
            <a:r>
              <a:rPr lang="en-US"/>
              <a:t>Competitive prices</a:t>
            </a:r>
          </a:p>
          <a:p>
            <a:r>
              <a:rPr lang="en-US"/>
              <a:t>After sales support </a:t>
            </a:r>
          </a:p>
          <a:p>
            <a:r>
              <a:rPr lang="en-US"/>
              <a:t>The following week’s specials are announced by the end of this week </a:t>
            </a:r>
          </a:p>
        </p:txBody>
      </p:sp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9" name="Rectangle 1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Key Benefits</a:t>
            </a:r>
          </a:p>
        </p:txBody>
      </p:sp>
      <p:sp>
        <p:nvSpPr>
          <p:cNvPr id="12300" name="Rectangle 12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en-US" sz="2800"/>
              <a:t>Prompt service</a:t>
            </a:r>
          </a:p>
          <a:p>
            <a:r>
              <a:rPr lang="en-US" sz="2800"/>
              <a:t>Wide selection of products</a:t>
            </a:r>
          </a:p>
          <a:p>
            <a:r>
              <a:rPr lang="en-US" sz="2800"/>
              <a:t>Support after sale</a:t>
            </a:r>
          </a:p>
          <a:p>
            <a:endParaRPr lang="en-US" sz="2800"/>
          </a:p>
          <a:p>
            <a:endParaRPr lang="en-US" sz="2800"/>
          </a:p>
        </p:txBody>
      </p:sp>
      <p:pic>
        <p:nvPicPr>
          <p:cNvPr id="12302" name="Picture 14" descr="bd05299_"/>
          <p:cNvPicPr>
            <a:picLocks noGrp="1" noChangeAspect="1" noChangeArrowheads="1"/>
          </p:cNvPicPr>
          <p:nvPr>
            <p:ph type="clipArt" sz="half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5438775" y="3433763"/>
            <a:ext cx="3705225" cy="3424237"/>
          </a:xfrm>
        </p:spPr>
      </p:pic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r>
              <a:rPr lang="en-US"/>
              <a:t>Next Steps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lIns="92075" tIns="46038" rIns="92075" bIns="46038"/>
          <a:lstStyle/>
          <a:p>
            <a:r>
              <a:rPr lang="en-US"/>
              <a:t>Advertising</a:t>
            </a:r>
          </a:p>
          <a:p>
            <a:pPr lvl="1"/>
            <a:r>
              <a:rPr lang="en-US"/>
              <a:t>Circulars, newspapers, television, and radio</a:t>
            </a:r>
          </a:p>
          <a:p>
            <a:r>
              <a:rPr lang="en-US"/>
              <a:t>Promotions</a:t>
            </a:r>
          </a:p>
          <a:p>
            <a:pPr lvl="1"/>
            <a:r>
              <a:rPr lang="en-US"/>
              <a:t>Special offers and discounts</a:t>
            </a:r>
          </a:p>
          <a:p>
            <a:r>
              <a:rPr lang="en-US"/>
              <a:t>After sales</a:t>
            </a:r>
          </a:p>
          <a:p>
            <a:pPr lvl="1"/>
            <a:r>
              <a:rPr lang="en-US"/>
              <a:t>Mailings and telemarketing </a:t>
            </a:r>
          </a:p>
        </p:txBody>
      </p:sp>
    </p:spTree>
  </p:cSld>
  <p:clrMapOvr>
    <a:masterClrMapping/>
  </p:clrMapOvr>
  <p:transition/>
</p:sld>
</file>

<file path=ppt/theme/theme1.xml><?xml version="1.0" encoding="utf-8"?>
<a:theme xmlns:a="http://schemas.openxmlformats.org/drawingml/2006/main" name="Blends">
  <a:themeElements>
    <a:clrScheme name="Blends 2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Blends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lnDef>
  </a:objectDefaults>
  <a:extraClrSchemeLst>
    <a:extraClrScheme>
      <a:clrScheme name="Blend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2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3">
        <a:dk1>
          <a:srgbClr val="000000"/>
        </a:dk1>
        <a:lt1>
          <a:srgbClr val="FFFFFF"/>
        </a:lt1>
        <a:dk2>
          <a:srgbClr val="000000"/>
        </a:dk2>
        <a:lt2>
          <a:srgbClr val="5F5F5F"/>
        </a:lt2>
        <a:accent1>
          <a:srgbClr val="EAEAEA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737373"/>
        </a:accent6>
        <a:hlink>
          <a:srgbClr val="4D4D4D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4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7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9362A8EFB9F2E489EFB45BF2A181E2E" ma:contentTypeVersion="14" ma:contentTypeDescription="Create a new document." ma:contentTypeScope="" ma:versionID="4710f1d7b039be77b0f3b51895231f29">
  <xsd:schema xmlns:xsd="http://www.w3.org/2001/XMLSchema" xmlns:xs="http://www.w3.org/2001/XMLSchema" xmlns:p="http://schemas.microsoft.com/office/2006/metadata/properties" xmlns:ns2="bcaee46d-dd85-491c-a329-537526765ebf" xmlns:ns3="990d1803-5a5d-4e37-b3b6-5276567aa9e3" targetNamespace="http://schemas.microsoft.com/office/2006/metadata/properties" ma:root="true" ma:fieldsID="cf1284dd7f8d7cf48102b78fec786c07" ns2:_="" ns3:_="">
    <xsd:import namespace="bcaee46d-dd85-491c-a329-537526765ebf"/>
    <xsd:import namespace="990d1803-5a5d-4e37-b3b6-5276567aa9e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LengthInSeconds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OCR" minOccurs="0"/>
                <xsd:element ref="ns2:MediaServiceLocation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caee46d-dd85-491c-a329-537526765eb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LengthInSeconds" ma:index="1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lcf76f155ced4ddcb4097134ff3c332f" ma:index="19" nillable="true" ma:taxonomy="true" ma:internalName="lcf76f155ced4ddcb4097134ff3c332f" ma:taxonomyFieldName="MediaServiceImageTags" ma:displayName="Image Tags" ma:readOnly="false" ma:fieldId="{5cf76f15-5ced-4ddc-b409-7134ff3c332f}" ma:taxonomyMulti="true" ma:sspId="755ecf51-9d3a-405d-aee3-f1126388702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90d1803-5a5d-4e37-b3b6-5276567aa9e3" elementFormDefault="qualified">
    <xsd:import namespace="http://schemas.microsoft.com/office/2006/documentManagement/types"/>
    <xsd:import namespace="http://schemas.microsoft.com/office/infopath/2007/PartnerControls"/>
    <xsd:element name="TaxCatchAll" ma:index="20" nillable="true" ma:displayName="Taxonomy Catch All Column" ma:hidden="true" ma:list="{059d67b8-7457-422b-8922-1b56053e59a8}" ma:internalName="TaxCatchAll" ma:showField="CatchAllData" ma:web="990d1803-5a5d-4e37-b3b6-5276567aa9e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7B7F6F89-4183-44FC-8F0A-6DC111E26832}"/>
</file>

<file path=customXml/itemProps2.xml><?xml version="1.0" encoding="utf-8"?>
<ds:datastoreItem xmlns:ds="http://schemas.openxmlformats.org/officeDocument/2006/customXml" ds:itemID="{38192E27-2577-4AFF-9E33-737D63669880}"/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Files\Word 9\Templates\Presentation Designs\Blends.pot</Template>
  <TotalTime>1224</TotalTime>
  <Words>159</Words>
  <Application>Microsoft PowerPoint 7.0</Application>
  <PresentationFormat>On-screen Show (4:3)</PresentationFormat>
  <Paragraphs>44</Paragraphs>
  <Slides>10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5" baseType="lpstr">
      <vt:lpstr>Times New Roman</vt:lpstr>
      <vt:lpstr>Tahoma</vt:lpstr>
      <vt:lpstr>Wingdings</vt:lpstr>
      <vt:lpstr>SubwayLondon</vt:lpstr>
      <vt:lpstr>Blends</vt:lpstr>
      <vt:lpstr>Making a Business of Recreation</vt:lpstr>
      <vt:lpstr>Annual Sports Equipment Showcase</vt:lpstr>
      <vt:lpstr>Success-Satisfaction-Partnership</vt:lpstr>
      <vt:lpstr>Our Strengths</vt:lpstr>
      <vt:lpstr>Building Partnerships</vt:lpstr>
      <vt:lpstr>Meeting the Needs</vt:lpstr>
      <vt:lpstr>Customer Requirements</vt:lpstr>
      <vt:lpstr>Key Benefits</vt:lpstr>
      <vt:lpstr>Next Steps</vt:lpstr>
      <vt:lpstr>New Winter Catalog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Selling an Idea or a Product</dc:title>
  <dc:creator>tim.poynter</dc:creator>
  <cp:lastModifiedBy>Tim Poynter</cp:lastModifiedBy>
  <cp:revision>98</cp:revision>
  <dcterms:created xsi:type="dcterms:W3CDTF">1995-06-02T22:06:36Z</dcterms:created>
  <dcterms:modified xsi:type="dcterms:W3CDTF">2007-08-04T08:25:26Z</dcterms:modified>
</cp:coreProperties>
</file>