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drawings/drawing1.xml" ContentType="application/vnd.openxmlformats-officedocument.drawingml.chartshapes+xml"/>
  <Override PartName="/ppt/drawings/drawing2.xml" ContentType="application/vnd.openxmlformats-officedocument.drawingml.chartshapes+xml"/>
  <Override PartName="/ppt/presentation.xml" ContentType="application/vnd.openxmlformats-officedocument.presentationml.presentation.main+xml"/>
  <Override PartName="/ppt/slides/slide9.xml" ContentType="application/vnd.openxmlformats-officedocument.presentationml.slide+xml"/>
  <Override PartName="/ppt/slides/slide8.xml" ContentType="application/vnd.openxmlformats-officedocument.presentationml.slide+xml"/>
  <Override PartName="/ppt/slides/slide7.xml" ContentType="application/vnd.openxmlformats-officedocument.presentationml.slide+xml"/>
  <Override PartName="/ppt/slides/slide6.xml" ContentType="application/vnd.openxmlformats-officedocument.presentationml.slide+xml"/>
  <Override PartName="/ppt/slides/slide10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slides/slide4.xml" ContentType="application/vnd.openxmlformats-officedocument.presentationml.slide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theme/theme1.xml" ContentType="application/vnd.openxmlformats-officedocument.theme+xml"/>
  <Override PartName="/ppt/charts/chart10.xml" ContentType="application/vnd.openxmlformats-officedocument.drawingml.chart+xml"/>
  <Override PartName="/ppt/charts/chart9.xml" ContentType="application/vnd.openxmlformats-officedocument.drawingml.chart+xml"/>
  <Override PartName="/ppt/charts/chart8.xml" ContentType="application/vnd.openxmlformats-officedocument.drawingml.chart+xml"/>
  <Override PartName="/ppt/charts/chart7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6.xml" ContentType="application/vnd.openxmlformats-officedocument.drawingml.chart+xml"/>
  <Override PartName="/ppt/charts/chart5.xml" ContentType="application/vnd.openxmlformats-officedocument.drawingml.chart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sldIdLst>
    <p:sldId id="272" r:id="rId2"/>
    <p:sldId id="289" r:id="rId3"/>
    <p:sldId id="290" r:id="rId4"/>
    <p:sldId id="280" r:id="rId5"/>
    <p:sldId id="291" r:id="rId6"/>
    <p:sldId id="292" r:id="rId7"/>
    <p:sldId id="293" r:id="rId8"/>
    <p:sldId id="264" r:id="rId9"/>
    <p:sldId id="265" r:id="rId10"/>
    <p:sldId id="288" r:id="rId11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2787"/>
    <p:restoredTop sz="90929"/>
  </p:normalViewPr>
  <p:slideViewPr>
    <p:cSldViewPr>
      <p:cViewPr varScale="1">
        <p:scale>
          <a:sx n="63" d="100"/>
          <a:sy n="63" d="100"/>
        </p:scale>
        <p:origin x="-252" y="-11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17" Type="http://schemas.openxmlformats.org/officeDocument/2006/relationships/customXml" Target="../customXml/item2.xml"/><Relationship Id="rId2" Type="http://schemas.openxmlformats.org/officeDocument/2006/relationships/slide" Target="slides/slide1.xml"/><Relationship Id="rId16" Type="http://schemas.openxmlformats.org/officeDocument/2006/relationships/customXml" Target="../customXml/item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1.xlsx"/></Relationships>
</file>

<file path=ppt/charts/_rels/chart10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2.xml"/><Relationship Id="rId1" Type="http://schemas.openxmlformats.org/officeDocument/2006/relationships/package" Target="../embeddings/Microsoft_Office_Excel_Worksheet10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7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8.xlsx"/></Relationships>
</file>

<file path=ppt/charts/_rels/chart9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package" Target="../embeddings/Microsoft_Office_Excel_Worksheet9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6.7415730337078775E-2"/>
          <c:y val="2.7210884353741478E-2"/>
          <c:w val="0.8792134831460674"/>
          <c:h val="0.7505668934240366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47458176"/>
        <c:axId val="53116928"/>
      </c:barChart>
      <c:catAx>
        <c:axId val="47458176"/>
        <c:scaling>
          <c:orientation val="minMax"/>
        </c:scaling>
        <c:axPos val="b"/>
        <c:tickLblPos val="nextTo"/>
        <c:crossAx val="53116928"/>
        <c:crossesAt val="0"/>
        <c:lblAlgn val="ctr"/>
        <c:lblOffset val="100"/>
      </c:catAx>
      <c:valAx>
        <c:axId val="53116928"/>
        <c:scaling>
          <c:orientation val="minMax"/>
          <c:max val="80"/>
        </c:scaling>
        <c:axPos val="l"/>
        <c:numFmt formatCode="General" sourceLinked="1"/>
        <c:tickLblPos val="nextTo"/>
        <c:crossAx val="47458176"/>
        <c:crosses val="autoZero"/>
        <c:crossBetween val="between"/>
        <c:majorUnit val="20"/>
      </c:valAx>
      <c:spPr>
        <a:noFill/>
        <a:ln w="25329">
          <a:noFill/>
        </a:ln>
      </c:spPr>
    </c:plotArea>
    <c:legend>
      <c:legendPos val="b"/>
      <c:layout>
        <c:manualLayout>
          <c:xMode val="edge"/>
          <c:yMode val="edge"/>
          <c:x val="0.28651685393258464"/>
          <c:y val="0.92063492063492069"/>
          <c:w val="0.41432584269662931"/>
          <c:h val="8.1632653061224525E-2"/>
        </c:manualLayout>
      </c:layout>
      <c:spPr>
        <a:noFill/>
        <a:ln w="3166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5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view3D>
      <c:hPercent val="46"/>
      <c:depthPercent val="100"/>
      <c:rAngAx val="1"/>
    </c:view3D>
    <c:floor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spPr>
        <a:noFill/>
        <a:ln w="12700">
          <a:solidFill>
            <a:schemeClr val="tx1"/>
          </a:solidFill>
          <a:prstDash val="solid"/>
        </a:ln>
      </c:spPr>
    </c:sideWall>
    <c:backWall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6.9478908188585611E-2"/>
          <c:y val="2.132701421800948E-2"/>
          <c:w val="0.91811414392059554"/>
          <c:h val="0.7535545023696687"/>
        </c:manualLayout>
      </c:layout>
      <c:bar3D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</c:v>
                </c:pt>
              </c:strCache>
            </c:strRef>
          </c:tx>
          <c:spPr>
            <a:solidFill>
              <a:srgbClr val="FF0000"/>
            </a:solidFill>
            <a:ln w="12698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90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</c:v>
                </c:pt>
              </c:strCache>
            </c:strRef>
          </c:tx>
          <c:spPr>
            <a:solidFill>
              <a:srgbClr val="000080"/>
            </a:solidFill>
            <a:ln w="12698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34.6</c:v>
                </c:pt>
                <c:pt idx="3">
                  <c:v>31.6</c:v>
                </c:pt>
              </c:numCache>
            </c:numRef>
          </c:val>
        </c:ser>
        <c:ser>
          <c:idx val="2"/>
          <c:order val="2"/>
          <c:tx>
            <c:strRef>
              <c:f>Sheet1!$A$4</c:f>
              <c:strCache>
                <c:ptCount val="1"/>
                <c:pt idx="0">
                  <c:v>North</c:v>
                </c:pt>
              </c:strCache>
            </c:strRef>
          </c:tx>
          <c:spPr>
            <a:solidFill>
              <a:srgbClr val="008000"/>
            </a:solidFill>
            <a:ln w="12698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Sheet1!$B$4:$E$4</c:f>
              <c:numCache>
                <c:formatCode>General</c:formatCode>
                <c:ptCount val="4"/>
                <c:pt idx="0">
                  <c:v>45.9</c:v>
                </c:pt>
                <c:pt idx="1">
                  <c:v>46.9</c:v>
                </c:pt>
                <c:pt idx="2">
                  <c:v>45</c:v>
                </c:pt>
                <c:pt idx="3">
                  <c:v>43.9</c:v>
                </c:pt>
              </c:numCache>
            </c:numRef>
          </c:val>
        </c:ser>
        <c:shape val="box"/>
        <c:axId val="53563776"/>
        <c:axId val="53565312"/>
        <c:axId val="0"/>
      </c:bar3DChart>
      <c:catAx>
        <c:axId val="53563776"/>
        <c:scaling>
          <c:orientation val="minMax"/>
        </c:scaling>
        <c:axPos val="b"/>
        <c:numFmt formatCode="General" sourceLinked="1"/>
        <c:tickLblPos val="low"/>
        <c:spPr>
          <a:ln w="317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800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53565312"/>
        <c:crosses val="autoZero"/>
        <c:lblAlgn val="ctr"/>
        <c:lblOffset val="100"/>
        <c:tickLblSkip val="1"/>
        <c:tickMarkSkip val="1"/>
      </c:catAx>
      <c:valAx>
        <c:axId val="53565312"/>
        <c:scaling>
          <c:orientation val="minMax"/>
        </c:scaling>
        <c:axPos val="l"/>
        <c:numFmt formatCode="&quot;$&quot;#,##0" sourceLinked="0"/>
        <c:minorTickMark val="in"/>
        <c:tickLblPos val="nextTo"/>
        <c:spPr>
          <a:ln w="317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800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53563776"/>
        <c:crosses val="autoZero"/>
        <c:crossBetween val="between"/>
      </c:valAx>
      <c:spPr>
        <a:noFill/>
        <a:ln w="25397">
          <a:noFill/>
        </a:ln>
      </c:spPr>
    </c:plotArea>
    <c:legend>
      <c:legendPos val="b"/>
      <c:layout>
        <c:manualLayout>
          <c:xMode val="edge"/>
          <c:yMode val="edge"/>
          <c:x val="0.33746898263027358"/>
          <c:y val="0.90758293838862558"/>
          <c:w val="0.32382133995037266"/>
          <c:h val="8.5308056872037921E-2"/>
        </c:manualLayout>
      </c:layout>
      <c:spPr>
        <a:noFill/>
        <a:ln w="3175">
          <a:solidFill>
            <a:schemeClr val="tx1"/>
          </a:solidFill>
          <a:prstDash val="solid"/>
        </a:ln>
      </c:spPr>
      <c:txPr>
        <a:bodyPr/>
        <a:lstStyle/>
        <a:p>
          <a:pPr>
            <a:defRPr sz="1655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solidFill>
      <a:srgbClr val="00FFFF"/>
    </a:solidFill>
    <a:ln w="12698">
      <a:solidFill>
        <a:srgbClr val="008080"/>
      </a:solidFill>
      <a:prstDash val="solid"/>
    </a:ln>
  </c:spPr>
  <c:txPr>
    <a:bodyPr/>
    <a:lstStyle/>
    <a:p>
      <a:pPr>
        <a:defRPr sz="1800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  <c:userShapes r:id="rId2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3202247191011235"/>
          <c:y val="7.2562358276643993E-2"/>
          <c:w val="0.8146067415730337"/>
          <c:h val="0.57823129251700733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53947392"/>
        <c:axId val="53965568"/>
      </c:barChart>
      <c:catAx>
        <c:axId val="53947392"/>
        <c:scaling>
          <c:orientation val="minMax"/>
        </c:scaling>
        <c:axPos val="b"/>
        <c:majorGridlines/>
        <c:minorGridlines/>
        <c:numFmt formatCode="General" sourceLinked="1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53965568"/>
        <c:crossesAt val="0"/>
        <c:lblAlgn val="ctr"/>
        <c:lblOffset val="100"/>
        <c:tickLblSkip val="1"/>
        <c:tickMarkSkip val="1"/>
      </c:catAx>
      <c:valAx>
        <c:axId val="53965568"/>
        <c:scaling>
          <c:orientation val="minMax"/>
          <c:max val="80"/>
        </c:scaling>
        <c:axPos val="l"/>
        <c:majorGridlines/>
        <c:numFmt formatCode="General" sourceLinked="0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53947392"/>
        <c:crosses val="autoZero"/>
        <c:crossBetween val="between"/>
        <c:majorUnit val="20"/>
      </c:valAx>
      <c:spPr>
        <a:noFill/>
        <a:ln w="25329">
          <a:noFill/>
        </a:ln>
      </c:spPr>
    </c:plotArea>
    <c:legend>
      <c:legendPos val="b"/>
      <c:layout>
        <c:manualLayout>
          <c:xMode val="edge"/>
          <c:yMode val="edge"/>
          <c:x val="0.32724719101123595"/>
          <c:y val="0.92063492063492069"/>
          <c:w val="0.41432584269662931"/>
          <c:h val="8.1632653061224497E-2"/>
        </c:manualLayout>
      </c:layout>
      <c:spPr>
        <a:noFill/>
        <a:ln w="3166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5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3202247191011235"/>
          <c:y val="7.0294784580498884E-2"/>
          <c:w val="0.8146067415730337"/>
          <c:h val="0.58049886621315194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70744704"/>
        <c:axId val="71758208"/>
      </c:barChart>
      <c:catAx>
        <c:axId val="70744704"/>
        <c:scaling>
          <c:orientation val="minMax"/>
        </c:scaling>
        <c:axPos val="b"/>
        <c:majorGridlines>
          <c:spPr>
            <a:ln w="38100">
              <a:solidFill>
                <a:srgbClr val="0070C0"/>
              </a:solidFill>
              <a:prstDash val="solid"/>
            </a:ln>
          </c:spPr>
        </c:majorGridlines>
        <c:numFmt formatCode="General" sourceLinked="1"/>
        <c:tickLblPos val="nextTo"/>
        <c:spPr>
          <a:ln w="316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1758208"/>
        <c:crossesAt val="0"/>
        <c:lblAlgn val="ctr"/>
        <c:lblOffset val="100"/>
        <c:tickLblSkip val="1"/>
        <c:tickMarkSkip val="1"/>
      </c:catAx>
      <c:valAx>
        <c:axId val="71758208"/>
        <c:scaling>
          <c:orientation val="minMax"/>
          <c:max val="80"/>
        </c:scaling>
        <c:axPos val="l"/>
        <c:majorGridlines>
          <c:spPr>
            <a:ln w="12660">
              <a:solidFill>
                <a:srgbClr val="FF0000"/>
              </a:solidFill>
              <a:prstDash val="solid"/>
            </a:ln>
          </c:spPr>
        </c:majorGridlines>
        <c:numFmt formatCode="General" sourceLinked="0"/>
        <c:tickLblPos val="nextTo"/>
        <c:spPr>
          <a:ln w="316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0744704"/>
        <c:crosses val="autoZero"/>
        <c:crossBetween val="between"/>
        <c:majorUnit val="20"/>
      </c:valAx>
      <c:spPr>
        <a:noFill/>
        <a:ln w="25321">
          <a:noFill/>
        </a:ln>
      </c:spPr>
    </c:plotArea>
    <c:legend>
      <c:legendPos val="b"/>
      <c:layout>
        <c:manualLayout>
          <c:xMode val="edge"/>
          <c:yMode val="edge"/>
          <c:x val="0.31741573033707915"/>
          <c:y val="0.92063492063492069"/>
          <c:w val="0.41432584269662931"/>
          <c:h val="8.1632653061224497E-2"/>
        </c:manualLayout>
      </c:layout>
      <c:spPr>
        <a:noFill/>
        <a:ln w="3165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4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3202247191011235"/>
          <c:y val="7.0294784580498884E-2"/>
          <c:w val="0.8146067415730337"/>
          <c:h val="0.58049886621315194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74485760"/>
        <c:axId val="35368960"/>
      </c:barChart>
      <c:catAx>
        <c:axId val="74485760"/>
        <c:scaling>
          <c:orientation val="minMax"/>
        </c:scaling>
        <c:axPos val="b"/>
        <c:majorGridlines>
          <c:spPr>
            <a:ln w="37981">
              <a:solidFill>
                <a:srgbClr val="0000FF"/>
              </a:solidFill>
              <a:prstDash val="solid"/>
            </a:ln>
          </c:spPr>
        </c:majorGridlines>
        <c:numFmt formatCode="General" sourceLinked="1"/>
        <c:minorTickMark val="cross"/>
        <c:tickLblPos val="nextTo"/>
        <c:spPr>
          <a:solidFill>
            <a:schemeClr val="accent1"/>
          </a:solidFill>
          <a:ln w="3165">
            <a:solidFill>
              <a:schemeClr val="tx1"/>
            </a:solidFill>
            <a:prstDash val="solid"/>
          </a:ln>
          <a:effectLst>
            <a:innerShdw blurRad="63500" dist="50800" dir="8100000">
              <a:prstClr val="black">
                <a:alpha val="50000"/>
              </a:prstClr>
            </a:innerShdw>
          </a:effectLst>
        </c:spPr>
        <c:txPr>
          <a:bodyPr rot="240000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35368960"/>
        <c:crossesAt val="0"/>
        <c:lblAlgn val="ctr"/>
        <c:lblOffset val="100"/>
        <c:tickLblSkip val="1"/>
        <c:tickMarkSkip val="1"/>
      </c:catAx>
      <c:valAx>
        <c:axId val="35368960"/>
        <c:scaling>
          <c:orientation val="minMax"/>
          <c:max val="80"/>
        </c:scaling>
        <c:axPos val="l"/>
        <c:majorGridlines>
          <c:spPr>
            <a:ln w="37981">
              <a:solidFill>
                <a:srgbClr val="000080"/>
              </a:solidFill>
              <a:prstDash val="solid"/>
            </a:ln>
          </c:spPr>
        </c:majorGridlines>
        <c:numFmt formatCode="General" sourceLinked="0"/>
        <c:majorTickMark val="none"/>
        <c:tickLblPos val="low"/>
        <c:spPr>
          <a:ln w="316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4485760"/>
        <c:crosses val="autoZero"/>
        <c:crossBetween val="between"/>
        <c:majorUnit val="20"/>
      </c:valAx>
      <c:spPr>
        <a:noFill/>
        <a:ln w="25321">
          <a:noFill/>
        </a:ln>
      </c:spPr>
    </c:plotArea>
    <c:legend>
      <c:legendPos val="b"/>
      <c:layout>
        <c:manualLayout>
          <c:xMode val="edge"/>
          <c:yMode val="edge"/>
          <c:x val="0.31882022471910154"/>
          <c:y val="0.92063492063492069"/>
          <c:w val="0.41432584269662931"/>
          <c:h val="8.1632653061224497E-2"/>
        </c:manualLayout>
      </c:layout>
      <c:spPr>
        <a:noFill/>
        <a:ln w="3165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4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5589887640449454"/>
          <c:y val="2.4943310657596411E-2"/>
          <c:w val="0.7907303370786517"/>
          <c:h val="0.62585034013605445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56034816"/>
        <c:axId val="71783168"/>
      </c:barChart>
      <c:catAx>
        <c:axId val="56034816"/>
        <c:scaling>
          <c:orientation val="minMax"/>
        </c:scaling>
        <c:axPos val="b"/>
        <c:majorGridlines>
          <c:spPr>
            <a:ln w="37981">
              <a:solidFill>
                <a:srgbClr val="0000FF"/>
              </a:solidFill>
              <a:prstDash val="solid"/>
            </a:ln>
          </c:spPr>
        </c:majorGridlines>
        <c:numFmt formatCode="General" sourceLinked="1"/>
        <c:tickLblPos val="nextTo"/>
        <c:spPr>
          <a:ln w="316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1783168"/>
        <c:crossesAt val="-20"/>
        <c:lblAlgn val="ctr"/>
        <c:lblOffset val="100"/>
        <c:tickLblSkip val="1"/>
        <c:tickMarkSkip val="1"/>
      </c:catAx>
      <c:valAx>
        <c:axId val="71783168"/>
        <c:scaling>
          <c:orientation val="minMax"/>
          <c:max val="100"/>
          <c:min val="-20"/>
        </c:scaling>
        <c:axPos val="l"/>
        <c:majorGridlines>
          <c:spPr>
            <a:ln w="37981">
              <a:solidFill>
                <a:srgbClr val="000080"/>
              </a:solidFill>
              <a:prstDash val="solid"/>
            </a:ln>
          </c:spPr>
        </c:majorGridlines>
        <c:numFmt formatCode="&quot;$&quot;#,##0" sourceLinked="0"/>
        <c:minorTickMark val="in"/>
        <c:tickLblPos val="nextTo"/>
        <c:spPr>
          <a:ln w="3165">
            <a:solidFill>
              <a:schemeClr val="tx1"/>
            </a:solidFill>
            <a:prstDash val="solid"/>
          </a:ln>
        </c:spPr>
        <c:txPr>
          <a:bodyPr rot="-72000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56034816"/>
        <c:crosses val="autoZero"/>
        <c:crossBetween val="between"/>
        <c:majorUnit val="20"/>
        <c:minorUnit val="4"/>
      </c:valAx>
      <c:spPr>
        <a:noFill/>
        <a:ln w="25400">
          <a:noFill/>
        </a:ln>
      </c:spPr>
    </c:plotArea>
    <c:legend>
      <c:legendPos val="b"/>
      <c:layout>
        <c:manualLayout>
          <c:xMode val="edge"/>
          <c:yMode val="edge"/>
          <c:x val="0.32724719101123595"/>
          <c:y val="0.92063492063492069"/>
          <c:w val="0.41432584269662931"/>
          <c:h val="8.1632653061224497E-2"/>
        </c:manualLayout>
      </c:layout>
      <c:spPr>
        <a:noFill/>
        <a:ln w="3165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4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7275280898876405"/>
          <c:y val="2.7210884353741478E-2"/>
          <c:w val="0.77387640449438311"/>
          <c:h val="0.63945578231292521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72171520"/>
        <c:axId val="72174976"/>
      </c:barChart>
      <c:catAx>
        <c:axId val="72171520"/>
        <c:scaling>
          <c:orientation val="minMax"/>
        </c:scaling>
        <c:axPos val="b"/>
        <c:majorGridlines>
          <c:spPr>
            <a:ln w="37993">
              <a:solidFill>
                <a:srgbClr val="0000FF"/>
              </a:solidFill>
              <a:prstDash val="solid"/>
            </a:ln>
          </c:spPr>
        </c:majorGridlines>
        <c:title>
          <c:tx>
            <c:rich>
              <a:bodyPr/>
              <a:lstStyle/>
              <a:p>
                <a:pPr>
                  <a:defRPr/>
                </a:pPr>
                <a:r>
                  <a:rPr lang="en-US" dirty="0" smtClean="0"/>
                  <a:t>Last Year</a:t>
                </a:r>
                <a:endParaRPr lang="en-US" dirty="0"/>
              </a:p>
            </c:rich>
          </c:tx>
          <c:layout/>
        </c:title>
        <c:numFmt formatCode="General" sourceLinked="1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2174976"/>
        <c:crosses val="autoZero"/>
        <c:lblAlgn val="ctr"/>
        <c:lblOffset val="100"/>
        <c:tickLblSkip val="1"/>
        <c:tickMarkSkip val="1"/>
      </c:catAx>
      <c:valAx>
        <c:axId val="72174976"/>
        <c:scaling>
          <c:orientation val="minMax"/>
          <c:max val="110"/>
          <c:min val="10"/>
        </c:scaling>
        <c:axPos val="l"/>
        <c:majorGridlines>
          <c:spPr>
            <a:ln w="37993">
              <a:solidFill>
                <a:srgbClr val="000080"/>
              </a:solidFill>
              <a:prstDash val="solid"/>
            </a:ln>
          </c:spPr>
        </c:majorGridlines>
        <c:numFmt formatCode="&quot;$&quot;#,##0" sourceLinked="0"/>
        <c:minorTickMark val="in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-72000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2171520"/>
        <c:crosses val="autoZero"/>
        <c:crossBetween val="between"/>
        <c:majorUnit val="15"/>
        <c:minorUnit val="5"/>
      </c:valAx>
      <c:spPr>
        <a:noFill/>
        <a:ln w="25329">
          <a:noFill/>
        </a:ln>
      </c:spPr>
    </c:plotArea>
    <c:legend>
      <c:legendPos val="b"/>
      <c:layout>
        <c:manualLayout>
          <c:xMode val="edge"/>
          <c:yMode val="edge"/>
          <c:x val="0.34691011235955105"/>
          <c:y val="0.92063492063492069"/>
          <c:w val="0.41432584269662931"/>
          <c:h val="8.1632653061224497E-2"/>
        </c:manualLayout>
      </c:layout>
      <c:spPr>
        <a:noFill/>
        <a:ln w="3166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5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7275280898876405"/>
          <c:y val="2.7210884353741478E-2"/>
          <c:w val="0.77387640449438311"/>
          <c:h val="0.63945578231292521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46385792"/>
        <c:axId val="46469888"/>
      </c:barChart>
      <c:catAx>
        <c:axId val="46385792"/>
        <c:scaling>
          <c:orientation val="minMax"/>
        </c:scaling>
        <c:axPos val="b"/>
        <c:majorGridlines>
          <c:spPr>
            <a:ln w="37993">
              <a:solidFill>
                <a:srgbClr val="0000FF"/>
              </a:solidFill>
              <a:prstDash val="solid"/>
            </a:ln>
          </c:spPr>
        </c:majorGridlines>
        <c:title>
          <c:tx>
            <c:rich>
              <a:bodyPr/>
              <a:lstStyle/>
              <a:p>
                <a:pPr>
                  <a:defRPr/>
                </a:pPr>
                <a:r>
                  <a:rPr lang="en-US" dirty="0" smtClean="0"/>
                  <a:t>Last Year</a:t>
                </a:r>
                <a:endParaRPr lang="en-US" dirty="0"/>
              </a:p>
            </c:rich>
          </c:tx>
          <c:layout/>
        </c:title>
        <c:numFmt formatCode="General" sourceLinked="1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46469888"/>
        <c:crosses val="autoZero"/>
        <c:lblAlgn val="ctr"/>
        <c:lblOffset val="100"/>
        <c:tickLblSkip val="1"/>
        <c:tickMarkSkip val="1"/>
      </c:catAx>
      <c:valAx>
        <c:axId val="46469888"/>
        <c:scaling>
          <c:orientation val="minMax"/>
          <c:max val="110"/>
          <c:min val="10"/>
        </c:scaling>
        <c:axPos val="l"/>
        <c:majorGridlines>
          <c:spPr>
            <a:ln w="37993">
              <a:solidFill>
                <a:srgbClr val="000080"/>
              </a:solidFill>
              <a:prstDash val="solid"/>
            </a:ln>
          </c:spPr>
        </c:majorGridlines>
        <c:numFmt formatCode="&quot;$&quot;#,##0" sourceLinked="0"/>
        <c:minorTickMark val="in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-72000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46385792"/>
        <c:crosses val="autoZero"/>
        <c:crossBetween val="between"/>
        <c:majorUnit val="15"/>
        <c:minorUnit val="5"/>
      </c:valAx>
      <c:spPr>
        <a:noFill/>
        <a:ln w="25329">
          <a:noFill/>
        </a:ln>
      </c:spPr>
    </c:plotArea>
    <c:legend>
      <c:legendPos val="b"/>
      <c:layout>
        <c:manualLayout>
          <c:xMode val="edge"/>
          <c:yMode val="edge"/>
          <c:x val="0.34691011235955105"/>
          <c:y val="0.92063492063492069"/>
          <c:w val="0.41432584269662931"/>
          <c:h val="8.1632653061224497E-2"/>
        </c:manualLayout>
      </c:layout>
      <c:spPr>
        <a:noFill/>
        <a:ln w="3166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5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view3D>
      <c:hPercent val="46"/>
      <c:depthPercent val="100"/>
      <c:rAngAx val="1"/>
    </c:view3D>
    <c:floor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spPr>
        <a:noFill/>
        <a:ln w="12700">
          <a:solidFill>
            <a:schemeClr val="tx1"/>
          </a:solidFill>
          <a:prstDash val="solid"/>
        </a:ln>
      </c:spPr>
    </c:sideWall>
    <c:backWall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6.9478908188585611E-2"/>
          <c:y val="2.132701421800948E-2"/>
          <c:w val="0.91811414392059554"/>
          <c:h val="0.7535545023696687"/>
        </c:manualLayout>
      </c:layout>
      <c:bar3D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</c:v>
                </c:pt>
              </c:strCache>
            </c:strRef>
          </c:tx>
          <c:spPr>
            <a:solidFill>
              <a:srgbClr val="FF000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90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</c:v>
                </c:pt>
              </c:strCache>
            </c:strRef>
          </c:tx>
          <c:spPr>
            <a:solidFill>
              <a:srgbClr val="00008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34.6</c:v>
                </c:pt>
                <c:pt idx="3">
                  <c:v>31.6</c:v>
                </c:pt>
              </c:numCache>
            </c:numRef>
          </c:val>
        </c:ser>
        <c:ser>
          <c:idx val="2"/>
          <c:order val="2"/>
          <c:tx>
            <c:strRef>
              <c:f>Sheet1!$A$4</c:f>
              <c:strCache>
                <c:ptCount val="1"/>
                <c:pt idx="0">
                  <c:v>North</c:v>
                </c:pt>
              </c:strCache>
            </c:strRef>
          </c:tx>
          <c:spPr>
            <a:solidFill>
              <a:srgbClr val="00800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Sheet1!$B$4:$E$4</c:f>
              <c:numCache>
                <c:formatCode>General</c:formatCode>
                <c:ptCount val="4"/>
                <c:pt idx="0">
                  <c:v>45.9</c:v>
                </c:pt>
                <c:pt idx="1">
                  <c:v>46.9</c:v>
                </c:pt>
                <c:pt idx="2">
                  <c:v>45</c:v>
                </c:pt>
                <c:pt idx="3">
                  <c:v>43.9</c:v>
                </c:pt>
              </c:numCache>
            </c:numRef>
          </c:val>
        </c:ser>
        <c:shape val="box"/>
        <c:axId val="52057984"/>
        <c:axId val="52059520"/>
        <c:axId val="0"/>
      </c:bar3DChart>
      <c:catAx>
        <c:axId val="52057984"/>
        <c:scaling>
          <c:orientation val="minMax"/>
        </c:scaling>
        <c:axPos val="b"/>
        <c:numFmt formatCode="General" sourceLinked="1"/>
        <c:tickLblPos val="low"/>
        <c:spPr>
          <a:ln w="3173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9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52059520"/>
        <c:crosses val="autoZero"/>
        <c:lblAlgn val="ctr"/>
        <c:lblOffset val="100"/>
        <c:tickLblSkip val="1"/>
        <c:tickMarkSkip val="1"/>
      </c:catAx>
      <c:valAx>
        <c:axId val="52059520"/>
        <c:scaling>
          <c:orientation val="minMax"/>
        </c:scaling>
        <c:axPos val="l"/>
        <c:numFmt formatCode="&quot;$&quot;#,##0" sourceLinked="0"/>
        <c:minorTickMark val="in"/>
        <c:tickLblPos val="nextTo"/>
        <c:spPr>
          <a:ln w="3173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9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52057984"/>
        <c:crosses val="autoZero"/>
        <c:crossBetween val="between"/>
      </c:valAx>
      <c:spPr>
        <a:noFill/>
        <a:ln w="25383">
          <a:noFill/>
        </a:ln>
      </c:spPr>
    </c:plotArea>
    <c:legend>
      <c:legendPos val="b"/>
      <c:layout>
        <c:manualLayout>
          <c:xMode val="edge"/>
          <c:yMode val="edge"/>
          <c:x val="0.33746898263027358"/>
          <c:y val="0.90758293838862558"/>
          <c:w val="0.32382133995037266"/>
          <c:h val="8.5308056872037921E-2"/>
        </c:manualLayout>
      </c:layout>
      <c:spPr>
        <a:noFill/>
        <a:ln w="3173">
          <a:solidFill>
            <a:schemeClr val="tx1"/>
          </a:solidFill>
          <a:prstDash val="solid"/>
        </a:ln>
      </c:spPr>
      <c:txPr>
        <a:bodyPr/>
        <a:lstStyle/>
        <a:p>
          <a:pPr>
            <a:defRPr sz="1654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solidFill>
      <a:srgbClr val="00FFFF"/>
    </a:solidFill>
    <a:ln w="12691">
      <a:solidFill>
        <a:srgbClr val="008080"/>
      </a:solidFill>
      <a:prstDash val="solid"/>
    </a:ln>
  </c:spPr>
  <c:txPr>
    <a:bodyPr/>
    <a:lstStyle/>
    <a:p>
      <a:pPr>
        <a:defRPr sz="1799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view3D>
      <c:hPercent val="46"/>
      <c:depthPercent val="100"/>
      <c:rAngAx val="1"/>
    </c:view3D>
    <c:floor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spPr>
        <a:noFill/>
        <a:ln w="12700">
          <a:solidFill>
            <a:schemeClr val="tx1"/>
          </a:solidFill>
          <a:prstDash val="solid"/>
        </a:ln>
      </c:spPr>
    </c:sideWall>
    <c:backWall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6.9478908188585611E-2"/>
          <c:y val="2.132701421800948E-2"/>
          <c:w val="0.91811414392059554"/>
          <c:h val="0.7535545023696687"/>
        </c:manualLayout>
      </c:layout>
      <c:bar3D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</c:v>
                </c:pt>
              </c:strCache>
            </c:strRef>
          </c:tx>
          <c:spPr>
            <a:solidFill>
              <a:srgbClr val="FF000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90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</c:v>
                </c:pt>
              </c:strCache>
            </c:strRef>
          </c:tx>
          <c:spPr>
            <a:solidFill>
              <a:srgbClr val="00008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34.6</c:v>
                </c:pt>
                <c:pt idx="3">
                  <c:v>31.6</c:v>
                </c:pt>
              </c:numCache>
            </c:numRef>
          </c:val>
        </c:ser>
        <c:ser>
          <c:idx val="2"/>
          <c:order val="2"/>
          <c:tx>
            <c:strRef>
              <c:f>Sheet1!$A$4</c:f>
              <c:strCache>
                <c:ptCount val="1"/>
                <c:pt idx="0">
                  <c:v>North</c:v>
                </c:pt>
              </c:strCache>
            </c:strRef>
          </c:tx>
          <c:spPr>
            <a:solidFill>
              <a:srgbClr val="00800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Sheet1!$B$4:$E$4</c:f>
              <c:numCache>
                <c:formatCode>General</c:formatCode>
                <c:ptCount val="4"/>
                <c:pt idx="0">
                  <c:v>45.9</c:v>
                </c:pt>
                <c:pt idx="1">
                  <c:v>46.9</c:v>
                </c:pt>
                <c:pt idx="2">
                  <c:v>45</c:v>
                </c:pt>
                <c:pt idx="3">
                  <c:v>43.9</c:v>
                </c:pt>
              </c:numCache>
            </c:numRef>
          </c:val>
        </c:ser>
        <c:shape val="box"/>
        <c:axId val="53372032"/>
        <c:axId val="53373568"/>
        <c:axId val="0"/>
      </c:bar3DChart>
      <c:catAx>
        <c:axId val="53372032"/>
        <c:scaling>
          <c:orientation val="minMax"/>
        </c:scaling>
        <c:axPos val="b"/>
        <c:numFmt formatCode="General" sourceLinked="1"/>
        <c:tickLblPos val="low"/>
        <c:spPr>
          <a:ln w="3173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9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53373568"/>
        <c:crosses val="autoZero"/>
        <c:lblAlgn val="ctr"/>
        <c:lblOffset val="100"/>
        <c:tickLblSkip val="1"/>
        <c:tickMarkSkip val="1"/>
      </c:catAx>
      <c:valAx>
        <c:axId val="53373568"/>
        <c:scaling>
          <c:orientation val="minMax"/>
        </c:scaling>
        <c:axPos val="l"/>
        <c:numFmt formatCode="&quot;$&quot;#,##0" sourceLinked="0"/>
        <c:minorTickMark val="in"/>
        <c:tickLblPos val="nextTo"/>
        <c:spPr>
          <a:ln w="3173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9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53372032"/>
        <c:crosses val="autoZero"/>
        <c:crossBetween val="between"/>
      </c:valAx>
      <c:spPr>
        <a:noFill/>
        <a:ln w="25383">
          <a:noFill/>
        </a:ln>
      </c:spPr>
    </c:plotArea>
    <c:legend>
      <c:legendPos val="b"/>
      <c:layout>
        <c:manualLayout>
          <c:xMode val="edge"/>
          <c:yMode val="edge"/>
          <c:x val="0.33746898263027358"/>
          <c:y val="0.90758293838862558"/>
          <c:w val="0.32382133995037266"/>
          <c:h val="8.5308056872037921E-2"/>
        </c:manualLayout>
      </c:layout>
      <c:spPr>
        <a:noFill/>
        <a:ln w="3173">
          <a:solidFill>
            <a:schemeClr val="tx1"/>
          </a:solidFill>
          <a:prstDash val="solid"/>
        </a:ln>
      </c:spPr>
      <c:txPr>
        <a:bodyPr/>
        <a:lstStyle/>
        <a:p>
          <a:pPr>
            <a:defRPr sz="1654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solidFill>
      <a:srgbClr val="00FFFF"/>
    </a:solidFill>
    <a:ln w="12691">
      <a:solidFill>
        <a:srgbClr val="008080"/>
      </a:solidFill>
      <a:prstDash val="solid"/>
    </a:ln>
  </c:spPr>
  <c:txPr>
    <a:bodyPr/>
    <a:lstStyle/>
    <a:p>
      <a:pPr>
        <a:defRPr sz="1799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  <c:userShapes r:id="rId2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0.461</cdr:x>
      <cdr:y>0.1165</cdr:y>
    </cdr:from>
    <cdr:to>
      <cdr:x>0.5645</cdr:x>
      <cdr:y>0.1165</cdr:y>
    </cdr:to>
    <cdr:sp macro="" textlink="">
      <cdr:nvSpPr>
        <cdr:cNvPr id="1030" name="Line 6"/>
        <cdr:cNvSpPr>
          <a:spLocks xmlns:a="http://schemas.openxmlformats.org/drawingml/2006/main" noChangeShapeType="1"/>
        </cdr:cNvSpPr>
      </cdr:nvSpPr>
      <cdr:spPr bwMode="auto">
        <a:xfrm xmlns:a="http://schemas.openxmlformats.org/drawingml/2006/main">
          <a:off x="3539166" y="468278"/>
          <a:ext cx="794585" cy="0"/>
        </a:xfrm>
        <a:prstGeom xmlns:a="http://schemas.openxmlformats.org/drawingml/2006/main" prst="line">
          <a:avLst/>
        </a:prstGeom>
        <a:noFill xmlns:a="http://schemas.openxmlformats.org/drawingml/2006/main"/>
        <a:ln xmlns:a="http://schemas.openxmlformats.org/drawingml/2006/main" w="76200">
          <a:solidFill>
            <a:srgbClr val="000000"/>
          </a:solidFill>
          <a:round/>
          <a:headEnd/>
          <a:tailEnd type="triangle" w="med" len="med"/>
        </a:ln>
      </cdr:spPr>
    </cdr:sp>
  </cdr:relSizeAnchor>
</c:userShapes>
</file>

<file path=ppt/drawings/drawing2.xml><?xml version="1.0" encoding="utf-8"?>
<c:userShapes xmlns:c="http://schemas.openxmlformats.org/drawingml/2006/chart">
  <cdr:relSizeAnchor xmlns:cdr="http://schemas.openxmlformats.org/drawingml/2006/chartDrawing">
    <cdr:from>
      <cdr:x>0.461</cdr:x>
      <cdr:y>0.1165</cdr:y>
    </cdr:from>
    <cdr:to>
      <cdr:x>0.5645</cdr:x>
      <cdr:y>0.1165</cdr:y>
    </cdr:to>
    <cdr:sp macro="" textlink="">
      <cdr:nvSpPr>
        <cdr:cNvPr id="1030" name="Line 6"/>
        <cdr:cNvSpPr>
          <a:spLocks xmlns:a="http://schemas.openxmlformats.org/drawingml/2006/main" noChangeShapeType="1"/>
        </cdr:cNvSpPr>
      </cdr:nvSpPr>
      <cdr:spPr bwMode="auto">
        <a:xfrm xmlns:a="http://schemas.openxmlformats.org/drawingml/2006/main">
          <a:off x="3539166" y="468278"/>
          <a:ext cx="794585" cy="0"/>
        </a:xfrm>
        <a:prstGeom xmlns:a="http://schemas.openxmlformats.org/drawingml/2006/main" prst="line">
          <a:avLst/>
        </a:prstGeom>
        <a:noFill xmlns:a="http://schemas.openxmlformats.org/drawingml/2006/main"/>
        <a:ln xmlns:a="http://schemas.openxmlformats.org/drawingml/2006/main" w="76200">
          <a:solidFill>
            <a:srgbClr val="000000"/>
          </a:solidFill>
          <a:round/>
          <a:headEnd/>
          <a:tailEnd type="triangle" w="med" len="med"/>
        </a:ln>
      </cdr:spPr>
    </cdr:sp>
  </cdr:relSizeAnchor>
  <cdr:relSizeAnchor xmlns:cdr="http://schemas.openxmlformats.org/drawingml/2006/chartDrawing">
    <cdr:from>
      <cdr:x>0.17525</cdr:x>
      <cdr:y>0.077</cdr:y>
    </cdr:from>
    <cdr:to>
      <cdr:x>0.473</cdr:x>
      <cdr:y>0.2665</cdr:y>
    </cdr:to>
    <cdr:sp macro="" textlink="">
      <cdr:nvSpPr>
        <cdr:cNvPr id="1031" name="Text Box 7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1345421" y="309505"/>
          <a:ext cx="2285871" cy="761705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91440" tIns="45720" rIns="91440" bIns="4572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en-US" sz="1020" b="1" i="0" strike="noStrike">
              <a:solidFill>
                <a:srgbClr val="000000"/>
              </a:solidFill>
              <a:latin typeface="Arial"/>
              <a:cs typeface="Arial"/>
            </a:rPr>
            <a:t>Record-breaking Quarter</a:t>
          </a:r>
        </a:p>
        <a:p xmlns:a="http://schemas.openxmlformats.org/drawingml/2006/main">
          <a:pPr algn="l" rtl="0">
            <a:defRPr sz="1000"/>
          </a:pPr>
          <a:endParaRPr lang="en-US" sz="1020" b="1" i="0" strike="noStrike">
            <a:solidFill>
              <a:srgbClr val="000000"/>
            </a:solidFill>
            <a:latin typeface="Arial"/>
            <a:cs typeface="Arial"/>
          </a:endParaRPr>
        </a:p>
      </cdr:txBody>
    </cdr:sp>
  </cdr:relSizeAnchor>
</c:userShap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0583DC1-0343-4337-889E-559B4365253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07637C3-7077-4763-A58D-A0A620F4091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9305634-6208-432E-AA23-E523E471845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42AFE8F9-6547-4A6A-90A6-1B2982B10A7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88EF673-1665-4FAF-B4AF-246F6236110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581F979-8B7D-4464-AC94-D10EEC9F0F4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A27C53E-88C4-4EB2-820E-EDA30C2EE92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6181FE4-E846-4B30-8E1A-CD3E3029042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EB7373D-F59E-4649-8B3E-5088648E6FA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EC75750-B419-4191-A31B-C945FD1CF8F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7BF7F4E-7DF9-48CC-8401-A18A6F6C8D6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1509A91-E634-45E9-BB66-D1E54EAF630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8DFAD90F-6262-4E51-AC82-9C5BDA4F23E2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102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 dirty="0"/>
              <a:t>Sailboat Sales</a:t>
            </a:r>
            <a:r>
              <a:rPr lang="en-US" dirty="0"/>
              <a:t/>
            </a:r>
            <a:br>
              <a:rPr lang="en-US" dirty="0"/>
            </a:br>
            <a:r>
              <a:rPr lang="en-US" sz="2000" dirty="0"/>
              <a:t>(in </a:t>
            </a:r>
            <a:r>
              <a:rPr lang="en-US" sz="2000" dirty="0" smtClean="0"/>
              <a:t>thousands)</a:t>
            </a:r>
            <a:endParaRPr lang="en-US" dirty="0"/>
          </a:p>
        </p:txBody>
      </p:sp>
      <p:graphicFrame>
        <p:nvGraphicFramePr>
          <p:cNvPr id="6" name="Object 1027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6800" y="1820863"/>
          <a:ext cx="6858000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</a:p>
        </p:txBody>
      </p:sp>
      <p:graphicFrame>
        <p:nvGraphicFramePr>
          <p:cNvPr id="6" name="Object 0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746125" y="1920875"/>
          <a:ext cx="7772400" cy="4114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6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6" grpId="0">
        <p:bldSub>
          <a:bldChart bld="series"/>
        </p:bldSub>
      </p:bldGraphic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6800" y="1820863"/>
          <a:ext cx="6858000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8388" y="1820863"/>
          <a:ext cx="6853237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8388" y="1820863"/>
          <a:ext cx="6853237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8388" y="1820863"/>
          <a:ext cx="6853237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0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6800" y="1820863"/>
          <a:ext cx="6858000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6800" y="1820863"/>
          <a:ext cx="6858000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763588" y="1905000"/>
          <a:ext cx="7767637" cy="411321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</a:p>
        </p:txBody>
      </p:sp>
      <p:graphicFrame>
        <p:nvGraphicFramePr>
          <p:cNvPr id="6" name="Object 0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762000" y="1905000"/>
          <a:ext cx="7767638" cy="411321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0909FF21-E05D-4132-9D96-895BCA866629}"/>
</file>

<file path=customXml/itemProps2.xml><?xml version="1.0" encoding="utf-8"?>
<ds:datastoreItem xmlns:ds="http://schemas.openxmlformats.org/officeDocument/2006/customXml" ds:itemID="{12392C64-D0D6-41AB-BCE9-5309EB43C712}"/>
</file>

<file path=docProps/app.xml><?xml version="1.0" encoding="utf-8"?>
<Properties xmlns="http://schemas.openxmlformats.org/officeDocument/2006/extended-properties" xmlns:vt="http://schemas.openxmlformats.org/officeDocument/2006/docPropsVTypes">
  <TotalTime>851</TotalTime>
  <Words>26</Words>
  <Application>Microsoft PowerPoint</Application>
  <PresentationFormat>On-screen Show (4:3)</PresentationFormat>
  <Paragraphs>13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Default Design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Sailboat Sales</dc:title>
  <dc:creator>Tim Poynter</dc:creator>
  <cp:lastModifiedBy>Tim Poynter</cp:lastModifiedBy>
  <cp:revision>69</cp:revision>
  <dcterms:created xsi:type="dcterms:W3CDTF">1997-02-09T01:58:18Z</dcterms:created>
  <dcterms:modified xsi:type="dcterms:W3CDTF">2007-09-23T18:15:16Z</dcterms:modified>
</cp:coreProperties>
</file>