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notesSlides/notesSlide3.xml" ContentType="application/vnd.openxmlformats-officedocument.presentationml.notesSlide+xml"/>
  <Override PartName="/ppt/slideLayouts/slideLayout5.xml" ContentType="application/vnd.openxmlformats-officedocument.presentationml.slideLayout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5" r:id="rId1"/>
  </p:sldMasterIdLst>
  <p:notesMasterIdLst>
    <p:notesMasterId r:id="rId12"/>
  </p:notesMasterIdLst>
  <p:sldIdLst>
    <p:sldId id="256" r:id="rId2"/>
    <p:sldId id="258" r:id="rId3"/>
    <p:sldId id="260" r:id="rId4"/>
    <p:sldId id="268" r:id="rId5"/>
    <p:sldId id="266" r:id="rId6"/>
    <p:sldId id="262" r:id="rId7"/>
    <p:sldId id="263" r:id="rId8"/>
    <p:sldId id="264" r:id="rId9"/>
    <p:sldId id="265" r:id="rId10"/>
    <p:sldId id="267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69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8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8CCE3B54-8258-46E5-AB3D-AADEC0C9489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D3EE4EB-8549-4C98-A9DE-A5F524AA2B68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46C463D-1F36-4A85-B999-AE2F568B0D83}" type="slidenum">
              <a:rPr lang="en-US"/>
              <a:pPr/>
              <a:t>4</a:t>
            </a:fld>
            <a:endParaRPr lang="en-US"/>
          </a:p>
        </p:txBody>
      </p:sp>
      <p:sp>
        <p:nvSpPr>
          <p:cNvPr id="972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F68A649-AE9E-41F5-965F-6320701A74E2}" type="slidenum">
              <a:rPr lang="en-US"/>
              <a:pPr/>
              <a:t>5</a:t>
            </a:fld>
            <a:endParaRPr lang="en-US"/>
          </a:p>
        </p:txBody>
      </p:sp>
      <p:sp>
        <p:nvSpPr>
          <p:cNvPr id="38914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8066" name="Group 2"/>
          <p:cNvGrpSpPr>
            <a:grpSpLocks/>
          </p:cNvGrpSpPr>
          <p:nvPr/>
        </p:nvGrpSpPr>
        <p:grpSpPr bwMode="auto">
          <a:xfrm>
            <a:off x="0" y="0"/>
            <a:ext cx="5867400" cy="6858000"/>
            <a:chOff x="0" y="0"/>
            <a:chExt cx="3696" cy="4320"/>
          </a:xfrm>
        </p:grpSpPr>
        <p:sp>
          <p:nvSpPr>
            <p:cNvPr id="88067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2880" cy="4320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kumimoji="1" lang="en-US" sz="2400">
                <a:latin typeface="Times New Roman" pitchFamily="18" charset="0"/>
              </a:endParaRPr>
            </a:p>
          </p:txBody>
        </p:sp>
        <p:sp>
          <p:nvSpPr>
            <p:cNvPr id="88068" name="AutoShape 4"/>
            <p:cNvSpPr>
              <a:spLocks noChangeArrowheads="1"/>
            </p:cNvSpPr>
            <p:nvPr/>
          </p:nvSpPr>
          <p:spPr bwMode="white">
            <a:xfrm>
              <a:off x="432" y="624"/>
              <a:ext cx="3264" cy="120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kumimoji="1" lang="en-US" sz="2400">
                <a:latin typeface="Times New Roman" pitchFamily="18" charset="0"/>
              </a:endParaRPr>
            </a:p>
          </p:txBody>
        </p:sp>
      </p:grpSp>
      <p:grpSp>
        <p:nvGrpSpPr>
          <p:cNvPr id="88069" name="Group 5"/>
          <p:cNvGrpSpPr>
            <a:grpSpLocks/>
          </p:cNvGrpSpPr>
          <p:nvPr/>
        </p:nvGrpSpPr>
        <p:grpSpPr bwMode="auto">
          <a:xfrm>
            <a:off x="3632200" y="4889500"/>
            <a:ext cx="4876800" cy="319088"/>
            <a:chOff x="2288" y="3080"/>
            <a:chExt cx="3072" cy="201"/>
          </a:xfrm>
        </p:grpSpPr>
        <p:sp>
          <p:nvSpPr>
            <p:cNvPr id="88070" name="AutoShape 6"/>
            <p:cNvSpPr>
              <a:spLocks noChangeArrowheads="1"/>
            </p:cNvSpPr>
            <p:nvPr/>
          </p:nvSpPr>
          <p:spPr bwMode="auto">
            <a:xfrm flipH="1">
              <a:off x="2288" y="3080"/>
              <a:ext cx="2914" cy="200"/>
            </a:xfrm>
            <a:prstGeom prst="roundRect">
              <a:avLst>
                <a:gd name="adj" fmla="val 0"/>
              </a:avLst>
            </a:prstGeom>
            <a:solidFill>
              <a:schemeClr val="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88071" name="AutoShape 7"/>
            <p:cNvSpPr>
              <a:spLocks noChangeArrowheads="1"/>
            </p:cNvSpPr>
            <p:nvPr/>
          </p:nvSpPr>
          <p:spPr bwMode="auto">
            <a:xfrm>
              <a:off x="5196" y="3080"/>
              <a:ext cx="164" cy="201"/>
            </a:xfrm>
            <a:prstGeom prst="flowChartDelay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88072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1822450"/>
          </a:xfrm>
        </p:spPr>
        <p:txBody>
          <a:bodyPr anchor="b"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88073" name="Rectangle 9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88074" name="Rectangle 10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88075" name="Rectangle 11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6200" y="6248400"/>
            <a:ext cx="587375" cy="488950"/>
          </a:xfrm>
        </p:spPr>
        <p:txBody>
          <a:bodyPr anchorCtr="0"/>
          <a:lstStyle>
            <a:lvl1pPr>
              <a:defRPr/>
            </a:lvl1pPr>
          </a:lstStyle>
          <a:p>
            <a:fld id="{F49253C2-3A1B-428D-AA34-769C9DA263FE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88076" name="AutoShape 1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990600"/>
            <a:ext cx="8229600" cy="1905000"/>
          </a:xfrm>
          <a:prstGeom prst="roundRect">
            <a:avLst>
              <a:gd name="adj" fmla="val 50000"/>
            </a:avLst>
          </a:prstGeo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6D62AF-5C42-4255-81FE-BD499F629A0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05600" y="762000"/>
            <a:ext cx="1981200" cy="53244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762000"/>
            <a:ext cx="5791200" cy="53244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FC3620-64FE-4FEA-B78C-C4551CA64F9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762000"/>
            <a:ext cx="7924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838200" y="2362200"/>
            <a:ext cx="7693025" cy="3724275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438400" y="6248400"/>
            <a:ext cx="2130425" cy="47466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791200" y="6248400"/>
            <a:ext cx="2897188" cy="47466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138" y="6242050"/>
            <a:ext cx="587375" cy="488950"/>
          </a:xfrm>
        </p:spPr>
        <p:txBody>
          <a:bodyPr/>
          <a:lstStyle>
            <a:lvl1pPr>
              <a:defRPr/>
            </a:lvl1pPr>
          </a:lstStyle>
          <a:p>
            <a:fld id="{EEDED7E9-F089-4C27-A060-5CD81ED07A8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216B3EA-5277-4457-AC58-E87B6E6B736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0C0C68-5BE6-4E45-8134-5EF17FE95C1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2362200"/>
            <a:ext cx="3770313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60913" y="2362200"/>
            <a:ext cx="3770312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EF9B6D-DAA4-472A-8A60-E1BCCC871AC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EE0E67-63B6-47C2-A0D9-6F76FA99B0E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B62042F-1194-4C8A-BCB5-283CBD9C063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5205AB-132D-4629-AA68-7038717AB1B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2E42520-AEA7-4312-8E87-89DA921637A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6DD33D-A90C-48BA-AC10-74C19AAAF80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7042" name="Group 2"/>
          <p:cNvGrpSpPr>
            <a:grpSpLocks/>
          </p:cNvGrpSpPr>
          <p:nvPr/>
        </p:nvGrpSpPr>
        <p:grpSpPr bwMode="auto">
          <a:xfrm>
            <a:off x="0" y="0"/>
            <a:ext cx="7620000" cy="6858000"/>
            <a:chOff x="0" y="0"/>
            <a:chExt cx="4800" cy="4320"/>
          </a:xfrm>
        </p:grpSpPr>
        <p:grpSp>
          <p:nvGrpSpPr>
            <p:cNvPr id="87043" name="Group 3"/>
            <p:cNvGrpSpPr>
              <a:grpSpLocks/>
            </p:cNvGrpSpPr>
            <p:nvPr userDrawn="1"/>
          </p:nvGrpSpPr>
          <p:grpSpPr bwMode="auto">
            <a:xfrm>
              <a:off x="0" y="0"/>
              <a:ext cx="2016" cy="4320"/>
              <a:chOff x="0" y="0"/>
              <a:chExt cx="2016" cy="4320"/>
            </a:xfrm>
          </p:grpSpPr>
          <p:sp>
            <p:nvSpPr>
              <p:cNvPr id="87044" name="Rectangle 4"/>
              <p:cNvSpPr>
                <a:spLocks noChangeArrowheads="1"/>
              </p:cNvSpPr>
              <p:nvPr userDrawn="1"/>
            </p:nvSpPr>
            <p:spPr bwMode="auto">
              <a:xfrm>
                <a:off x="0" y="0"/>
                <a:ext cx="480" cy="4320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87045" name="Freeform 5"/>
              <p:cNvSpPr>
                <a:spLocks/>
              </p:cNvSpPr>
              <p:nvPr userDrawn="1"/>
            </p:nvSpPr>
            <p:spPr bwMode="auto">
              <a:xfrm>
                <a:off x="288" y="0"/>
                <a:ext cx="1728" cy="735"/>
              </a:xfrm>
              <a:custGeom>
                <a:avLst/>
                <a:gdLst/>
                <a:ahLst/>
                <a:cxnLst>
                  <a:cxn ang="0">
                    <a:pos x="1728" y="0"/>
                  </a:cxn>
                  <a:cxn ang="0">
                    <a:pos x="1728" y="480"/>
                  </a:cxn>
                  <a:cxn ang="0">
                    <a:pos x="380" y="482"/>
                  </a:cxn>
                  <a:cxn ang="0">
                    <a:pos x="354" y="480"/>
                  </a:cxn>
                  <a:cxn ang="0">
                    <a:pos x="308" y="489"/>
                  </a:cxn>
                  <a:cxn ang="0">
                    <a:pos x="246" y="531"/>
                  </a:cxn>
                  <a:cxn ang="0">
                    <a:pos x="206" y="597"/>
                  </a:cxn>
                  <a:cxn ang="0">
                    <a:pos x="192" y="666"/>
                  </a:cxn>
                  <a:cxn ang="0">
                    <a:pos x="192" y="735"/>
                  </a:cxn>
                  <a:cxn ang="0">
                    <a:pos x="0" y="735"/>
                  </a:cxn>
                  <a:cxn ang="0">
                    <a:pos x="0" y="480"/>
                  </a:cxn>
                  <a:cxn ang="0">
                    <a:pos x="0" y="0"/>
                  </a:cxn>
                  <a:cxn ang="0">
                    <a:pos x="1728" y="0"/>
                  </a:cxn>
                </a:cxnLst>
                <a:rect l="0" t="0" r="r" b="b"/>
                <a:pathLst>
                  <a:path w="1728" h="735">
                    <a:moveTo>
                      <a:pt x="1728" y="0"/>
                    </a:moveTo>
                    <a:lnTo>
                      <a:pt x="1728" y="480"/>
                    </a:lnTo>
                    <a:lnTo>
                      <a:pt x="380" y="482"/>
                    </a:lnTo>
                    <a:lnTo>
                      <a:pt x="354" y="480"/>
                    </a:lnTo>
                    <a:lnTo>
                      <a:pt x="308" y="489"/>
                    </a:lnTo>
                    <a:cubicBezTo>
                      <a:pt x="290" y="498"/>
                      <a:pt x="263" y="513"/>
                      <a:pt x="246" y="531"/>
                    </a:cubicBezTo>
                    <a:cubicBezTo>
                      <a:pt x="229" y="549"/>
                      <a:pt x="215" y="574"/>
                      <a:pt x="206" y="597"/>
                    </a:cubicBezTo>
                    <a:cubicBezTo>
                      <a:pt x="197" y="620"/>
                      <a:pt x="194" y="643"/>
                      <a:pt x="192" y="666"/>
                    </a:cubicBezTo>
                    <a:lnTo>
                      <a:pt x="192" y="735"/>
                    </a:lnTo>
                    <a:lnTo>
                      <a:pt x="0" y="735"/>
                    </a:lnTo>
                    <a:lnTo>
                      <a:pt x="0" y="480"/>
                    </a:lnTo>
                    <a:lnTo>
                      <a:pt x="0" y="0"/>
                    </a:lnTo>
                    <a:lnTo>
                      <a:pt x="1728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noFill/>
                <a:prstDash val="solid"/>
                <a:miter lim="800000"/>
                <a:headEnd type="none" w="med" len="med"/>
                <a:tailEnd type="none" w="med" len="med"/>
              </a:ln>
              <a:effectLst/>
            </p:spPr>
            <p:txBody>
              <a:bodyPr wrap="none"/>
              <a:lstStyle/>
              <a:p>
                <a:endParaRPr lang="en-GB"/>
              </a:p>
            </p:txBody>
          </p:sp>
        </p:grpSp>
        <p:grpSp>
          <p:nvGrpSpPr>
            <p:cNvPr id="87046" name="Group 6"/>
            <p:cNvGrpSpPr>
              <a:grpSpLocks/>
            </p:cNvGrpSpPr>
            <p:nvPr/>
          </p:nvGrpSpPr>
          <p:grpSpPr bwMode="auto">
            <a:xfrm>
              <a:off x="144" y="1248"/>
              <a:ext cx="4656" cy="201"/>
              <a:chOff x="144" y="1248"/>
              <a:chExt cx="4656" cy="201"/>
            </a:xfrm>
          </p:grpSpPr>
          <p:sp>
            <p:nvSpPr>
              <p:cNvPr id="87047" name="AutoShape 7"/>
              <p:cNvSpPr>
                <a:spLocks noChangeArrowheads="1"/>
              </p:cNvSpPr>
              <p:nvPr/>
            </p:nvSpPr>
            <p:spPr bwMode="auto">
              <a:xfrm>
                <a:off x="384" y="1248"/>
                <a:ext cx="4416" cy="200"/>
              </a:xfrm>
              <a:prstGeom prst="roundRect">
                <a:avLst>
                  <a:gd name="adj" fmla="val 0"/>
                </a:avLst>
              </a:pr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87048" name="AutoShape 8"/>
              <p:cNvSpPr>
                <a:spLocks noChangeArrowheads="1"/>
              </p:cNvSpPr>
              <p:nvPr/>
            </p:nvSpPr>
            <p:spPr bwMode="auto">
              <a:xfrm flipH="1">
                <a:off x="144" y="1248"/>
                <a:ext cx="248" cy="201"/>
              </a:xfrm>
              <a:prstGeom prst="flowChartDelay">
                <a:avLst/>
              </a:prstGeom>
              <a:solidFill>
                <a:schemeClr val="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</p:grpSp>
      <p:sp>
        <p:nvSpPr>
          <p:cNvPr id="87049" name="AutoShape 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762000"/>
            <a:ext cx="7924800" cy="1143000"/>
          </a:xfrm>
          <a:prstGeom prst="roundRect">
            <a:avLst>
              <a:gd name="adj" fmla="val 21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87050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362200"/>
            <a:ext cx="7693025" cy="3724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87051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438400" y="6248400"/>
            <a:ext cx="2130425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87052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791200" y="6248400"/>
            <a:ext cx="2897188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87053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4138" y="6242050"/>
            <a:ext cx="587375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1" compatLnSpc="1">
            <a:prstTxWarp prst="textNoShape">
              <a:avLst/>
            </a:prstTxWarp>
          </a:bodyPr>
          <a:lstStyle>
            <a:lvl1pPr eaLnBrk="1" hangingPunct="1">
              <a:defRPr sz="2600" b="1">
                <a:solidFill>
                  <a:schemeClr val="bg1"/>
                </a:solidFill>
              </a:defRPr>
            </a:lvl1pPr>
          </a:lstStyle>
          <a:p>
            <a:fld id="{93BD993A-05BE-4FF6-8415-907329850FF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  <p:sldLayoutId id="2147483697" r:id="rId12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80000"/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AutoShap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Making a Business of Recreation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989013"/>
          </a:xfrm>
        </p:spPr>
        <p:txBody>
          <a:bodyPr/>
          <a:lstStyle/>
          <a:p>
            <a:pPr algn="ctr"/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21" name="AutoShap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Advertising</a:t>
            </a:r>
          </a:p>
        </p:txBody>
      </p:sp>
      <p:sp>
        <p:nvSpPr>
          <p:cNvPr id="90122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/>
              <a:t>Circulars</a:t>
            </a:r>
          </a:p>
          <a:p>
            <a:endParaRPr lang="en-US"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2" name="AutoShape 8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3" name="Rectangle 9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Products, value, quality, and service</a:t>
            </a:r>
          </a:p>
          <a:p>
            <a:r>
              <a:rPr lang="en-US" sz="2400"/>
              <a:t>Success is our objective</a:t>
            </a:r>
          </a:p>
          <a:p>
            <a:r>
              <a:rPr lang="en-US" sz="2400"/>
              <a:t>Satisfaction is our mission</a:t>
            </a:r>
          </a:p>
          <a:p>
            <a:r>
              <a:rPr lang="en-US" sz="2400"/>
              <a:t>Partnership is the key</a:t>
            </a:r>
          </a:p>
          <a:p>
            <a:endParaRPr lang="en-US" sz="2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Building Partnerships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b="1" dirty="0"/>
              <a:t>Worldwide Sporting Goods</a:t>
            </a:r>
          </a:p>
          <a:p>
            <a:r>
              <a:rPr lang="en-US" sz="2400" dirty="0"/>
              <a:t>Quality products</a:t>
            </a:r>
          </a:p>
          <a:p>
            <a:r>
              <a:rPr lang="en-US" sz="2400" dirty="0"/>
              <a:t>Excellent value</a:t>
            </a:r>
          </a:p>
          <a:p>
            <a:r>
              <a:rPr lang="en-US" sz="2400" dirty="0"/>
              <a:t>Reputation</a:t>
            </a:r>
          </a:p>
          <a:p>
            <a:r>
              <a:rPr lang="en-US" sz="2400" dirty="0"/>
              <a:t>Knowledgeable sales staff</a:t>
            </a:r>
          </a:p>
          <a:p>
            <a:endParaRPr lang="en-US" sz="2400" dirty="0"/>
          </a:p>
        </p:txBody>
      </p:sp>
      <p:sp>
        <p:nvSpPr>
          <p:cNvPr id="24580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 b="1"/>
              <a:t>Supporting Retail Partners</a:t>
            </a:r>
          </a:p>
          <a:p>
            <a:r>
              <a:rPr lang="en-US" sz="2400"/>
              <a:t>Community shopping</a:t>
            </a:r>
          </a:p>
          <a:p>
            <a:r>
              <a:rPr lang="en-US" sz="2400"/>
              <a:t>Customer bonding</a:t>
            </a:r>
          </a:p>
          <a:p>
            <a:r>
              <a:rPr lang="en-US" sz="2400"/>
              <a:t>Customer support</a:t>
            </a:r>
          </a:p>
          <a:p>
            <a:r>
              <a:rPr lang="en-US" sz="2400"/>
              <a:t>Local service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Rectangle 2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Meeting the Needs</a:t>
            </a:r>
          </a:p>
        </p:txBody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Saturday delivery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Overnight shipping for rush orders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Discounts on shipping charges for orders over $5000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Customer Service Representatives available 24 hours a day</a:t>
            </a:r>
          </a:p>
          <a:p>
            <a:pPr marL="0" indent="0">
              <a:buFont typeface="Wingdings" pitchFamily="2" charset="2"/>
              <a:buNone/>
            </a:pPr>
            <a:r>
              <a:rPr lang="en-US"/>
              <a:t>Toll-free 800 number</a:t>
            </a:r>
          </a:p>
          <a:p>
            <a:pPr marL="0" indent="0">
              <a:buFont typeface="Wingdings" pitchFamily="2" charset="2"/>
              <a:buNone/>
            </a:pPr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1026"/>
          <p:cNvSpPr>
            <a:spLocks noGrp="1" noChangeArrowheads="1"/>
          </p:cNvSpPr>
          <p:nvPr>
            <p:ph type="title"/>
          </p:nvPr>
        </p:nvSpPr>
        <p:spPr>
          <a:prstGeom prst="rect">
            <a:avLst/>
          </a:prstGeo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graphicFrame>
        <p:nvGraphicFramePr>
          <p:cNvPr id="37891" name="Object 1027"/>
          <p:cNvGraphicFramePr>
            <a:graphicFrameLocks noChangeAspect="1"/>
          </p:cNvGraphicFramePr>
          <p:nvPr>
            <p:ph type="chart" idx="1"/>
          </p:nvPr>
        </p:nvGraphicFramePr>
        <p:xfrm>
          <a:off x="838200" y="2362200"/>
          <a:ext cx="7693025" cy="3724275"/>
        </p:xfrm>
        <a:graphic>
          <a:graphicData uri="http://schemas.openxmlformats.org/presentationml/2006/ole">
            <p:oleObj spid="_x0000_s37891" name="Chart" r:id="rId4" imgW="7772400" imgH="4114800" progId="MSGraph.Chart.8">
              <p:embed followColorScheme="full"/>
            </p:oleObj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AutoShap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23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Fast delivery</a:t>
            </a:r>
          </a:p>
          <a:p>
            <a:r>
              <a:rPr lang="en-US"/>
              <a:t>Top manufacturers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  <a:p>
            <a:r>
              <a:rPr lang="en-US"/>
              <a:t>The following week’s specials are announced by the end of the previous week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8" name="AutoShap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69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sales</a:t>
            </a:r>
          </a:p>
          <a:p>
            <a:pPr lvl="1"/>
            <a:r>
              <a:rPr lang="en-US"/>
              <a:t>Mailings and Telemarketing</a:t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1_Capsules">
  <a:themeElements>
    <a:clrScheme name="1_Capsules 1">
      <a:dk1>
        <a:srgbClr val="003366"/>
      </a:dk1>
      <a:lt1>
        <a:srgbClr val="FFFFFF"/>
      </a:lt1>
      <a:dk2>
        <a:srgbClr val="006666"/>
      </a:dk2>
      <a:lt2>
        <a:srgbClr val="666699"/>
      </a:lt2>
      <a:accent1>
        <a:srgbClr val="33CCCC"/>
      </a:accent1>
      <a:accent2>
        <a:srgbClr val="99CC99"/>
      </a:accent2>
      <a:accent3>
        <a:srgbClr val="FFFFFF"/>
      </a:accent3>
      <a:accent4>
        <a:srgbClr val="002A56"/>
      </a:accent4>
      <a:accent5>
        <a:srgbClr val="ADE2E2"/>
      </a:accent5>
      <a:accent6>
        <a:srgbClr val="8AB98A"/>
      </a:accent6>
      <a:hlink>
        <a:srgbClr val="003366"/>
      </a:hlink>
      <a:folHlink>
        <a:srgbClr val="CC99FF"/>
      </a:folHlink>
    </a:clrScheme>
    <a:fontScheme name="1_Capsules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1_Capsules 1">
        <a:dk1>
          <a:srgbClr val="003366"/>
        </a:dk1>
        <a:lt1>
          <a:srgbClr val="FFFFFF"/>
        </a:lt1>
        <a:dk2>
          <a:srgbClr val="006666"/>
        </a:dk2>
        <a:lt2>
          <a:srgbClr val="666699"/>
        </a:lt2>
        <a:accent1>
          <a:srgbClr val="33CCCC"/>
        </a:accent1>
        <a:accent2>
          <a:srgbClr val="99CC99"/>
        </a:accent2>
        <a:accent3>
          <a:srgbClr val="FFFFFF"/>
        </a:accent3>
        <a:accent4>
          <a:srgbClr val="002A56"/>
        </a:accent4>
        <a:accent5>
          <a:srgbClr val="ADE2E2"/>
        </a:accent5>
        <a:accent6>
          <a:srgbClr val="8AB98A"/>
        </a:accent6>
        <a:hlink>
          <a:srgbClr val="003366"/>
        </a:hlink>
        <a:folHlink>
          <a:srgbClr val="CC99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apsules 2">
        <a:dk1>
          <a:srgbClr val="000000"/>
        </a:dk1>
        <a:lt1>
          <a:srgbClr val="FFFFFF"/>
        </a:lt1>
        <a:dk2>
          <a:srgbClr val="000000"/>
        </a:dk2>
        <a:lt2>
          <a:srgbClr val="808000"/>
        </a:lt2>
        <a:accent1>
          <a:srgbClr val="FFCC99"/>
        </a:accent1>
        <a:accent2>
          <a:srgbClr val="99CC00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8AB900"/>
        </a:accent6>
        <a:hlink>
          <a:srgbClr val="3366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apsules 3">
        <a:dk1>
          <a:srgbClr val="006699"/>
        </a:dk1>
        <a:lt1>
          <a:srgbClr val="FFFFFF"/>
        </a:lt1>
        <a:dk2>
          <a:srgbClr val="6699FF"/>
        </a:dk2>
        <a:lt2>
          <a:srgbClr val="FFFFFF"/>
        </a:lt2>
        <a:accent1>
          <a:srgbClr val="33CCCC"/>
        </a:accent1>
        <a:accent2>
          <a:srgbClr val="006699"/>
        </a:accent2>
        <a:accent3>
          <a:srgbClr val="B8CAFF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99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4">
        <a:dk1>
          <a:srgbClr val="000000"/>
        </a:dk1>
        <a:lt1>
          <a:srgbClr val="FFFFFF"/>
        </a:lt1>
        <a:dk2>
          <a:srgbClr val="9900CC"/>
        </a:dk2>
        <a:lt2>
          <a:srgbClr val="006600"/>
        </a:lt2>
        <a:accent1>
          <a:srgbClr val="33CC33"/>
        </a:accent1>
        <a:accent2>
          <a:srgbClr val="FFCC66"/>
        </a:accent2>
        <a:accent3>
          <a:srgbClr val="FFFFFF"/>
        </a:accent3>
        <a:accent4>
          <a:srgbClr val="000000"/>
        </a:accent4>
        <a:accent5>
          <a:srgbClr val="ADE2AD"/>
        </a:accent5>
        <a:accent6>
          <a:srgbClr val="E7B95C"/>
        </a:accent6>
        <a:hlink>
          <a:srgbClr val="0033CC"/>
        </a:hlink>
        <a:folHlink>
          <a:srgbClr val="CC00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Capsules 5">
        <a:dk1>
          <a:srgbClr val="000066"/>
        </a:dk1>
        <a:lt1>
          <a:srgbClr val="FFFFFF"/>
        </a:lt1>
        <a:dk2>
          <a:srgbClr val="336699"/>
        </a:dk2>
        <a:lt2>
          <a:srgbClr val="FFFFEB"/>
        </a:lt2>
        <a:accent1>
          <a:srgbClr val="99CCFF"/>
        </a:accent1>
        <a:accent2>
          <a:srgbClr val="9999FF"/>
        </a:accent2>
        <a:accent3>
          <a:srgbClr val="ADB8CA"/>
        </a:accent3>
        <a:accent4>
          <a:srgbClr val="DADADA"/>
        </a:accent4>
        <a:accent5>
          <a:srgbClr val="CAE2FF"/>
        </a:accent5>
        <a:accent6>
          <a:srgbClr val="8A8AE7"/>
        </a:accent6>
        <a:hlink>
          <a:srgbClr val="CCCCFF"/>
        </a:hlink>
        <a:folHlink>
          <a:srgbClr val="C68D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6">
        <a:dk1>
          <a:srgbClr val="808000"/>
        </a:dk1>
        <a:lt1>
          <a:srgbClr val="FFFFFF"/>
        </a:lt1>
        <a:dk2>
          <a:srgbClr val="006666"/>
        </a:dk2>
        <a:lt2>
          <a:srgbClr val="FFFFFF"/>
        </a:lt2>
        <a:accent1>
          <a:srgbClr val="FFCC66"/>
        </a:accent1>
        <a:accent2>
          <a:srgbClr val="00ACA8"/>
        </a:accent2>
        <a:accent3>
          <a:srgbClr val="AAB8B8"/>
        </a:accent3>
        <a:accent4>
          <a:srgbClr val="DADADA"/>
        </a:accent4>
        <a:accent5>
          <a:srgbClr val="FFE2B8"/>
        </a:accent5>
        <a:accent6>
          <a:srgbClr val="009B98"/>
        </a:accent6>
        <a:hlink>
          <a:srgbClr val="CCCC00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7">
        <a:dk1>
          <a:srgbClr val="FFFFCC"/>
        </a:dk1>
        <a:lt1>
          <a:srgbClr val="FFFFFF"/>
        </a:lt1>
        <a:dk2>
          <a:srgbClr val="660033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FFCC00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Capsules 8">
        <a:dk1>
          <a:srgbClr val="FF0000"/>
        </a:dk1>
        <a:lt1>
          <a:srgbClr val="FFFFFF"/>
        </a:lt1>
        <a:dk2>
          <a:srgbClr val="000000"/>
        </a:dk2>
        <a:lt2>
          <a:srgbClr val="FFFFFF"/>
        </a:lt2>
        <a:accent1>
          <a:srgbClr val="FFCC00"/>
        </a:accent1>
        <a:accent2>
          <a:srgbClr val="CC3300"/>
        </a:accent2>
        <a:accent3>
          <a:srgbClr val="AA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FF66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57D9FA8-685B-4C5F-87FB-3E69D72D8A42}"/>
</file>

<file path=customXml/itemProps2.xml><?xml version="1.0" encoding="utf-8"?>
<ds:datastoreItem xmlns:ds="http://schemas.openxmlformats.org/officeDocument/2006/customXml" ds:itemID="{BC17D6B0-CADE-4D53-8A88-A21618FC0843}"/>
</file>

<file path=docProps/app.xml><?xml version="1.0" encoding="utf-8"?>
<Properties xmlns="http://schemas.openxmlformats.org/officeDocument/2006/extended-properties" xmlns:vt="http://schemas.openxmlformats.org/officeDocument/2006/docPropsVTypes">
  <Template>Capsules</Template>
  <TotalTime>200</TotalTime>
  <Words>148</Words>
  <Application>Microsoft PowerPoint</Application>
  <PresentationFormat>On-screen Show (4:3)</PresentationFormat>
  <Paragraphs>48</Paragraphs>
  <Slides>10</Slides>
  <Notes>3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Times New Roman</vt:lpstr>
      <vt:lpstr>Arial</vt:lpstr>
      <vt:lpstr>Wingdings</vt:lpstr>
      <vt:lpstr>Comic Sans MS</vt:lpstr>
      <vt:lpstr>1_Capsules</vt:lpstr>
      <vt:lpstr>Microsoft Graph 2000 Chart</vt:lpstr>
      <vt:lpstr>Making a Business of Recreation</vt:lpstr>
      <vt:lpstr>Success-Satisfaction-Partnership</vt:lpstr>
      <vt:lpstr>Building Partnerships</vt:lpstr>
      <vt:lpstr>Meeting the Needs</vt:lpstr>
      <vt:lpstr>Growing Sales</vt:lpstr>
      <vt:lpstr>Customer Requirements</vt:lpstr>
      <vt:lpstr>Our Strengths</vt:lpstr>
      <vt:lpstr>Key Benefits</vt:lpstr>
      <vt:lpstr>Next Steps</vt:lpstr>
      <vt:lpstr>Advertising</vt:lpstr>
    </vt:vector>
  </TitlesOfParts>
  <Company>PTS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Dick Clark</dc:creator>
  <cp:lastModifiedBy>Tim Poynter</cp:lastModifiedBy>
  <cp:revision>37</cp:revision>
  <dcterms:created xsi:type="dcterms:W3CDTF">1999-02-17T04:15:08Z</dcterms:created>
  <dcterms:modified xsi:type="dcterms:W3CDTF">2007-08-03T16:54:37Z</dcterms:modified>
</cp:coreProperties>
</file>

<file path=docProps/thumbnail.jpeg>
</file>