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ags/tag1.xml" ContentType="application/vnd.openxmlformats-officedocument.presentationml.tag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5"/>
  </p:notesMasterIdLst>
  <p:sldIdLst>
    <p:sldId id="256" r:id="rId2"/>
    <p:sldId id="269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CC"/>
    <a:srgbClr val="CC0000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92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07/16/96</a:t>
            </a:r>
            <a:endParaRPr lang="en-US" sz="1200"/>
          </a:p>
        </p:txBody>
      </p:sp>
      <p:sp>
        <p:nvSpPr>
          <p:cNvPr id="2052" name="Rectangle 4"/>
          <p:cNvSpPr>
            <a:spLocks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##</a:t>
            </a:r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3555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5568" cy="4320"/>
              <a:chOff x="0" y="0"/>
              <a:chExt cx="5568" cy="4320"/>
            </a:xfrm>
          </p:grpSpPr>
          <p:grpSp>
            <p:nvGrpSpPr>
              <p:cNvPr id="23556" name="Group 4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3216" cy="3072"/>
                <a:chOff x="0" y="0"/>
                <a:chExt cx="2928" cy="2784"/>
              </a:xfrm>
            </p:grpSpPr>
            <p:sp>
              <p:nvSpPr>
                <p:cNvPr id="23557" name="Oval 5"/>
                <p:cNvSpPr>
                  <a:spLocks noChangeArrowheads="1"/>
                </p:cNvSpPr>
                <p:nvPr userDrawn="1"/>
              </p:nvSpPr>
              <p:spPr bwMode="auto">
                <a:xfrm>
                  <a:off x="0" y="0"/>
                  <a:ext cx="2928" cy="278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58" name="Oval 6"/>
                <p:cNvSpPr>
                  <a:spLocks noChangeArrowheads="1"/>
                </p:cNvSpPr>
                <p:nvPr userDrawn="1"/>
              </p:nvSpPr>
              <p:spPr bwMode="auto">
                <a:xfrm>
                  <a:off x="240" y="240"/>
                  <a:ext cx="2448" cy="230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59" name="Oval 7"/>
                <p:cNvSpPr>
                  <a:spLocks noChangeArrowheads="1"/>
                </p:cNvSpPr>
                <p:nvPr userDrawn="1"/>
              </p:nvSpPr>
              <p:spPr bwMode="auto">
                <a:xfrm>
                  <a:off x="480" y="480"/>
                  <a:ext cx="1968" cy="182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60" name="Oval 8"/>
                <p:cNvSpPr>
                  <a:spLocks noChangeArrowheads="1"/>
                </p:cNvSpPr>
                <p:nvPr userDrawn="1"/>
              </p:nvSpPr>
              <p:spPr bwMode="auto">
                <a:xfrm>
                  <a:off x="720" y="720"/>
                  <a:ext cx="1488" cy="134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61" name="Oval 9"/>
                <p:cNvSpPr>
                  <a:spLocks noChangeArrowheads="1"/>
                </p:cNvSpPr>
                <p:nvPr userDrawn="1"/>
              </p:nvSpPr>
              <p:spPr bwMode="auto">
                <a:xfrm>
                  <a:off x="912" y="912"/>
                  <a:ext cx="1104" cy="960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3562" name="Group 10"/>
              <p:cNvGrpSpPr>
                <a:grpSpLocks/>
              </p:cNvGrpSpPr>
              <p:nvPr userDrawn="1"/>
            </p:nvGrpSpPr>
            <p:grpSpPr bwMode="auto">
              <a:xfrm>
                <a:off x="2016" y="2016"/>
                <a:ext cx="2448" cy="2304"/>
                <a:chOff x="0" y="0"/>
                <a:chExt cx="2928" cy="2784"/>
              </a:xfrm>
            </p:grpSpPr>
            <p:sp>
              <p:nvSpPr>
                <p:cNvPr id="2356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0" y="0"/>
                  <a:ext cx="2928" cy="278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6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240" y="240"/>
                  <a:ext cx="2448" cy="230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6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480" y="480"/>
                  <a:ext cx="1968" cy="182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66" name="Oval 14"/>
                <p:cNvSpPr>
                  <a:spLocks noChangeArrowheads="1"/>
                </p:cNvSpPr>
                <p:nvPr userDrawn="1"/>
              </p:nvSpPr>
              <p:spPr bwMode="auto">
                <a:xfrm>
                  <a:off x="720" y="720"/>
                  <a:ext cx="1488" cy="134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67" name="Oval 15"/>
                <p:cNvSpPr>
                  <a:spLocks noChangeArrowheads="1"/>
                </p:cNvSpPr>
                <p:nvPr userDrawn="1"/>
              </p:nvSpPr>
              <p:spPr bwMode="auto">
                <a:xfrm>
                  <a:off x="912" y="912"/>
                  <a:ext cx="1104" cy="960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3568" name="Group 16"/>
              <p:cNvGrpSpPr>
                <a:grpSpLocks/>
              </p:cNvGrpSpPr>
              <p:nvPr userDrawn="1"/>
            </p:nvGrpSpPr>
            <p:grpSpPr bwMode="auto">
              <a:xfrm>
                <a:off x="2832" y="96"/>
                <a:ext cx="2736" cy="2592"/>
                <a:chOff x="0" y="0"/>
                <a:chExt cx="2928" cy="2784"/>
              </a:xfrm>
            </p:grpSpPr>
            <p:sp>
              <p:nvSpPr>
                <p:cNvPr id="23569" name="Oval 17"/>
                <p:cNvSpPr>
                  <a:spLocks noChangeArrowheads="1"/>
                </p:cNvSpPr>
                <p:nvPr userDrawn="1"/>
              </p:nvSpPr>
              <p:spPr bwMode="auto">
                <a:xfrm>
                  <a:off x="0" y="0"/>
                  <a:ext cx="2928" cy="278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70" name="Oval 18"/>
                <p:cNvSpPr>
                  <a:spLocks noChangeArrowheads="1"/>
                </p:cNvSpPr>
                <p:nvPr userDrawn="1"/>
              </p:nvSpPr>
              <p:spPr bwMode="auto">
                <a:xfrm>
                  <a:off x="240" y="240"/>
                  <a:ext cx="2448" cy="230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71" name="Oval 19"/>
                <p:cNvSpPr>
                  <a:spLocks noChangeArrowheads="1"/>
                </p:cNvSpPr>
                <p:nvPr userDrawn="1"/>
              </p:nvSpPr>
              <p:spPr bwMode="auto">
                <a:xfrm>
                  <a:off x="480" y="480"/>
                  <a:ext cx="1968" cy="182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72" name="Oval 20"/>
                <p:cNvSpPr>
                  <a:spLocks noChangeArrowheads="1"/>
                </p:cNvSpPr>
                <p:nvPr userDrawn="1"/>
              </p:nvSpPr>
              <p:spPr bwMode="auto">
                <a:xfrm>
                  <a:off x="720" y="720"/>
                  <a:ext cx="1488" cy="134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73" name="Oval 21"/>
                <p:cNvSpPr>
                  <a:spLocks noChangeArrowheads="1"/>
                </p:cNvSpPr>
                <p:nvPr userDrawn="1"/>
              </p:nvSpPr>
              <p:spPr bwMode="auto">
                <a:xfrm>
                  <a:off x="912" y="912"/>
                  <a:ext cx="1104" cy="960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sp>
          <p:nvSpPr>
            <p:cNvPr id="23574" name="Line 22"/>
            <p:cNvSpPr>
              <a:spLocks noChangeShapeType="1"/>
            </p:cNvSpPr>
            <p:nvPr userDrawn="1"/>
          </p:nvSpPr>
          <p:spPr bwMode="auto">
            <a:xfrm flipH="1">
              <a:off x="0" y="1536"/>
              <a:ext cx="1584" cy="216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575" name="Line 23"/>
            <p:cNvSpPr>
              <a:spLocks noChangeShapeType="1"/>
            </p:cNvSpPr>
            <p:nvPr userDrawn="1"/>
          </p:nvSpPr>
          <p:spPr bwMode="auto">
            <a:xfrm>
              <a:off x="4176" y="1392"/>
              <a:ext cx="1584" cy="1728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576" name="Line 24"/>
            <p:cNvSpPr>
              <a:spLocks noChangeShapeType="1"/>
            </p:cNvSpPr>
            <p:nvPr userDrawn="1"/>
          </p:nvSpPr>
          <p:spPr bwMode="auto">
            <a:xfrm flipV="1">
              <a:off x="3216" y="0"/>
              <a:ext cx="240" cy="312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357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57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3579" name="Rectangle 2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b="0"/>
            </a:lvl1pPr>
          </a:lstStyle>
          <a:p>
            <a:fld id="{B7EF4AEE-B133-4532-B200-37254FC1BE1A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23580" name="Rectangle 2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0"/>
            </a:lvl1pPr>
          </a:lstStyle>
          <a:p>
            <a:endParaRPr lang="en-US"/>
          </a:p>
        </p:txBody>
      </p:sp>
      <p:sp>
        <p:nvSpPr>
          <p:cNvPr id="23581" name="Rectangle 2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b="0"/>
            </a:lvl1pPr>
          </a:lstStyle>
          <a:p>
            <a:fld id="{5307D1F4-1636-4C33-A7FC-4536340F07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3D3760-D972-4A4E-ADB8-0C95BDDA2020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5B7DE2-87D7-4DD0-A09E-CAC2F37407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3AFA79-626C-4F70-961A-323A0FA4E684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285ED4-3458-459F-BC04-BEFCA69F1F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584AA8-E1CB-49A5-BAD7-E80A6FE8A1E0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B52E18-ED85-4DCF-B162-CD2126DB55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C351CB-7335-49BF-B837-3C01A523AEF6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79BC5-D169-472E-8201-AE9476BD77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EE5E82-CE8C-4165-A6E4-78E88AD34257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28D2A-054E-4E6F-A662-2A99028258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F887AF-16FC-4E8B-8DE2-0B3832FAF3A8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C0A874-B8A9-4087-AAF9-4EB9925D22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B1D8EC-99A7-43E0-9848-64C785804081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944A4A-9B12-4F7B-B010-7780F64AAD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A20CBB-D996-416B-AC11-B29414B16AE2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FB476F-C207-4156-BC55-164E879455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40DF90-4A7D-4353-AFB4-40F4A73AA2BC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D77776-EC8A-4030-99AF-38575142B5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1CE568-5E58-4EC4-A020-674F49E3FD19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4D9F64-4B4F-4BC7-95FD-EC45DDC189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050"/>
          <p:cNvGrpSpPr>
            <a:grpSpLocks/>
          </p:cNvGrpSpPr>
          <p:nvPr/>
        </p:nvGrpSpPr>
        <p:grpSpPr bwMode="auto">
          <a:xfrm>
            <a:off x="0" y="0"/>
            <a:ext cx="8839200" cy="6858000"/>
            <a:chOff x="0" y="0"/>
            <a:chExt cx="5568" cy="4320"/>
          </a:xfrm>
        </p:grpSpPr>
        <p:grpSp>
          <p:nvGrpSpPr>
            <p:cNvPr id="22531" name="Group 2051"/>
            <p:cNvGrpSpPr>
              <a:grpSpLocks/>
            </p:cNvGrpSpPr>
            <p:nvPr userDrawn="1"/>
          </p:nvGrpSpPr>
          <p:grpSpPr bwMode="auto">
            <a:xfrm>
              <a:off x="0" y="0"/>
              <a:ext cx="3216" cy="3072"/>
              <a:chOff x="0" y="0"/>
              <a:chExt cx="2928" cy="2784"/>
            </a:xfrm>
          </p:grpSpPr>
          <p:sp>
            <p:nvSpPr>
              <p:cNvPr id="22532" name="Oval 2052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2928" cy="278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33" name="Oval 2053"/>
              <p:cNvSpPr>
                <a:spLocks noChangeArrowheads="1"/>
              </p:cNvSpPr>
              <p:nvPr userDrawn="1"/>
            </p:nvSpPr>
            <p:spPr bwMode="auto">
              <a:xfrm>
                <a:off x="240" y="240"/>
                <a:ext cx="2448" cy="230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34" name="Oval 2054"/>
              <p:cNvSpPr>
                <a:spLocks noChangeArrowheads="1"/>
              </p:cNvSpPr>
              <p:nvPr userDrawn="1"/>
            </p:nvSpPr>
            <p:spPr bwMode="auto">
              <a:xfrm>
                <a:off x="480" y="480"/>
                <a:ext cx="1968" cy="182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35" name="Oval 2055"/>
              <p:cNvSpPr>
                <a:spLocks noChangeArrowheads="1"/>
              </p:cNvSpPr>
              <p:nvPr userDrawn="1"/>
            </p:nvSpPr>
            <p:spPr bwMode="auto">
              <a:xfrm>
                <a:off x="720" y="720"/>
                <a:ext cx="1488" cy="134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36" name="Oval 2056"/>
              <p:cNvSpPr>
                <a:spLocks noChangeArrowheads="1"/>
              </p:cNvSpPr>
              <p:nvPr userDrawn="1"/>
            </p:nvSpPr>
            <p:spPr bwMode="auto">
              <a:xfrm>
                <a:off x="912" y="912"/>
                <a:ext cx="1104" cy="960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2537" name="Group 2057"/>
            <p:cNvGrpSpPr>
              <a:grpSpLocks/>
            </p:cNvGrpSpPr>
            <p:nvPr userDrawn="1"/>
          </p:nvGrpSpPr>
          <p:grpSpPr bwMode="auto">
            <a:xfrm>
              <a:off x="2016" y="2016"/>
              <a:ext cx="2448" cy="2304"/>
              <a:chOff x="0" y="0"/>
              <a:chExt cx="2928" cy="2784"/>
            </a:xfrm>
          </p:grpSpPr>
          <p:sp>
            <p:nvSpPr>
              <p:cNvPr id="22538" name="Oval 2058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2928" cy="278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39" name="Oval 2059"/>
              <p:cNvSpPr>
                <a:spLocks noChangeArrowheads="1"/>
              </p:cNvSpPr>
              <p:nvPr userDrawn="1"/>
            </p:nvSpPr>
            <p:spPr bwMode="auto">
              <a:xfrm>
                <a:off x="240" y="240"/>
                <a:ext cx="2448" cy="230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0" name="Oval 2060"/>
              <p:cNvSpPr>
                <a:spLocks noChangeArrowheads="1"/>
              </p:cNvSpPr>
              <p:nvPr userDrawn="1"/>
            </p:nvSpPr>
            <p:spPr bwMode="auto">
              <a:xfrm>
                <a:off x="480" y="480"/>
                <a:ext cx="1968" cy="182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1" name="Oval 2061"/>
              <p:cNvSpPr>
                <a:spLocks noChangeArrowheads="1"/>
              </p:cNvSpPr>
              <p:nvPr userDrawn="1"/>
            </p:nvSpPr>
            <p:spPr bwMode="auto">
              <a:xfrm>
                <a:off x="720" y="720"/>
                <a:ext cx="1488" cy="134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2" name="Oval 2062"/>
              <p:cNvSpPr>
                <a:spLocks noChangeArrowheads="1"/>
              </p:cNvSpPr>
              <p:nvPr userDrawn="1"/>
            </p:nvSpPr>
            <p:spPr bwMode="auto">
              <a:xfrm>
                <a:off x="912" y="912"/>
                <a:ext cx="1104" cy="960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2543" name="Group 2063"/>
            <p:cNvGrpSpPr>
              <a:grpSpLocks/>
            </p:cNvGrpSpPr>
            <p:nvPr userDrawn="1"/>
          </p:nvGrpSpPr>
          <p:grpSpPr bwMode="auto">
            <a:xfrm>
              <a:off x="2832" y="96"/>
              <a:ext cx="2736" cy="2592"/>
              <a:chOff x="0" y="0"/>
              <a:chExt cx="2928" cy="2784"/>
            </a:xfrm>
          </p:grpSpPr>
          <p:sp>
            <p:nvSpPr>
              <p:cNvPr id="22544" name="Oval 206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2928" cy="278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5" name="Oval 2065"/>
              <p:cNvSpPr>
                <a:spLocks noChangeArrowheads="1"/>
              </p:cNvSpPr>
              <p:nvPr userDrawn="1"/>
            </p:nvSpPr>
            <p:spPr bwMode="auto">
              <a:xfrm>
                <a:off x="240" y="240"/>
                <a:ext cx="2448" cy="230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6" name="Oval 2066"/>
              <p:cNvSpPr>
                <a:spLocks noChangeArrowheads="1"/>
              </p:cNvSpPr>
              <p:nvPr userDrawn="1"/>
            </p:nvSpPr>
            <p:spPr bwMode="auto">
              <a:xfrm>
                <a:off x="480" y="480"/>
                <a:ext cx="1968" cy="182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7" name="Oval 2067"/>
              <p:cNvSpPr>
                <a:spLocks noChangeArrowheads="1"/>
              </p:cNvSpPr>
              <p:nvPr userDrawn="1"/>
            </p:nvSpPr>
            <p:spPr bwMode="auto">
              <a:xfrm>
                <a:off x="720" y="720"/>
                <a:ext cx="1488" cy="134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8" name="Oval 2068"/>
              <p:cNvSpPr>
                <a:spLocks noChangeArrowheads="1"/>
              </p:cNvSpPr>
              <p:nvPr userDrawn="1"/>
            </p:nvSpPr>
            <p:spPr bwMode="auto">
              <a:xfrm>
                <a:off x="912" y="912"/>
                <a:ext cx="1104" cy="960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22549" name="Rectangle 206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550" name="Rectangle 20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51" name="Rectangle 207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 b="1"/>
            </a:lvl1pPr>
          </a:lstStyle>
          <a:p>
            <a:fld id="{4D98B376-3234-44B6-8B88-D719B2C2BC30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22552" name="Rectangle 20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 b="1"/>
            </a:lvl1pPr>
          </a:lstStyle>
          <a:p>
            <a:endParaRPr lang="en-US"/>
          </a:p>
        </p:txBody>
      </p:sp>
      <p:sp>
        <p:nvSpPr>
          <p:cNvPr id="22553" name="Rectangle 20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 b="1"/>
            </a:lvl1pPr>
          </a:lstStyle>
          <a:p>
            <a:fld id="{5B43C163-803C-457D-A257-40496B142384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11000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110000"/>
        <a:buChar char="•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Year in Review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Spending Areas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R&amp;D</a:t>
            </a:r>
          </a:p>
          <a:p>
            <a:r>
              <a:rPr lang="en-US"/>
              <a:t>Sales and Marketing</a:t>
            </a:r>
          </a:p>
          <a:p>
            <a:r>
              <a:rPr lang="en-US"/>
              <a:t>General and Administration</a:t>
            </a:r>
          </a:p>
          <a:p>
            <a:r>
              <a:rPr lang="en-US"/>
              <a:t>Areas of improvement</a:t>
            </a:r>
          </a:p>
          <a:p>
            <a:r>
              <a:rPr lang="en-US"/>
              <a:t>Areas needing attention/caution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Headcount</a:t>
            </a:r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Goals</a:t>
            </a:r>
          </a:p>
          <a:p>
            <a:r>
              <a:rPr lang="en-US"/>
              <a:t>Results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Goals for Next Period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Strategic undertakings</a:t>
            </a:r>
          </a:p>
          <a:p>
            <a:r>
              <a:rPr lang="en-US"/>
              <a:t>Financial goals</a:t>
            </a:r>
          </a:p>
          <a:p>
            <a:r>
              <a:rPr lang="en-US"/>
              <a:t>Other key efforts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Summarize key successes/challenges</a:t>
            </a:r>
          </a:p>
          <a:p>
            <a:r>
              <a:rPr lang="en-US"/>
              <a:t>Reiterate key goals</a:t>
            </a:r>
          </a:p>
          <a:p>
            <a:r>
              <a:rPr lang="en-US"/>
              <a:t>Thanks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State who we are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Review of Key Objectives</a:t>
            </a:r>
            <a:br>
              <a:rPr lang="en-US"/>
            </a:br>
            <a:r>
              <a:rPr lang="en-US"/>
              <a:t>&amp; Critical Success Factors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makes company unique</a:t>
            </a:r>
          </a:p>
          <a:p>
            <a:r>
              <a:rPr lang="en-US"/>
              <a:t>What makes company successful</a:t>
            </a:r>
          </a:p>
          <a:p>
            <a:r>
              <a:rPr lang="en-US"/>
              <a:t>Shared vision</a:t>
            </a:r>
          </a:p>
          <a:p>
            <a:r>
              <a:rPr lang="en-US"/>
              <a:t>Review key undertakings of past 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Did We Do?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Brief overview of performance against each objective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Organizational Overview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Introduction and broad goals of each organization</a:t>
            </a:r>
          </a:p>
          <a:p>
            <a:r>
              <a:rPr lang="en-US"/>
              <a:t>Any changes</a:t>
            </a:r>
          </a:p>
          <a:p>
            <a:r>
              <a:rPr lang="en-US"/>
              <a:t>Organization chart might be effective here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 Issues Facing Company</a:t>
            </a:r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Address any high profile issues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Review of Prior Goals</a:t>
            </a:r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Financial</a:t>
            </a:r>
          </a:p>
          <a:p>
            <a:r>
              <a:rPr lang="en-US"/>
              <a:t>Competitive</a:t>
            </a:r>
          </a:p>
          <a:p>
            <a:r>
              <a:rPr lang="en-US"/>
              <a:t>Progress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Progress Against Goals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Summary of key financial results</a:t>
            </a:r>
          </a:p>
          <a:p>
            <a:pPr lvl="1"/>
            <a:r>
              <a:rPr lang="en-US"/>
              <a:t>Revenue</a:t>
            </a:r>
          </a:p>
          <a:p>
            <a:pPr lvl="1"/>
            <a:r>
              <a:rPr lang="en-US"/>
              <a:t>Profit</a:t>
            </a:r>
          </a:p>
          <a:p>
            <a:pPr lvl="1"/>
            <a:r>
              <a:rPr lang="en-US"/>
              <a:t>Key spending areas</a:t>
            </a:r>
          </a:p>
          <a:p>
            <a:pPr lvl="1"/>
            <a:r>
              <a:rPr lang="en-US"/>
              <a:t>Headcount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Revenue and Profit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Forecast vs. actual</a:t>
            </a:r>
          </a:p>
          <a:p>
            <a:r>
              <a:rPr lang="en-US"/>
              <a:t>Gross Margin</a:t>
            </a:r>
          </a:p>
          <a:p>
            <a:r>
              <a:rPr lang="en-US"/>
              <a:t>Important trends</a:t>
            </a:r>
          </a:p>
          <a:p>
            <a:r>
              <a:rPr lang="en-US"/>
              <a:t>Compare company to rest of market</a:t>
            </a:r>
          </a:p>
          <a:p>
            <a:r>
              <a:rPr lang="en-US"/>
              <a:t>Use multiple slides to break out meaningful detail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HOTSPOTTYPE" val="FirstSlide"/>
  <p:tag name="BRANCHTO" val="1"/>
</p:tagLst>
</file>

<file path=ppt/theme/theme1.xml><?xml version="1.0" encoding="utf-8"?>
<a:theme xmlns:a="http://schemas.openxmlformats.org/drawingml/2006/main" name="Radar">
  <a:themeElements>
    <a:clrScheme name="Radar 1">
      <a:dk1>
        <a:srgbClr val="000000"/>
      </a:dk1>
      <a:lt1>
        <a:srgbClr val="EAEAEA"/>
      </a:lt1>
      <a:dk2>
        <a:srgbClr val="000066"/>
      </a:dk2>
      <a:lt2>
        <a:srgbClr val="FFFFFF"/>
      </a:lt2>
      <a:accent1>
        <a:srgbClr val="003399"/>
      </a:accent1>
      <a:accent2>
        <a:srgbClr val="99CCFF"/>
      </a:accent2>
      <a:accent3>
        <a:srgbClr val="AAAAB8"/>
      </a:accent3>
      <a:accent4>
        <a:srgbClr val="C8C8C8"/>
      </a:accent4>
      <a:accent5>
        <a:srgbClr val="AAADCA"/>
      </a:accent5>
      <a:accent6>
        <a:srgbClr val="8AB9E7"/>
      </a:accent6>
      <a:hlink>
        <a:srgbClr val="CC9900"/>
      </a:hlink>
      <a:folHlink>
        <a:srgbClr val="996600"/>
      </a:folHlink>
    </a:clrScheme>
    <a:fontScheme name="Radar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Radar 1">
        <a:dk1>
          <a:srgbClr val="000000"/>
        </a:dk1>
        <a:lt1>
          <a:srgbClr val="EAEAEA"/>
        </a:lt1>
        <a:dk2>
          <a:srgbClr val="000066"/>
        </a:dk2>
        <a:lt2>
          <a:srgbClr val="FFFFFF"/>
        </a:lt2>
        <a:accent1>
          <a:srgbClr val="003399"/>
        </a:accent1>
        <a:accent2>
          <a:srgbClr val="99CCFF"/>
        </a:accent2>
        <a:accent3>
          <a:srgbClr val="AAAAB8"/>
        </a:accent3>
        <a:accent4>
          <a:srgbClr val="C8C8C8"/>
        </a:accent4>
        <a:accent5>
          <a:srgbClr val="AAADCA"/>
        </a:accent5>
        <a:accent6>
          <a:srgbClr val="8AB9E7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ar 2">
        <a:dk1>
          <a:srgbClr val="666699"/>
        </a:dk1>
        <a:lt1>
          <a:srgbClr val="CCCCFF"/>
        </a:lt1>
        <a:dk2>
          <a:srgbClr val="000040"/>
        </a:dk2>
        <a:lt2>
          <a:srgbClr val="A4A4C2"/>
        </a:lt2>
        <a:accent1>
          <a:srgbClr val="003399"/>
        </a:accent1>
        <a:accent2>
          <a:srgbClr val="0099FF"/>
        </a:accent2>
        <a:accent3>
          <a:srgbClr val="E2E2FF"/>
        </a:accent3>
        <a:accent4>
          <a:srgbClr val="565682"/>
        </a:accent4>
        <a:accent5>
          <a:srgbClr val="AAADCA"/>
        </a:accent5>
        <a:accent6>
          <a:srgbClr val="008AE7"/>
        </a:accent6>
        <a:hlink>
          <a:srgbClr val="B68600"/>
        </a:hlink>
        <a:folHlink>
          <a:srgbClr val="8A5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ar 3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777777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BDBDBD"/>
        </a:accent5>
        <a:accent6>
          <a:srgbClr val="A1A1A1"/>
        </a:accent6>
        <a:hlink>
          <a:srgbClr val="80808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ar 4">
        <a:dk1>
          <a:srgbClr val="333333"/>
        </a:dk1>
        <a:lt1>
          <a:srgbClr val="FFFF66"/>
        </a:lt1>
        <a:dk2>
          <a:srgbClr val="000000"/>
        </a:dk2>
        <a:lt2>
          <a:srgbClr val="CC3300"/>
        </a:lt2>
        <a:accent1>
          <a:srgbClr val="5F5F5F"/>
        </a:accent1>
        <a:accent2>
          <a:srgbClr val="3399FF"/>
        </a:accent2>
        <a:accent3>
          <a:srgbClr val="AAAAAA"/>
        </a:accent3>
        <a:accent4>
          <a:srgbClr val="DADA56"/>
        </a:accent4>
        <a:accent5>
          <a:srgbClr val="B6B6B6"/>
        </a:accent5>
        <a:accent6>
          <a:srgbClr val="2D8AE7"/>
        </a:accent6>
        <a:hlink>
          <a:srgbClr val="008000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ar 5">
        <a:dk1>
          <a:srgbClr val="003300"/>
        </a:dk1>
        <a:lt1>
          <a:srgbClr val="FFFFCC"/>
        </a:lt1>
        <a:dk2>
          <a:srgbClr val="006600"/>
        </a:dk2>
        <a:lt2>
          <a:srgbClr val="FFFF00"/>
        </a:lt2>
        <a:accent1>
          <a:srgbClr val="008000"/>
        </a:accent1>
        <a:accent2>
          <a:srgbClr val="3399FF"/>
        </a:accent2>
        <a:accent3>
          <a:srgbClr val="AAB8AA"/>
        </a:accent3>
        <a:accent4>
          <a:srgbClr val="DADAAE"/>
        </a:accent4>
        <a:accent5>
          <a:srgbClr val="AAC0AA"/>
        </a:accent5>
        <a:accent6>
          <a:srgbClr val="2D8AE7"/>
        </a:accent6>
        <a:hlink>
          <a:srgbClr val="6666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DC4FAE1-E262-4ABD-81D6-5C5A61AA85B4}"/>
</file>

<file path=customXml/itemProps2.xml><?xml version="1.0" encoding="utf-8"?>
<ds:datastoreItem xmlns:ds="http://schemas.openxmlformats.org/officeDocument/2006/customXml" ds:itemID="{2769E913-6829-4DB1-944D-2EA71971BEFD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Designs\Radar.pot</Template>
  <TotalTime>40</TotalTime>
  <Words>166</Words>
  <Application>Microsoft PowerPoint 7.0</Application>
  <PresentationFormat>On-screen Show (4:3)</PresentationFormat>
  <Paragraphs>53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Times New Roman</vt:lpstr>
      <vt:lpstr>Radar</vt:lpstr>
      <vt:lpstr>The Year in Review</vt:lpstr>
      <vt:lpstr>Success-Satisfaction-Partnership</vt:lpstr>
      <vt:lpstr>Review of Key Objectives &amp; Critical Success Factors</vt:lpstr>
      <vt:lpstr>How Did We Do?</vt:lpstr>
      <vt:lpstr>Organizational Overview</vt:lpstr>
      <vt:lpstr>Top Issues Facing Company</vt:lpstr>
      <vt:lpstr>Review of Prior Goals</vt:lpstr>
      <vt:lpstr>Progress Against Goals</vt:lpstr>
      <vt:lpstr>Revenue and Profit</vt:lpstr>
      <vt:lpstr>Key Spending Areas</vt:lpstr>
      <vt:lpstr>Headcount</vt:lpstr>
      <vt:lpstr>Goals for Next Period</vt:lpstr>
      <vt:lpstr>Summary</vt:lpstr>
    </vt:vector>
  </TitlesOfParts>
  <Company>PTS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Year in Review</dc:title>
  <dc:creator>Cindy McFadden</dc:creator>
  <cp:lastModifiedBy>Tim Poynter</cp:lastModifiedBy>
  <cp:revision>6</cp:revision>
  <dcterms:created xsi:type="dcterms:W3CDTF">1996-12-04T22:13:54Z</dcterms:created>
  <dcterms:modified xsi:type="dcterms:W3CDTF">2007-08-04T07:51:25Z</dcterms:modified>
</cp:coreProperties>
</file>