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8.xml" ContentType="application/vnd.openxmlformats-officedocument.presentationml.slide+xml"/>
  <Override PartName="/ppt/slides/slide7.xml" ContentType="application/vnd.openxmlformats-officedocument.presentationml.slide+xml"/>
  <Override PartName="/ppt/slides/slide5.xml" ContentType="application/vnd.openxmlformats-officedocument.presentationml.slide+xml"/>
  <Override PartName="/ppt/slides/slide4.xml" ContentType="application/vnd.openxmlformats-officedocument.presentationml.slide+xml"/>
  <Override PartName="/ppt/slides/slide6.xml" ContentType="application/vnd.openxmlformats-officedocument.presentationml.slide+xml"/>
  <Override PartName="/ppt/slides/slide3.xml" ContentType="application/vnd.openxmlformats-officedocument.presentationml.slide+xml"/>
  <Override PartName="/ppt/slides/slide2.xml" ContentType="application/vnd.openxmlformats-officedocument.presentationml.slide+xml"/>
  <Override PartName="/ppt/slideLayouts/slideLayout3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2.xml" ContentType="application/vnd.openxmlformats-officedocument.presentationml.slideLayout+xml"/>
  <Override PartName="/ppt/notesSlides/notesSlide2.xml" ContentType="application/vnd.openxmlformats-officedocument.presentationml.notesSlide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notesSlides/notesSlide1.xml" ContentType="application/vnd.openxmlformats-officedocument.presentationml.notesSlide+xml"/>
  <Override PartName="/ppt/slideLayouts/slideLayout1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theme/theme1.xml" ContentType="application/vnd.openxmlformats-officedocument.theme+xml"/>
  <Override PartName="/ppt/theme/theme3.xml" ContentType="application/vnd.openxmlformats-officedocument.theme+xml"/>
  <Override PartName="/ppt/notesMasters/notesMaster1.xml" ContentType="application/vnd.openxmlformats-officedocument.presentationml.notesMaster+xml"/>
  <Override PartName="/ppt/theme/theme2.xml" ContentType="application/vnd.openxmlformats-officedocument.theme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54" r:id="rId1"/>
  </p:sldMasterIdLst>
  <p:notesMasterIdLst>
    <p:notesMasterId r:id="rId10"/>
  </p:notesMasterIdLst>
  <p:handoutMasterIdLst>
    <p:handoutMasterId r:id="rId11"/>
  </p:handoutMasterIdLst>
  <p:sldIdLst>
    <p:sldId id="256" r:id="rId2"/>
    <p:sldId id="257" r:id="rId3"/>
    <p:sldId id="266" r:id="rId4"/>
    <p:sldId id="269" r:id="rId5"/>
    <p:sldId id="267" r:id="rId6"/>
    <p:sldId id="262" r:id="rId7"/>
    <p:sldId id="261" r:id="rId8"/>
    <p:sldId id="263" r:id="rId9"/>
  </p:sldIdLst>
  <p:sldSz cx="9144000" cy="6858000" type="screen4x3"/>
  <p:notesSz cx="7102475" cy="89916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ahoma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ahoma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ahoma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ahoma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ahoma" charset="0"/>
        <a:ea typeface="+mn-ea"/>
        <a:cs typeface="+mn-cs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Tahoma" charset="0"/>
        <a:ea typeface="+mn-ea"/>
        <a:cs typeface="+mn-cs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Tahoma" charset="0"/>
        <a:ea typeface="+mn-ea"/>
        <a:cs typeface="+mn-cs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Tahoma" charset="0"/>
        <a:ea typeface="+mn-ea"/>
        <a:cs typeface="+mn-cs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Tahoma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chemeClr val="tx1"/>
    </p:penClr>
  </p:showPr>
  <p:clrMru>
    <a:srgbClr val="B2B2B2"/>
    <a:srgbClr val="000066"/>
    <a:srgbClr val="0000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2787"/>
    <p:restoredTop sz="90929"/>
  </p:normalViewPr>
  <p:slideViewPr>
    <p:cSldViewPr>
      <p:cViewPr varScale="1">
        <p:scale>
          <a:sx n="63" d="100"/>
          <a:sy n="63" d="100"/>
        </p:scale>
        <p:origin x="-252" y="-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40" d="100"/>
          <a:sy n="40" d="100"/>
        </p:scale>
        <p:origin x="-1470" y="-120"/>
      </p:cViewPr>
      <p:guideLst>
        <p:guide orient="horz" pos="2832"/>
        <p:guide pos="2237"/>
      </p:guideLst>
    </p:cSldViewPr>
  </p:notesViewPr>
  <p:gridSpacing cx="36868100" cy="368681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17" Type="http://schemas.openxmlformats.org/officeDocument/2006/relationships/customXml" Target="../customXml/item2.xml"/><Relationship Id="rId2" Type="http://schemas.openxmlformats.org/officeDocument/2006/relationships/slide" Target="slides/slide1.xml"/><Relationship Id="rId16" Type="http://schemas.openxmlformats.org/officeDocument/2006/relationships/customXml" Target="../customXml/item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8163" cy="449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t" anchorCtr="0" compatLnSpc="1">
            <a:prstTxWarp prst="textNoShape">
              <a:avLst/>
            </a:prstTxWarp>
          </a:bodyPr>
          <a:lstStyle>
            <a:lvl1pPr eaLnBrk="0" hangingPunct="0">
              <a:defRPr kumimoji="0" sz="1000" i="1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24313" y="0"/>
            <a:ext cx="3078162" cy="449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kumimoji="0" sz="1000" i="1">
                <a:latin typeface="Times New Roman" pitchFamily="18" charset="0"/>
              </a:defRPr>
            </a:lvl1pPr>
          </a:lstStyle>
          <a:p>
            <a:fld id="{1C51BE77-C59F-45B4-AA5F-272432210DA1}" type="datetime1">
              <a:rPr lang="en-US"/>
              <a:pPr/>
              <a:t>9/23/2007</a:t>
            </a:fld>
            <a:endParaRPr lang="en-US"/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542338"/>
            <a:ext cx="3078163" cy="449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b" anchorCtr="0" compatLnSpc="1">
            <a:prstTxWarp prst="textNoShape">
              <a:avLst/>
            </a:prstTxWarp>
          </a:bodyPr>
          <a:lstStyle>
            <a:lvl1pPr eaLnBrk="0" hangingPunct="0">
              <a:defRPr kumimoji="0" sz="1000" i="1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24313" y="8542338"/>
            <a:ext cx="3078162" cy="449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kumimoji="0" sz="1000" i="1">
                <a:latin typeface="Times New Roman" pitchFamily="18" charset="0"/>
              </a:defRPr>
            </a:lvl1pPr>
          </a:lstStyle>
          <a:p>
            <a:fld id="{50F33ECB-06CA-4A2F-B21E-64DD688BBDDF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3" name="Rectangle 5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542338"/>
            <a:ext cx="3078163" cy="449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kumimoji="0" sz="12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8163" cy="449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kumimoji="0" sz="12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2055" name="Rectangle 7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304925" y="674688"/>
            <a:ext cx="4494213" cy="337026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056" name="Rectangle 8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47738" y="4270375"/>
            <a:ext cx="5207000" cy="4046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057" name="Rectangle 9"/>
          <p:cNvSpPr>
            <a:spLocks noGrp="1" noChangeArrowheads="1"/>
          </p:cNvSpPr>
          <p:nvPr>
            <p:ph type="dt" idx="1"/>
          </p:nvPr>
        </p:nvSpPr>
        <p:spPr bwMode="auto">
          <a:xfrm>
            <a:off x="4024313" y="0"/>
            <a:ext cx="3078162" cy="449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kumimoji="0" sz="1200">
                <a:latin typeface="Times New Roman" pitchFamily="18" charset="0"/>
              </a:defRPr>
            </a:lvl1pPr>
          </a:lstStyle>
          <a:p>
            <a:fld id="{B51AA56F-3B8B-4991-AB66-364209478026}" type="datetime1">
              <a:rPr lang="en-US"/>
              <a:pPr/>
              <a:t>9/23/2007</a:t>
            </a:fld>
            <a:endParaRPr lang="en-US"/>
          </a:p>
        </p:txBody>
      </p:sp>
      <p:sp>
        <p:nvSpPr>
          <p:cNvPr id="2058" name="Rectangle 10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4313" y="8542338"/>
            <a:ext cx="3078162" cy="449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kumimoji="0" sz="1200">
                <a:latin typeface="Times New Roman" pitchFamily="18" charset="0"/>
              </a:defRPr>
            </a:lvl1pPr>
          </a:lstStyle>
          <a:p>
            <a:fld id="{23B60958-E8F2-4E00-8401-198426C90242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b="1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ChangeArrowheads="1" noTextEdit="1"/>
          </p:cNvSpPr>
          <p:nvPr>
            <p:ph type="sldImg"/>
          </p:nvPr>
        </p:nvSpPr>
        <p:spPr bwMode="auto">
          <a:xfrm>
            <a:off x="1304925" y="674688"/>
            <a:ext cx="4494213" cy="3370262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47738" y="4270375"/>
            <a:ext cx="5207000" cy="4046538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/>
              <a:t>Successful strategies for winning, keeping customers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3074"/>
          <p:cNvSpPr>
            <a:spLocks noChangeArrowheads="1" noTextEdit="1"/>
          </p:cNvSpPr>
          <p:nvPr>
            <p:ph type="sldImg"/>
          </p:nvPr>
        </p:nvSpPr>
        <p:spPr bwMode="auto">
          <a:xfrm>
            <a:off x="1304925" y="674688"/>
            <a:ext cx="4494213" cy="3370262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5" name="Rectangle 3075"/>
          <p:cNvSpPr>
            <a:spLocks noGrp="1" noChangeArrowheads="1"/>
          </p:cNvSpPr>
          <p:nvPr>
            <p:ph type="body" idx="1"/>
          </p:nvPr>
        </p:nvSpPr>
        <p:spPr bwMode="auto">
          <a:xfrm>
            <a:off x="947738" y="4270375"/>
            <a:ext cx="5207000" cy="4046538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22" name="Group 1026"/>
          <p:cNvGrpSpPr>
            <a:grpSpLocks/>
          </p:cNvGrpSpPr>
          <p:nvPr/>
        </p:nvGrpSpPr>
        <p:grpSpPr bwMode="auto">
          <a:xfrm>
            <a:off x="0" y="2438400"/>
            <a:ext cx="9009063" cy="1052513"/>
            <a:chOff x="0" y="1536"/>
            <a:chExt cx="5675" cy="663"/>
          </a:xfrm>
        </p:grpSpPr>
        <p:grpSp>
          <p:nvGrpSpPr>
            <p:cNvPr id="30723" name="Group 1027"/>
            <p:cNvGrpSpPr>
              <a:grpSpLocks/>
            </p:cNvGrpSpPr>
            <p:nvPr/>
          </p:nvGrpSpPr>
          <p:grpSpPr bwMode="auto">
            <a:xfrm>
              <a:off x="183" y="1604"/>
              <a:ext cx="448" cy="299"/>
              <a:chOff x="720" y="336"/>
              <a:chExt cx="624" cy="432"/>
            </a:xfrm>
          </p:grpSpPr>
          <p:sp>
            <p:nvSpPr>
              <p:cNvPr id="30724" name="Rectangle 1028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0725" name="Rectangle 1029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30726" name="Group 1030"/>
            <p:cNvGrpSpPr>
              <a:grpSpLocks/>
            </p:cNvGrpSpPr>
            <p:nvPr/>
          </p:nvGrpSpPr>
          <p:grpSpPr bwMode="auto">
            <a:xfrm>
              <a:off x="261" y="1870"/>
              <a:ext cx="465" cy="299"/>
              <a:chOff x="912" y="2640"/>
              <a:chExt cx="672" cy="432"/>
            </a:xfrm>
          </p:grpSpPr>
          <p:sp>
            <p:nvSpPr>
              <p:cNvPr id="30727" name="Rectangle 1031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0728" name="Rectangle 1032"/>
              <p:cNvSpPr>
                <a:spLocks noChangeArrowheads="1"/>
              </p:cNvSpPr>
              <p:nvPr/>
            </p:nvSpPr>
            <p:spPr bwMode="auto"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30729" name="Rectangle 1033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730" name="Rectangle 1034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731" name="Rectangle 1035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30732" name="Rectangle 1036"/>
          <p:cNvSpPr>
            <a:spLocks noGrp="1" noChangeArrowheads="1"/>
          </p:cNvSpPr>
          <p:nvPr>
            <p:ph type="ctrTitle"/>
          </p:nvPr>
        </p:nvSpPr>
        <p:spPr>
          <a:xfrm>
            <a:off x="990600" y="18288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0733" name="Rectangle 1037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30734" name="Rectangle 1038"/>
          <p:cNvSpPr>
            <a:spLocks noGrp="1" noChangeArrowheads="1"/>
          </p:cNvSpPr>
          <p:nvPr>
            <p:ph type="dt" sz="half" idx="2"/>
          </p:nvPr>
        </p:nvSpPr>
        <p:spPr>
          <a:xfrm>
            <a:off x="9906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30735" name="Rectangle 1039"/>
          <p:cNvSpPr>
            <a:spLocks noGrp="1" noChangeArrowheads="1"/>
          </p:cNvSpPr>
          <p:nvPr>
            <p:ph type="ftr" sz="quarter" idx="3"/>
          </p:nvPr>
        </p:nvSpPr>
        <p:spPr>
          <a:xfrm>
            <a:off x="3429000" y="6248400"/>
            <a:ext cx="28956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30736" name="Rectangle 1040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FED4B108-A6A4-4D06-B34C-D6D6DD80863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595FDA-511A-4559-AF07-8E2DDB806AB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38975" y="617538"/>
            <a:ext cx="1951038" cy="55149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82688" y="617538"/>
            <a:ext cx="5703887" cy="55149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043DFEF-8F4E-411F-973E-3779971B4C2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96975" y="617538"/>
            <a:ext cx="7793038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1182688" y="2017713"/>
            <a:ext cx="7772400" cy="4114800"/>
          </a:xfrm>
        </p:spPr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9144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52800" y="63246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818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F18B732B-D09E-4A8C-BB3C-2FB7841F6E6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Title, Text and Clip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96975" y="617538"/>
            <a:ext cx="7793038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lipArt Placeholder 3"/>
          <p:cNvSpPr>
            <a:spLocks noGrp="1"/>
          </p:cNvSpPr>
          <p:nvPr>
            <p:ph type="clipArt"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/>
          <a:p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9144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52800" y="63246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818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8F2230CA-6386-4F36-84A2-63FFB985F07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BCCA16-C6B7-4585-A621-602AF4CA930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FBD578C-7093-49B8-980E-DB523CFDE81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7744ECB-B1A9-4617-A27E-D2C626C0B48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3BB7648-5FE6-4460-84E6-D6E86BCD8A8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7A33464-E878-437F-B89A-69EA0FEAA64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C035A05-7CEA-4114-8B4B-8AE75CB8876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B56F3E-A357-4785-B5A6-D286BB5CC32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03D7C18-FDC8-4A3B-B773-2D11854AB7D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1026"/>
          <p:cNvSpPr>
            <a:spLocks noChangeArrowheads="1"/>
          </p:cNvSpPr>
          <p:nvPr/>
        </p:nvSpPr>
        <p:spPr bwMode="ltGray">
          <a:xfrm>
            <a:off x="417513" y="1098550"/>
            <a:ext cx="438150" cy="474663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29699" name="Rectangle 1027"/>
          <p:cNvSpPr>
            <a:spLocks noChangeArrowheads="1"/>
          </p:cNvSpPr>
          <p:nvPr/>
        </p:nvSpPr>
        <p:spPr bwMode="ltGray">
          <a:xfrm>
            <a:off x="800100" y="1098550"/>
            <a:ext cx="328613" cy="474663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29700" name="Rectangle 1028"/>
          <p:cNvSpPr>
            <a:spLocks noChangeArrowheads="1"/>
          </p:cNvSpPr>
          <p:nvPr/>
        </p:nvSpPr>
        <p:spPr bwMode="ltGray">
          <a:xfrm>
            <a:off x="541338" y="1520825"/>
            <a:ext cx="422275" cy="474663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29701" name="Rectangle 1029"/>
          <p:cNvSpPr>
            <a:spLocks noChangeArrowheads="1"/>
          </p:cNvSpPr>
          <p:nvPr/>
        </p:nvSpPr>
        <p:spPr bwMode="ltGray">
          <a:xfrm>
            <a:off x="911225" y="1520825"/>
            <a:ext cx="368300" cy="474663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29702" name="Rectangle 1030"/>
          <p:cNvSpPr>
            <a:spLocks noChangeArrowheads="1"/>
          </p:cNvSpPr>
          <p:nvPr/>
        </p:nvSpPr>
        <p:spPr bwMode="ltGray">
          <a:xfrm>
            <a:off x="127000" y="1447800"/>
            <a:ext cx="560388" cy="42227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29703" name="Rectangle 1031"/>
          <p:cNvSpPr>
            <a:spLocks noChangeArrowheads="1"/>
          </p:cNvSpPr>
          <p:nvPr/>
        </p:nvSpPr>
        <p:spPr bwMode="gray">
          <a:xfrm>
            <a:off x="762000" y="990600"/>
            <a:ext cx="31750" cy="1052513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29704" name="Rectangle 1032"/>
          <p:cNvSpPr>
            <a:spLocks noChangeArrowheads="1"/>
          </p:cNvSpPr>
          <p:nvPr/>
        </p:nvSpPr>
        <p:spPr bwMode="gray">
          <a:xfrm>
            <a:off x="442913" y="1781175"/>
            <a:ext cx="8226425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29705" name="Rectangle 1033"/>
          <p:cNvSpPr>
            <a:spLocks noGrp="1" noChangeArrowheads="1"/>
          </p:cNvSpPr>
          <p:nvPr>
            <p:ph type="title"/>
          </p:nvPr>
        </p:nvSpPr>
        <p:spPr bwMode="auto">
          <a:xfrm>
            <a:off x="1196975" y="617538"/>
            <a:ext cx="7793038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9706" name="Rectangle 1034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2688" y="2017713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9707" name="Rectangle 103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3246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/>
            </a:lvl1pPr>
          </a:lstStyle>
          <a:p>
            <a:endParaRPr lang="en-US"/>
          </a:p>
        </p:txBody>
      </p:sp>
      <p:sp>
        <p:nvSpPr>
          <p:cNvPr id="29708" name="Rectangle 103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52800" y="63246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/>
            </a:lvl1pPr>
          </a:lstStyle>
          <a:p>
            <a:endParaRPr lang="en-US"/>
          </a:p>
        </p:txBody>
      </p:sp>
      <p:sp>
        <p:nvSpPr>
          <p:cNvPr id="29709" name="Rectangle 103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1800" y="63246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/>
            </a:lvl1pPr>
          </a:lstStyle>
          <a:p>
            <a:fld id="{C0665F08-A1EC-4A70-B6A9-F3ABF5861702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56" r:id="rId2"/>
    <p:sldLayoutId id="2147483657" r:id="rId3"/>
    <p:sldLayoutId id="2147483658" r:id="rId4"/>
    <p:sldLayoutId id="2147483659" r:id="rId5"/>
    <p:sldLayoutId id="2147483660" r:id="rId6"/>
    <p:sldLayoutId id="2147483661" r:id="rId7"/>
    <p:sldLayoutId id="2147483662" r:id="rId8"/>
    <p:sldLayoutId id="2147483663" r:id="rId9"/>
    <p:sldLayoutId id="2147483664" r:id="rId10"/>
    <p:sldLayoutId id="2147483665" r:id="rId11"/>
    <p:sldLayoutId id="2147483666" r:id="rId12"/>
    <p:sldLayoutId id="2147483667" r:id="rId13"/>
  </p:sldLayoutIdLst>
  <p:transition/>
  <p:txStyles>
    <p:titleStyle>
      <a:lvl1pPr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charset="0"/>
        </a:defRPr>
      </a:lvl2pPr>
      <a:lvl3pPr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charset="0"/>
        </a:defRPr>
      </a:lvl3pPr>
      <a:lvl4pPr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charset="0"/>
        </a:defRPr>
      </a:lvl4pPr>
      <a:lvl5pPr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charset="0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charset="0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charset="0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charset="0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kumimoji="1"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kumimoji="1"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r>
              <a:rPr lang="en-US" sz="4000">
                <a:latin typeface="Arial" charset="0"/>
              </a:rPr>
              <a:t>Making a Business of Recreation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066800" y="3429000"/>
            <a:ext cx="6400800" cy="685800"/>
          </a:xfrm>
          <a:noFill/>
          <a:ln/>
        </p:spPr>
        <p:txBody>
          <a:bodyPr lIns="92075" tIns="46038" rIns="92075" bIns="46038"/>
          <a:lstStyle/>
          <a:p>
            <a:r>
              <a:rPr lang="en-US" sz="3700" b="1" i="1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Worldwide Sporting Goods</a:t>
            </a:r>
            <a:endParaRPr lang="en-US" sz="3700" b="1">
              <a:solidFill>
                <a:srgbClr val="0000CC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</a:endParaRP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r>
              <a:rPr lang="en-US"/>
              <a:t>Success-satisfaction-partnership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lIns="92075" tIns="46038" rIns="92075" bIns="46038"/>
          <a:lstStyle/>
          <a:p>
            <a:pPr>
              <a:buClr>
                <a:schemeClr val="tx1"/>
              </a:buClr>
              <a:buSzPct val="80000"/>
              <a:buFont typeface="Wingdings" pitchFamily="2" charset="2"/>
              <a:buChar char="Ú"/>
            </a:pPr>
            <a:r>
              <a:rPr lang="en-US">
                <a:solidFill>
                  <a:schemeClr val="tx2"/>
                </a:solidFill>
              </a:rPr>
              <a:t>Products, value,  quality, and service</a:t>
            </a:r>
          </a:p>
          <a:p>
            <a:pPr>
              <a:buClr>
                <a:schemeClr val="tx1"/>
              </a:buClr>
              <a:buSzPct val="80000"/>
              <a:buFont typeface="Wingdings" pitchFamily="2" charset="2"/>
              <a:buChar char="Ú"/>
            </a:pPr>
            <a:r>
              <a:rPr lang="en-US">
                <a:solidFill>
                  <a:schemeClr val="tx2"/>
                </a:solidFill>
              </a:rPr>
              <a:t>Success is our objective</a:t>
            </a:r>
          </a:p>
          <a:p>
            <a:pPr>
              <a:buClr>
                <a:schemeClr val="tx1"/>
              </a:buClr>
              <a:buSzPct val="80000"/>
              <a:buFont typeface="Wingdings" pitchFamily="2" charset="2"/>
              <a:buChar char="Ú"/>
            </a:pPr>
            <a:r>
              <a:rPr lang="en-US">
                <a:solidFill>
                  <a:schemeClr val="tx2"/>
                </a:solidFill>
              </a:rPr>
              <a:t>Satisfaction is our mission</a:t>
            </a:r>
          </a:p>
          <a:p>
            <a:pPr>
              <a:buClr>
                <a:schemeClr val="tx1"/>
              </a:buClr>
              <a:buSzPct val="80000"/>
              <a:buFont typeface="Wingdings" pitchFamily="2" charset="2"/>
              <a:buChar char="Ú"/>
            </a:pPr>
            <a:r>
              <a:rPr lang="en-US">
                <a:solidFill>
                  <a:schemeClr val="tx2"/>
                </a:solidFill>
              </a:rPr>
              <a:t>Partnership is the key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7" grpId="0" build="p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r>
              <a:rPr lang="en-US"/>
              <a:t>Meeting the Needs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lIns="92075" tIns="46038" rIns="92075" bIns="46038"/>
          <a:lstStyle/>
          <a:p>
            <a:pPr marL="0" indent="0">
              <a:buFont typeface="Wingdings" pitchFamily="2" charset="2"/>
              <a:buNone/>
            </a:pPr>
            <a:r>
              <a:rPr lang="en-US">
                <a:solidFill>
                  <a:schemeClr val="tx2"/>
                </a:solidFill>
              </a:rPr>
              <a:t>	Retail partners program targets our large customers. They become part of the Worldwide Sporting Goods network, which creates a link between WSG and the local market.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3" grpId="0" build="p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1026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r>
              <a:rPr lang="en-US"/>
              <a:t>Growing Sales</a:t>
            </a:r>
          </a:p>
        </p:txBody>
      </p:sp>
      <p:graphicFrame>
        <p:nvGraphicFramePr>
          <p:cNvPr id="38912" name="Object 1024"/>
          <p:cNvGraphicFramePr>
            <a:graphicFrameLocks noChangeAspect="1"/>
          </p:cNvGraphicFramePr>
          <p:nvPr>
            <p:ph type="chart" idx="1"/>
          </p:nvPr>
        </p:nvGraphicFramePr>
        <p:xfrm>
          <a:off x="914400" y="2133600"/>
          <a:ext cx="7770813" cy="4114800"/>
        </p:xfrm>
        <a:graphic>
          <a:graphicData uri="http://schemas.openxmlformats.org/presentationml/2006/ole">
            <p:oleObj spid="_x0000_s38912" name="Chart" r:id="rId3" imgW="7772897" imgH="4115297" progId="MSGraph.Chart.8">
              <p:embed followColorScheme="full"/>
            </p:oleObj>
          </a:graphicData>
        </a:graphic>
      </p:graphicFrame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r>
              <a:rPr lang="en-US"/>
              <a:t>Building Partnerships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sz="half" idx="1"/>
          </p:nvPr>
        </p:nvSpPr>
        <p:spPr>
          <a:noFill/>
          <a:ln/>
        </p:spPr>
        <p:txBody>
          <a:bodyPr lIns="92075" tIns="46038" rIns="92075" bIns="46038"/>
          <a:lstStyle/>
          <a:p>
            <a:pPr algn="ctr">
              <a:buFont typeface="Wingdings" pitchFamily="2" charset="2"/>
              <a:buNone/>
            </a:pPr>
            <a:r>
              <a:rPr lang="en-US" sz="3200">
                <a:solidFill>
                  <a:schemeClr val="tx2"/>
                </a:solidFill>
              </a:rPr>
              <a:t>Worldwide Sporting Goods</a:t>
            </a:r>
            <a:endParaRPr lang="en-US">
              <a:solidFill>
                <a:schemeClr val="tx2"/>
              </a:solidFill>
            </a:endParaRPr>
          </a:p>
          <a:p>
            <a:r>
              <a:rPr lang="en-US" sz="2400">
                <a:solidFill>
                  <a:schemeClr val="tx2"/>
                </a:solidFill>
              </a:rPr>
              <a:t>Quality products</a:t>
            </a:r>
          </a:p>
          <a:p>
            <a:r>
              <a:rPr lang="en-US" sz="2400">
                <a:solidFill>
                  <a:schemeClr val="tx2"/>
                </a:solidFill>
              </a:rPr>
              <a:t>Excellent value</a:t>
            </a:r>
          </a:p>
          <a:p>
            <a:r>
              <a:rPr lang="en-US" sz="2400">
                <a:solidFill>
                  <a:schemeClr val="tx2"/>
                </a:solidFill>
              </a:rPr>
              <a:t>Reputation</a:t>
            </a:r>
            <a:endParaRPr lang="en-US" sz="2000">
              <a:solidFill>
                <a:schemeClr val="tx2"/>
              </a:solidFill>
            </a:endParaRPr>
          </a:p>
          <a:p>
            <a:r>
              <a:rPr lang="en-US" sz="2400">
                <a:solidFill>
                  <a:schemeClr val="tx2"/>
                </a:solidFill>
              </a:rPr>
              <a:t>Knowledgeable sales staff</a:t>
            </a:r>
          </a:p>
        </p:txBody>
      </p:sp>
      <p:sp>
        <p:nvSpPr>
          <p:cNvPr id="32772" name="Rectangle 4"/>
          <p:cNvSpPr>
            <a:spLocks noGrp="1" noChangeArrowheads="1"/>
          </p:cNvSpPr>
          <p:nvPr>
            <p:ph type="body" sz="half" idx="2"/>
          </p:nvPr>
        </p:nvSpPr>
        <p:spPr>
          <a:noFill/>
          <a:ln/>
        </p:spPr>
        <p:txBody>
          <a:bodyPr lIns="92075" tIns="46038" rIns="92075" bIns="46038"/>
          <a:lstStyle/>
          <a:p>
            <a:pPr algn="ctr">
              <a:buFont typeface="Wingdings" pitchFamily="2" charset="2"/>
              <a:buNone/>
            </a:pPr>
            <a:r>
              <a:rPr lang="en-US" sz="3200">
                <a:solidFill>
                  <a:schemeClr val="tx2"/>
                </a:solidFill>
              </a:rPr>
              <a:t>Supporting Retail Partners</a:t>
            </a:r>
            <a:endParaRPr lang="en-US" sz="2400">
              <a:solidFill>
                <a:schemeClr val="tx2"/>
              </a:solidFill>
            </a:endParaRPr>
          </a:p>
          <a:p>
            <a:r>
              <a:rPr lang="en-US" sz="2400">
                <a:solidFill>
                  <a:schemeClr val="tx2"/>
                </a:solidFill>
              </a:rPr>
              <a:t>Community shopping</a:t>
            </a:r>
          </a:p>
          <a:p>
            <a:r>
              <a:rPr lang="en-US" sz="2400">
                <a:solidFill>
                  <a:schemeClr val="tx2"/>
                </a:solidFill>
              </a:rPr>
              <a:t>Customer bonding</a:t>
            </a:r>
          </a:p>
          <a:p>
            <a:r>
              <a:rPr lang="en-US" sz="2400">
                <a:solidFill>
                  <a:schemeClr val="tx2"/>
                </a:solidFill>
              </a:rPr>
              <a:t>Customer support</a:t>
            </a:r>
          </a:p>
          <a:p>
            <a:r>
              <a:rPr lang="en-US" sz="2400">
                <a:solidFill>
                  <a:schemeClr val="tx2"/>
                </a:solidFill>
              </a:rPr>
              <a:t>Local service</a:t>
            </a:r>
          </a:p>
        </p:txBody>
      </p:sp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050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r>
              <a:rPr lang="en-US"/>
              <a:t>Key Benefits</a:t>
            </a:r>
          </a:p>
        </p:txBody>
      </p:sp>
      <p:sp>
        <p:nvSpPr>
          <p:cNvPr id="12291" name="Rectangle 2051"/>
          <p:cNvSpPr>
            <a:spLocks noGrp="1" noChangeArrowheads="1"/>
          </p:cNvSpPr>
          <p:nvPr>
            <p:ph type="body" sz="half" idx="1"/>
          </p:nvPr>
        </p:nvSpPr>
        <p:spPr>
          <a:noFill/>
          <a:ln/>
        </p:spPr>
        <p:txBody>
          <a:bodyPr lIns="92075" tIns="46038" rIns="92075" bIns="46038"/>
          <a:lstStyle/>
          <a:p>
            <a:r>
              <a:rPr lang="en-US">
                <a:solidFill>
                  <a:schemeClr val="tx2"/>
                </a:solidFill>
              </a:rPr>
              <a:t>Prompt service</a:t>
            </a:r>
          </a:p>
          <a:p>
            <a:r>
              <a:rPr lang="en-US">
                <a:solidFill>
                  <a:schemeClr val="tx2"/>
                </a:solidFill>
              </a:rPr>
              <a:t>Wide selection of products</a:t>
            </a:r>
          </a:p>
          <a:p>
            <a:r>
              <a:rPr lang="en-US">
                <a:solidFill>
                  <a:schemeClr val="tx2"/>
                </a:solidFill>
              </a:rPr>
              <a:t>Support after sale</a:t>
            </a:r>
          </a:p>
          <a:p>
            <a:endParaRPr lang="en-US">
              <a:solidFill>
                <a:schemeClr val="tx2"/>
              </a:solidFill>
            </a:endParaRPr>
          </a:p>
          <a:p>
            <a:endParaRPr lang="en-US">
              <a:solidFill>
                <a:schemeClr val="tx2"/>
              </a:solidFill>
            </a:endParaRPr>
          </a:p>
        </p:txBody>
      </p:sp>
      <p:pic>
        <p:nvPicPr>
          <p:cNvPr id="12298" name="Picture 2058" descr="BS00704_"/>
          <p:cNvPicPr>
            <a:picLocks noGrp="1" noChangeAspect="1" noChangeArrowheads="1"/>
          </p:cNvPicPr>
          <p:nvPr>
            <p:ph type="clipArt"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5334000" y="2438400"/>
            <a:ext cx="3200400" cy="3062288"/>
          </a:xfrm>
        </p:spPr>
      </p:pic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r>
              <a:rPr lang="en-US"/>
              <a:t>Our Strengths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lIns="92075" tIns="46038" rIns="92075" bIns="46038"/>
          <a:lstStyle/>
          <a:p>
            <a:r>
              <a:rPr lang="en-US">
                <a:solidFill>
                  <a:schemeClr val="tx2"/>
                </a:solidFill>
              </a:rPr>
              <a:t>Fast delivery</a:t>
            </a:r>
          </a:p>
          <a:p>
            <a:r>
              <a:rPr lang="en-US">
                <a:solidFill>
                  <a:schemeClr val="tx2"/>
                </a:solidFill>
              </a:rPr>
              <a:t>Top manufacturers</a:t>
            </a:r>
          </a:p>
          <a:p>
            <a:r>
              <a:rPr lang="en-US">
                <a:solidFill>
                  <a:schemeClr val="tx2"/>
                </a:solidFill>
              </a:rPr>
              <a:t>Competitive prices</a:t>
            </a:r>
          </a:p>
          <a:p>
            <a:r>
              <a:rPr lang="en-US">
                <a:solidFill>
                  <a:schemeClr val="tx2"/>
                </a:solidFill>
              </a:rPr>
              <a:t>After sales support</a:t>
            </a:r>
          </a:p>
          <a:p>
            <a:endParaRPr lang="en-US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B2B2B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B2B2B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B2B2B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B2B2B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7" grpId="0" build="p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r>
              <a:rPr lang="en-US"/>
              <a:t>Next Steps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lIns="92075" tIns="46038" rIns="92075" bIns="46038"/>
          <a:lstStyle/>
          <a:p>
            <a:r>
              <a:rPr lang="en-US">
                <a:solidFill>
                  <a:schemeClr val="tx2"/>
                </a:solidFill>
              </a:rPr>
              <a:t>Advertising</a:t>
            </a:r>
          </a:p>
          <a:p>
            <a:pPr lvl="1"/>
            <a:r>
              <a:rPr lang="en-US">
                <a:solidFill>
                  <a:schemeClr val="tx2"/>
                </a:solidFill>
              </a:rPr>
              <a:t>Circulars, newspapers, television, and radio</a:t>
            </a:r>
          </a:p>
          <a:p>
            <a:r>
              <a:rPr lang="en-US">
                <a:solidFill>
                  <a:schemeClr val="tx2"/>
                </a:solidFill>
              </a:rPr>
              <a:t>Promotions</a:t>
            </a:r>
          </a:p>
          <a:p>
            <a:pPr lvl="1"/>
            <a:r>
              <a:rPr lang="en-US">
                <a:solidFill>
                  <a:schemeClr val="tx2"/>
                </a:solidFill>
              </a:rPr>
              <a:t>Special offers and discounts</a:t>
            </a:r>
          </a:p>
          <a:p>
            <a:r>
              <a:rPr lang="en-US">
                <a:solidFill>
                  <a:schemeClr val="tx2"/>
                </a:solidFill>
              </a:rPr>
              <a:t>After sales</a:t>
            </a:r>
          </a:p>
          <a:p>
            <a:pPr lvl="1"/>
            <a:r>
              <a:rPr lang="en-US">
                <a:solidFill>
                  <a:schemeClr val="tx2"/>
                </a:solidFill>
              </a:rPr>
              <a:t>Mailings and telemarketing </a:t>
            </a:r>
          </a:p>
        </p:txBody>
      </p:sp>
    </p:spTree>
  </p:cSld>
  <p:clrMapOvr>
    <a:masterClrMapping/>
  </p:clrMapOvr>
  <p:transition/>
</p:sld>
</file>

<file path=ppt/theme/theme1.xml><?xml version="1.0" encoding="utf-8"?>
<a:theme xmlns:a="http://schemas.openxmlformats.org/drawingml/2006/main" name="Blends">
  <a:themeElements>
    <a:clrScheme name="Blends 5">
      <a:dk1>
        <a:srgbClr val="000000"/>
      </a:dk1>
      <a:lt1>
        <a:srgbClr val="FFFFFF"/>
      </a:lt1>
      <a:dk2>
        <a:srgbClr val="000066"/>
      </a:dk2>
      <a:lt2>
        <a:srgbClr val="333333"/>
      </a:lt2>
      <a:accent1>
        <a:srgbClr val="C4709A"/>
      </a:accent1>
      <a:accent2>
        <a:srgbClr val="4B4EB5"/>
      </a:accent2>
      <a:accent3>
        <a:srgbClr val="FFFFFF"/>
      </a:accent3>
      <a:accent4>
        <a:srgbClr val="000000"/>
      </a:accent4>
      <a:accent5>
        <a:srgbClr val="DEBBCA"/>
      </a:accent5>
      <a:accent6>
        <a:srgbClr val="4346A4"/>
      </a:accent6>
      <a:hlink>
        <a:srgbClr val="C481CF"/>
      </a:hlink>
      <a:folHlink>
        <a:srgbClr val="76B749"/>
      </a:folHlink>
    </a:clrScheme>
    <a:fontScheme name="Blends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charset="0"/>
          </a:defRPr>
        </a:defPPr>
      </a:lstStyle>
    </a:lnDef>
  </a:objectDefaults>
  <a:extraClrSchemeLst>
    <a:extraClrScheme>
      <a:clrScheme name="Blend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2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3">
        <a:dk1>
          <a:srgbClr val="000000"/>
        </a:dk1>
        <a:lt1>
          <a:srgbClr val="FFFFFF"/>
        </a:lt1>
        <a:dk2>
          <a:srgbClr val="000000"/>
        </a:dk2>
        <a:lt2>
          <a:srgbClr val="5F5F5F"/>
        </a:lt2>
        <a:accent1>
          <a:srgbClr val="EAEAEA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737373"/>
        </a:accent6>
        <a:hlink>
          <a:srgbClr val="4D4D4D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4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7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9362A8EFB9F2E489EFB45BF2A181E2E" ma:contentTypeVersion="14" ma:contentTypeDescription="Create a new document." ma:contentTypeScope="" ma:versionID="4710f1d7b039be77b0f3b51895231f29">
  <xsd:schema xmlns:xsd="http://www.w3.org/2001/XMLSchema" xmlns:xs="http://www.w3.org/2001/XMLSchema" xmlns:p="http://schemas.microsoft.com/office/2006/metadata/properties" xmlns:ns2="bcaee46d-dd85-491c-a329-537526765ebf" xmlns:ns3="990d1803-5a5d-4e37-b3b6-5276567aa9e3" targetNamespace="http://schemas.microsoft.com/office/2006/metadata/properties" ma:root="true" ma:fieldsID="cf1284dd7f8d7cf48102b78fec786c07" ns2:_="" ns3:_="">
    <xsd:import namespace="bcaee46d-dd85-491c-a329-537526765ebf"/>
    <xsd:import namespace="990d1803-5a5d-4e37-b3b6-5276567aa9e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LengthInSeconds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OCR" minOccurs="0"/>
                <xsd:element ref="ns2:MediaServiceLocation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caee46d-dd85-491c-a329-537526765eb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LengthInSeconds" ma:index="1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lcf76f155ced4ddcb4097134ff3c332f" ma:index="19" nillable="true" ma:taxonomy="true" ma:internalName="lcf76f155ced4ddcb4097134ff3c332f" ma:taxonomyFieldName="MediaServiceImageTags" ma:displayName="Image Tags" ma:readOnly="false" ma:fieldId="{5cf76f15-5ced-4ddc-b409-7134ff3c332f}" ma:taxonomyMulti="true" ma:sspId="755ecf51-9d3a-405d-aee3-f1126388702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90d1803-5a5d-4e37-b3b6-5276567aa9e3" elementFormDefault="qualified">
    <xsd:import namespace="http://schemas.microsoft.com/office/2006/documentManagement/types"/>
    <xsd:import namespace="http://schemas.microsoft.com/office/infopath/2007/PartnerControls"/>
    <xsd:element name="TaxCatchAll" ma:index="20" nillable="true" ma:displayName="Taxonomy Catch All Column" ma:hidden="true" ma:list="{059d67b8-7457-422b-8922-1b56053e59a8}" ma:internalName="TaxCatchAll" ma:showField="CatchAllData" ma:web="990d1803-5a5d-4e37-b3b6-5276567aa9e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D9C3900B-6976-4121-9FB5-7A531ADE5C33}"/>
</file>

<file path=customXml/itemProps2.xml><?xml version="1.0" encoding="utf-8"?>
<ds:datastoreItem xmlns:ds="http://schemas.openxmlformats.org/officeDocument/2006/customXml" ds:itemID="{36B962ED-9051-4487-8CBA-265340F7365C}"/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Files\Word 9\Templates\Presentation Designs\Blends.pot</Template>
  <TotalTime>2137</TotalTime>
  <Words>108</Words>
  <Application>Microsoft PowerPoint 7.0</Application>
  <PresentationFormat>On-screen Show (4:3)</PresentationFormat>
  <Paragraphs>38</Paragraphs>
  <Slides>8</Slides>
  <Notes>2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4" baseType="lpstr">
      <vt:lpstr>Times New Roman</vt:lpstr>
      <vt:lpstr>Tahoma</vt:lpstr>
      <vt:lpstr>Wingdings</vt:lpstr>
      <vt:lpstr>Arial</vt:lpstr>
      <vt:lpstr>Blends</vt:lpstr>
      <vt:lpstr>Microsoft Graph 2000 Chart</vt:lpstr>
      <vt:lpstr>Making a Business of Recreation</vt:lpstr>
      <vt:lpstr>Success-satisfaction-partnership</vt:lpstr>
      <vt:lpstr>Meeting the Needs</vt:lpstr>
      <vt:lpstr>Growing Sales</vt:lpstr>
      <vt:lpstr>Building Partnerships</vt:lpstr>
      <vt:lpstr>Key Benefits</vt:lpstr>
      <vt:lpstr>Our Strengths</vt:lpstr>
      <vt:lpstr>Next Steps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Selling an Idea or a Product</dc:title>
  <dc:creator>Tim Poynter</dc:creator>
  <cp:lastModifiedBy>Tim Poynter</cp:lastModifiedBy>
  <cp:revision>112</cp:revision>
  <dcterms:created xsi:type="dcterms:W3CDTF">1995-06-02T22:06:36Z</dcterms:created>
  <dcterms:modified xsi:type="dcterms:W3CDTF">2007-09-23T13:53:38Z</dcterms:modified>
</cp:coreProperties>
</file>