
<file path=[Content_Types].xml><?xml version="1.0" encoding="utf-8"?>
<Types xmlns="http://schemas.openxmlformats.org/package/2006/content-types">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sigs" ContentType="application/vnd.openxmlformats-package.digital-signature-origin"/>
  <Override PartName="/ppt/presentation.xml" ContentType="application/vnd.openxmlformats-officedocument.presentationml.presentation.main+xml"/>
  <Override PartName="/ppt/slides/slide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4.xml" ContentType="application/vnd.openxmlformats-officedocument.presentationml.slide+xml"/>
  <Override PartName="/ppt/slides/slide7.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handoutMasters/handoutMaster1.xml" ContentType="application/vnd.openxmlformats-officedocument.presentationml.handoutMaster+xml"/>
  <Override PartName="/ppt/theme/theme1.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9"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40" autoAdjust="0"/>
    <p:restoredTop sz="94595" autoAdjust="0"/>
  </p:normalViewPr>
  <p:slideViewPr>
    <p:cSldViewPr>
      <p:cViewPr varScale="1">
        <p:scale>
          <a:sx n="66" d="100"/>
          <a:sy n="66" d="100"/>
        </p:scale>
        <p:origin x="-55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n-US"/>
          </a:p>
        </p:txBody>
      </p:sp>
      <p:sp>
        <p:nvSpPr>
          <p:cNvPr id="18435" name="Rectangle 3"/>
          <p:cNvSpPr>
            <a:spLocks noGrp="1" noChangeArrowheads="1"/>
          </p:cNvSpPr>
          <p:nvPr>
            <p:ph type="dt" sz="quarter"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US"/>
          </a:p>
        </p:txBody>
      </p:sp>
      <p:sp>
        <p:nvSpPr>
          <p:cNvPr id="18436" name="Rectangle 4"/>
          <p:cNvSpPr>
            <a:spLocks noGrp="1" noChangeArrowheads="1"/>
          </p:cNvSpPr>
          <p:nvPr>
            <p:ph type="ftr" sz="quarter" idx="2"/>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n-US"/>
          </a:p>
        </p:txBody>
      </p:sp>
      <p:sp>
        <p:nvSpPr>
          <p:cNvPr id="18437" name="Rectangle 5"/>
          <p:cNvSpPr>
            <a:spLocks noGrp="1" noChangeArrowheads="1"/>
          </p:cNvSpPr>
          <p:nvPr>
            <p:ph type="sldNum" sz="quarter" idx="3"/>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83F6284C-9735-49CB-A591-BDC8042A5C58}"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n-US"/>
          </a:p>
        </p:txBody>
      </p:sp>
      <p:sp>
        <p:nvSpPr>
          <p:cNvPr id="16387" name="Rectangle 3"/>
          <p:cNvSpPr>
            <a:spLocks noGrp="1" noChangeArrowheads="1"/>
          </p:cNvSpPr>
          <p:nvPr>
            <p:ph type="dt"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US"/>
          </a:p>
        </p:txBody>
      </p:sp>
      <p:sp>
        <p:nvSpPr>
          <p:cNvPr id="1638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6389" name="Rectangle 5"/>
          <p:cNvSpPr>
            <a:spLocks noGrp="1" noChangeArrowheads="1"/>
          </p:cNvSpPr>
          <p:nvPr>
            <p:ph type="body" sz="quarter" idx="3"/>
          </p:nvPr>
        </p:nvSpPr>
        <p:spPr bwMode="auto">
          <a:xfrm>
            <a:off x="914400" y="4343400"/>
            <a:ext cx="5029200" cy="4114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390" name="Rectangle 6"/>
          <p:cNvSpPr>
            <a:spLocks noGrp="1" noChangeArrowheads="1"/>
          </p:cNvSpPr>
          <p:nvPr>
            <p:ph type="ftr" sz="quarter" idx="4"/>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n-US"/>
          </a:p>
        </p:txBody>
      </p:sp>
      <p:sp>
        <p:nvSpPr>
          <p:cNvPr id="16391" name="Rectangle 7"/>
          <p:cNvSpPr>
            <a:spLocks noGrp="1" noChangeArrowheads="1"/>
          </p:cNvSpPr>
          <p:nvPr>
            <p:ph type="sldNum" sz="quarter" idx="5"/>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8F2FA494-2729-4BA9-A9CF-F7B59736B529}"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026"/>
          <p:cNvSpPr>
            <a:spLocks noChangeArrowheads="1" noTextEdit="1"/>
          </p:cNvSpPr>
          <p:nvPr>
            <p:ph type="sldImg"/>
          </p:nvPr>
        </p:nvSpPr>
        <p:spPr>
          <a:ln/>
        </p:spPr>
      </p:sp>
      <p:sp>
        <p:nvSpPr>
          <p:cNvPr id="17411" name="Rectangle 1027"/>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010" name="Group 2"/>
          <p:cNvGrpSpPr>
            <a:grpSpLocks/>
          </p:cNvGrpSpPr>
          <p:nvPr/>
        </p:nvGrpSpPr>
        <p:grpSpPr bwMode="auto">
          <a:xfrm>
            <a:off x="0" y="2438400"/>
            <a:ext cx="9009063" cy="1052513"/>
            <a:chOff x="0" y="1536"/>
            <a:chExt cx="5675" cy="663"/>
          </a:xfrm>
        </p:grpSpPr>
        <p:grpSp>
          <p:nvGrpSpPr>
            <p:cNvPr id="43011" name="Group 3"/>
            <p:cNvGrpSpPr>
              <a:grpSpLocks/>
            </p:cNvGrpSpPr>
            <p:nvPr/>
          </p:nvGrpSpPr>
          <p:grpSpPr bwMode="auto">
            <a:xfrm>
              <a:off x="183" y="1604"/>
              <a:ext cx="448" cy="299"/>
              <a:chOff x="720" y="336"/>
              <a:chExt cx="624" cy="432"/>
            </a:xfrm>
          </p:grpSpPr>
          <p:sp>
            <p:nvSpPr>
              <p:cNvPr id="430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en-US"/>
              </a:p>
            </p:txBody>
          </p:sp>
          <p:sp>
            <p:nvSpPr>
              <p:cNvPr id="430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en-US"/>
              </a:p>
            </p:txBody>
          </p:sp>
        </p:grpSp>
        <p:grpSp>
          <p:nvGrpSpPr>
            <p:cNvPr id="43014" name="Group 6"/>
            <p:cNvGrpSpPr>
              <a:grpSpLocks/>
            </p:cNvGrpSpPr>
            <p:nvPr/>
          </p:nvGrpSpPr>
          <p:grpSpPr bwMode="auto">
            <a:xfrm>
              <a:off x="261" y="1870"/>
              <a:ext cx="465" cy="299"/>
              <a:chOff x="912" y="2640"/>
              <a:chExt cx="672" cy="432"/>
            </a:xfrm>
          </p:grpSpPr>
          <p:sp>
            <p:nvSpPr>
              <p:cNvPr id="43015"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en-US"/>
              </a:p>
            </p:txBody>
          </p:sp>
          <p:sp>
            <p:nvSpPr>
              <p:cNvPr id="43016"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en-US"/>
              </a:p>
            </p:txBody>
          </p:sp>
        </p:grpSp>
        <p:sp>
          <p:nvSpPr>
            <p:cNvPr id="4301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en-US"/>
            </a:p>
          </p:txBody>
        </p:sp>
        <p:sp>
          <p:nvSpPr>
            <p:cNvPr id="4301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en-US"/>
            </a:p>
          </p:txBody>
        </p:sp>
        <p:sp>
          <p:nvSpPr>
            <p:cNvPr id="4301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n-US"/>
            </a:p>
          </p:txBody>
        </p:sp>
      </p:grpSp>
      <p:sp>
        <p:nvSpPr>
          <p:cNvPr id="43020" name="Rectangle 12"/>
          <p:cNvSpPr>
            <a:spLocks noGrp="1" noChangeArrowheads="1"/>
          </p:cNvSpPr>
          <p:nvPr>
            <p:ph type="ctrTitle"/>
          </p:nvPr>
        </p:nvSpPr>
        <p:spPr>
          <a:xfrm>
            <a:off x="990600" y="1676400"/>
            <a:ext cx="7772400" cy="1462088"/>
          </a:xfrm>
        </p:spPr>
        <p:txBody>
          <a:bodyPr/>
          <a:lstStyle>
            <a:lvl1pPr>
              <a:defRPr/>
            </a:lvl1pPr>
          </a:lstStyle>
          <a:p>
            <a:r>
              <a:rPr lang="en-US"/>
              <a:t>Click to edit Master title style</a:t>
            </a:r>
          </a:p>
        </p:txBody>
      </p:sp>
      <p:sp>
        <p:nvSpPr>
          <p:cNvPr id="43021"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43022"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en-US"/>
          </a:p>
        </p:txBody>
      </p:sp>
      <p:sp>
        <p:nvSpPr>
          <p:cNvPr id="43023"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n-US"/>
          </a:p>
        </p:txBody>
      </p:sp>
      <p:sp>
        <p:nvSpPr>
          <p:cNvPr id="43024"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1AA8CE3C-355A-4D2D-9C83-542B5976AFD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3B17C57-4AD6-4B31-BB82-4E76FC57D1F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507E2C4-6BEC-431E-A985-C4C1AF992E6D}"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1182688" y="2017713"/>
            <a:ext cx="7772400" cy="4114800"/>
          </a:xfrm>
        </p:spPr>
        <p:txBody>
          <a:bodyPr/>
          <a:lstStyle/>
          <a:p>
            <a:endParaRPr lang="en-US"/>
          </a:p>
        </p:txBody>
      </p:sp>
      <p:sp>
        <p:nvSpPr>
          <p:cNvPr id="4" name="Date Placeholder 3"/>
          <p:cNvSpPr>
            <a:spLocks noGrp="1"/>
          </p:cNvSpPr>
          <p:nvPr>
            <p:ph type="dt" sz="half" idx="10"/>
          </p:nvPr>
        </p:nvSpPr>
        <p:spPr>
          <a:xfrm>
            <a:off x="1162050" y="6243638"/>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657600" y="6243638"/>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7042150" y="6243638"/>
            <a:ext cx="1905000" cy="457200"/>
          </a:xfrm>
        </p:spPr>
        <p:txBody>
          <a:bodyPr/>
          <a:lstStyle>
            <a:lvl1pPr>
              <a:defRPr/>
            </a:lvl1pPr>
          </a:lstStyle>
          <a:p>
            <a:fld id="{C9858530-68BB-4B11-A123-E69E627543C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248FB9A-C5B7-4859-80AB-E1FF347A105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1AE7C9C-CAD6-4CB5-9617-AEB9DB1A0EC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5C894E9-FF32-414F-98B6-2ADAB8B232B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6401C36-4657-487B-9414-F5900899668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616663B-4508-4E54-9438-424D274F6DD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7291311-6BCE-4764-B21E-6B25A8DB4E8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C06E515-3800-4301-BFAB-C12F4A2E077C}"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5259BB1-C155-461D-B402-9C0FECA7025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eaLnBrk="1" hangingPunct="1"/>
            <a:endParaRPr kumimoji="1" lang="en-US" sz="2400"/>
          </a:p>
        </p:txBody>
      </p:sp>
      <p:sp>
        <p:nvSpPr>
          <p:cNvPr id="41987"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endParaRPr kumimoji="1" lang="en-US" sz="2400"/>
          </a:p>
        </p:txBody>
      </p:sp>
      <p:sp>
        <p:nvSpPr>
          <p:cNvPr id="41988"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eaLnBrk="1" hangingPunct="1"/>
            <a:endParaRPr kumimoji="1" lang="en-US" sz="2400"/>
          </a:p>
        </p:txBody>
      </p:sp>
      <p:sp>
        <p:nvSpPr>
          <p:cNvPr id="41989"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kumimoji="1" lang="en-US" sz="2400"/>
          </a:p>
        </p:txBody>
      </p:sp>
      <p:sp>
        <p:nvSpPr>
          <p:cNvPr id="41990"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endParaRPr kumimoji="1" lang="en-US" sz="2400"/>
          </a:p>
        </p:txBody>
      </p:sp>
      <p:sp>
        <p:nvSpPr>
          <p:cNvPr id="41991"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eaLnBrk="1" hangingPunct="1"/>
            <a:endParaRPr kumimoji="1" lang="en-US" sz="2400"/>
          </a:p>
        </p:txBody>
      </p:sp>
      <p:sp>
        <p:nvSpPr>
          <p:cNvPr id="41992"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endParaRPr kumimoji="1" lang="en-US" sz="2400"/>
          </a:p>
        </p:txBody>
      </p:sp>
      <p:sp>
        <p:nvSpPr>
          <p:cNvPr id="41993"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41994"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995"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lvl1pPr>
          </a:lstStyle>
          <a:p>
            <a:endParaRPr lang="en-US"/>
          </a:p>
        </p:txBody>
      </p:sp>
      <p:sp>
        <p:nvSpPr>
          <p:cNvPr id="41996"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vl1pPr>
          </a:lstStyle>
          <a:p>
            <a:endParaRPr lang="en-US"/>
          </a:p>
        </p:txBody>
      </p:sp>
      <p:sp>
        <p:nvSpPr>
          <p:cNvPr id="41997"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vl1pPr>
          </a:lstStyle>
          <a:p>
            <a:fld id="{EADFA082-B60F-4246-A016-D1EC00DC0F5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pitchFamily="34" charset="0"/>
        </a:defRPr>
      </a:lvl2pPr>
      <a:lvl3pPr algn="l" rtl="0" fontAlgn="base">
        <a:spcBef>
          <a:spcPct val="0"/>
        </a:spcBef>
        <a:spcAft>
          <a:spcPct val="0"/>
        </a:spcAft>
        <a:defRPr sz="4400">
          <a:solidFill>
            <a:schemeClr val="tx2"/>
          </a:solidFill>
          <a:latin typeface="Tahoma" pitchFamily="34" charset="0"/>
        </a:defRPr>
      </a:lvl3pPr>
      <a:lvl4pPr algn="l" rtl="0" fontAlgn="base">
        <a:spcBef>
          <a:spcPct val="0"/>
        </a:spcBef>
        <a:spcAft>
          <a:spcPct val="0"/>
        </a:spcAft>
        <a:defRPr sz="4400">
          <a:solidFill>
            <a:schemeClr val="tx2"/>
          </a:solidFill>
          <a:latin typeface="Tahoma" pitchFamily="34" charset="0"/>
        </a:defRPr>
      </a:lvl4pPr>
      <a:lvl5pPr algn="l" rtl="0" fontAlgn="base">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sz="4800" b="1"/>
              <a:t>Annual Meeting</a:t>
            </a:r>
          </a:p>
        </p:txBody>
      </p:sp>
      <p:sp>
        <p:nvSpPr>
          <p:cNvPr id="2051" name="Rectangle 3"/>
          <p:cNvSpPr>
            <a:spLocks noGrp="1" noChangeArrowheads="1"/>
          </p:cNvSpPr>
          <p:nvPr>
            <p:ph type="subTitle" idx="1"/>
          </p:nvPr>
        </p:nvSpPr>
        <p:spPr/>
        <p:txBody>
          <a:bodyPr/>
          <a:lstStyle/>
          <a:p>
            <a:r>
              <a:rPr lang="en-US"/>
              <a:t>Worldwide Sporting Goods</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Goals for Next Period</a:t>
            </a:r>
          </a:p>
        </p:txBody>
      </p:sp>
      <p:sp>
        <p:nvSpPr>
          <p:cNvPr id="14339" name="Rectangle 3"/>
          <p:cNvSpPr>
            <a:spLocks noGrp="1" noChangeArrowheads="1"/>
          </p:cNvSpPr>
          <p:nvPr>
            <p:ph type="body" idx="1"/>
          </p:nvPr>
        </p:nvSpPr>
        <p:spPr/>
        <p:txBody>
          <a:bodyPr/>
          <a:lstStyle/>
          <a:p>
            <a:r>
              <a:rPr lang="en-US"/>
              <a:t>Strategic undertakings</a:t>
            </a:r>
          </a:p>
          <a:p>
            <a:r>
              <a:rPr lang="en-US"/>
              <a:t>Financial goals</a:t>
            </a:r>
          </a:p>
          <a:p>
            <a:r>
              <a:rPr lang="en-US"/>
              <a:t>Other key efforts</a:t>
            </a:r>
          </a:p>
        </p:txBody>
      </p:sp>
      <p:graphicFrame>
        <p:nvGraphicFramePr>
          <p:cNvPr id="46080" name="Object 0"/>
          <p:cNvGraphicFramePr>
            <a:graphicFrameLocks noChangeAspect="1"/>
          </p:cNvGraphicFramePr>
          <p:nvPr/>
        </p:nvGraphicFramePr>
        <p:xfrm>
          <a:off x="6248400" y="3048000"/>
          <a:ext cx="2425700" cy="3463925"/>
        </p:xfrm>
        <a:graphic>
          <a:graphicData uri="http://schemas.openxmlformats.org/presentationml/2006/ole">
            <p:oleObj spid="_x0000_s46080" name="Clip" r:id="rId3" imgW="2425680" imgH="3463920" progId="MS_ClipArt_Gallery.2">
              <p:embed/>
            </p:oleObj>
          </a:graphicData>
        </a:graphic>
      </p:graphicFrame>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Summary</a:t>
            </a:r>
          </a:p>
        </p:txBody>
      </p:sp>
      <p:sp>
        <p:nvSpPr>
          <p:cNvPr id="15363" name="Rectangle 3"/>
          <p:cNvSpPr>
            <a:spLocks noGrp="1" noChangeArrowheads="1"/>
          </p:cNvSpPr>
          <p:nvPr>
            <p:ph type="body" idx="1"/>
          </p:nvPr>
        </p:nvSpPr>
        <p:spPr/>
        <p:txBody>
          <a:bodyPr/>
          <a:lstStyle/>
          <a:p>
            <a:r>
              <a:rPr lang="en-US"/>
              <a:t>Key successes/challenges</a:t>
            </a:r>
          </a:p>
          <a:p>
            <a:r>
              <a:rPr lang="en-US"/>
              <a:t>Key goals</a:t>
            </a:r>
          </a:p>
          <a:p>
            <a:r>
              <a:rPr lang="en-US"/>
              <a:t>Thanks</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b="1"/>
              <a:t>Agenda</a:t>
            </a:r>
          </a:p>
        </p:txBody>
      </p:sp>
      <p:sp>
        <p:nvSpPr>
          <p:cNvPr id="3075" name="Rectangle 3"/>
          <p:cNvSpPr>
            <a:spLocks noGrp="1" noChangeArrowheads="1"/>
          </p:cNvSpPr>
          <p:nvPr>
            <p:ph type="body" idx="1"/>
          </p:nvPr>
        </p:nvSpPr>
        <p:spPr/>
        <p:txBody>
          <a:bodyPr/>
          <a:lstStyle/>
          <a:p>
            <a:pPr>
              <a:buFont typeface="Symbol" pitchFamily="18" charset="2"/>
              <a:buChar char="¨"/>
            </a:pPr>
            <a:r>
              <a:rPr lang="en-US"/>
              <a:t>Welcome and introductions</a:t>
            </a:r>
          </a:p>
          <a:p>
            <a:pPr>
              <a:buFont typeface="Symbol" pitchFamily="18" charset="2"/>
              <a:buChar char="¨"/>
            </a:pPr>
            <a:r>
              <a:rPr lang="en-US"/>
              <a:t>Highlights of past year</a:t>
            </a:r>
          </a:p>
          <a:p>
            <a:pPr>
              <a:buFont typeface="Symbol" pitchFamily="18" charset="2"/>
              <a:buChar char="¨"/>
            </a:pPr>
            <a:r>
              <a:rPr lang="en-US"/>
              <a:t>Prior goals</a:t>
            </a:r>
          </a:p>
          <a:p>
            <a:pPr>
              <a:buFont typeface="Symbol" pitchFamily="18" charset="2"/>
              <a:buChar char="¨"/>
            </a:pPr>
            <a:r>
              <a:rPr lang="en-US"/>
              <a:t>Financial overview</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t>Highlights of Past Year</a:t>
            </a:r>
          </a:p>
        </p:txBody>
      </p:sp>
      <p:sp>
        <p:nvSpPr>
          <p:cNvPr id="6147" name="Rectangle 3"/>
          <p:cNvSpPr>
            <a:spLocks noGrp="1" noChangeArrowheads="1"/>
          </p:cNvSpPr>
          <p:nvPr>
            <p:ph type="body" idx="1"/>
          </p:nvPr>
        </p:nvSpPr>
        <p:spPr/>
        <p:txBody>
          <a:bodyPr/>
          <a:lstStyle/>
          <a:p>
            <a:r>
              <a:rPr lang="en-US"/>
              <a:t>Increased profits by 20%</a:t>
            </a:r>
          </a:p>
          <a:p>
            <a:r>
              <a:rPr lang="en-US"/>
              <a:t>Expanded into Canada and Mexico</a:t>
            </a:r>
          </a:p>
          <a:p>
            <a:r>
              <a:rPr lang="en-US"/>
              <a:t>Added 3 new product lines</a:t>
            </a:r>
          </a:p>
        </p:txBody>
      </p:sp>
      <p:graphicFrame>
        <p:nvGraphicFramePr>
          <p:cNvPr id="45056" name="Object 0"/>
          <p:cNvGraphicFramePr>
            <a:graphicFrameLocks noChangeAspect="1"/>
          </p:cNvGraphicFramePr>
          <p:nvPr/>
        </p:nvGraphicFramePr>
        <p:xfrm>
          <a:off x="6096000" y="4038600"/>
          <a:ext cx="2286000" cy="2286000"/>
        </p:xfrm>
        <a:graphic>
          <a:graphicData uri="http://schemas.openxmlformats.org/presentationml/2006/ole">
            <p:oleObj spid="_x0000_s45056" name="Clip" r:id="rId3" imgW="3473280" imgH="3472920" progId="MS_ClipArt_Gallery.2">
              <p:embed/>
            </p:oleObj>
          </a:graphicData>
        </a:graphic>
      </p:graphicFrame>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Review of Prior Goals</a:t>
            </a:r>
          </a:p>
        </p:txBody>
      </p:sp>
      <p:sp>
        <p:nvSpPr>
          <p:cNvPr id="7171" name="Rectangle 3"/>
          <p:cNvSpPr>
            <a:spLocks noGrp="1" noChangeArrowheads="1"/>
          </p:cNvSpPr>
          <p:nvPr>
            <p:ph type="body" idx="1"/>
          </p:nvPr>
        </p:nvSpPr>
        <p:spPr/>
        <p:txBody>
          <a:bodyPr/>
          <a:lstStyle/>
          <a:p>
            <a:r>
              <a:rPr lang="en-US"/>
              <a:t>Financial</a:t>
            </a:r>
          </a:p>
          <a:p>
            <a:pPr lvl="1"/>
            <a:r>
              <a:rPr lang="en-US"/>
              <a:t>Raise profits by 15%</a:t>
            </a:r>
          </a:p>
          <a:p>
            <a:r>
              <a:rPr lang="en-US"/>
              <a:t>Competitive</a:t>
            </a:r>
          </a:p>
          <a:p>
            <a:pPr lvl="1"/>
            <a:r>
              <a:rPr lang="en-US"/>
              <a:t> Expand into foreign markets</a:t>
            </a:r>
          </a:p>
          <a:p>
            <a:r>
              <a:rPr lang="en-US"/>
              <a:t>Progress</a:t>
            </a:r>
          </a:p>
          <a:p>
            <a:pPr lvl="1"/>
            <a:r>
              <a:rPr lang="en-US"/>
              <a:t> Add 2 new product lines</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Financial Overview</a:t>
            </a:r>
          </a:p>
        </p:txBody>
      </p:sp>
      <p:sp>
        <p:nvSpPr>
          <p:cNvPr id="8195" name="Rectangle 3"/>
          <p:cNvSpPr>
            <a:spLocks noGrp="1" noChangeArrowheads="1"/>
          </p:cNvSpPr>
          <p:nvPr>
            <p:ph type="body" idx="1"/>
          </p:nvPr>
        </p:nvSpPr>
        <p:spPr/>
        <p:txBody>
          <a:bodyPr/>
          <a:lstStyle/>
          <a:p>
            <a:pPr>
              <a:buFont typeface="Wingdings" pitchFamily="2" charset="2"/>
              <a:buNone/>
            </a:pPr>
            <a:r>
              <a:rPr lang="en-US"/>
              <a:t>		 Last year, there was a steady increase in revenues. We did not experience the drop in the 3rd quarter that we experienced in the previous year. This is attributed in part to the better summer weather last summer.</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Financial Overview</a:t>
            </a:r>
          </a:p>
        </p:txBody>
      </p:sp>
      <p:graphicFrame>
        <p:nvGraphicFramePr>
          <p:cNvPr id="9222" name="Object 6"/>
          <p:cNvGraphicFramePr>
            <a:graphicFrameLocks noChangeAspect="1"/>
          </p:cNvGraphicFramePr>
          <p:nvPr/>
        </p:nvGraphicFramePr>
        <p:xfrm>
          <a:off x="7239000" y="304800"/>
          <a:ext cx="1333500" cy="1905000"/>
        </p:xfrm>
        <a:graphic>
          <a:graphicData uri="http://schemas.openxmlformats.org/presentationml/2006/ole">
            <p:oleObj spid="_x0000_s9222" name="Clip" r:id="rId3" imgW="2425680" imgH="3463920" progId="MS_ClipArt_Gallery.2">
              <p:embed/>
            </p:oleObj>
          </a:graphicData>
        </a:graphic>
      </p:graphicFrame>
      <p:graphicFrame>
        <p:nvGraphicFramePr>
          <p:cNvPr id="9224" name="Object 8"/>
          <p:cNvGraphicFramePr>
            <a:graphicFrameLocks noChangeAspect="1"/>
          </p:cNvGraphicFramePr>
          <p:nvPr>
            <p:ph type="chart" idx="1"/>
          </p:nvPr>
        </p:nvGraphicFramePr>
        <p:xfrm>
          <a:off x="1281113" y="2017713"/>
          <a:ext cx="7575550" cy="4114800"/>
        </p:xfrm>
        <a:graphic>
          <a:graphicData uri="http://schemas.openxmlformats.org/presentationml/2006/ole">
            <p:oleObj spid="_x0000_s9224" name="Chart" r:id="rId4" imgW="6172200" imgH="3352800" progId="MSGraph.Chart.8">
              <p:embed followColorScheme="full"/>
            </p:oleObj>
          </a:graphicData>
        </a:graphic>
      </p:graphicFrame>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Revenue and Profit</a:t>
            </a:r>
          </a:p>
        </p:txBody>
      </p:sp>
      <p:sp>
        <p:nvSpPr>
          <p:cNvPr id="11267" name="Rectangle 3"/>
          <p:cNvSpPr>
            <a:spLocks noGrp="1" noChangeArrowheads="1"/>
          </p:cNvSpPr>
          <p:nvPr>
            <p:ph type="body" idx="1"/>
          </p:nvPr>
        </p:nvSpPr>
        <p:spPr/>
        <p:txBody>
          <a:bodyPr/>
          <a:lstStyle/>
          <a:p>
            <a:r>
              <a:rPr lang="en-US"/>
              <a:t>Projected revenue</a:t>
            </a:r>
          </a:p>
          <a:p>
            <a:r>
              <a:rPr lang="en-US"/>
              <a:t>Actual revenue</a:t>
            </a:r>
          </a:p>
          <a:p>
            <a:r>
              <a:rPr lang="en-US"/>
              <a:t>Profit margin</a:t>
            </a:r>
          </a:p>
          <a:p>
            <a:r>
              <a:rPr lang="en-US"/>
              <a:t>Gross Margin</a:t>
            </a:r>
          </a:p>
          <a:p>
            <a:r>
              <a:rPr lang="en-US"/>
              <a:t>Rest of market - how we compare</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Key Spending Areas</a:t>
            </a:r>
          </a:p>
        </p:txBody>
      </p:sp>
      <p:sp>
        <p:nvSpPr>
          <p:cNvPr id="12291" name="Rectangle 3"/>
          <p:cNvSpPr>
            <a:spLocks noGrp="1" noChangeArrowheads="1"/>
          </p:cNvSpPr>
          <p:nvPr>
            <p:ph type="body" idx="1"/>
          </p:nvPr>
        </p:nvSpPr>
        <p:spPr/>
        <p:txBody>
          <a:bodyPr/>
          <a:lstStyle/>
          <a:p>
            <a:r>
              <a:rPr lang="en-US"/>
              <a:t>R&amp;D</a:t>
            </a:r>
          </a:p>
          <a:p>
            <a:r>
              <a:rPr lang="en-US"/>
              <a:t>Sales and Marketing</a:t>
            </a:r>
          </a:p>
          <a:p>
            <a:r>
              <a:rPr lang="en-US"/>
              <a:t>General and Administration</a:t>
            </a:r>
          </a:p>
          <a:p>
            <a:r>
              <a:rPr lang="en-US"/>
              <a:t>Areas of improvement</a:t>
            </a:r>
          </a:p>
          <a:p>
            <a:r>
              <a:rPr lang="en-US"/>
              <a:t>Areas needing attention/caution</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Important Trends</a:t>
            </a:r>
          </a:p>
        </p:txBody>
      </p:sp>
      <p:sp>
        <p:nvSpPr>
          <p:cNvPr id="13315" name="Rectangle 3"/>
          <p:cNvSpPr>
            <a:spLocks noGrp="1" noChangeArrowheads="1"/>
          </p:cNvSpPr>
          <p:nvPr>
            <p:ph type="body" idx="1"/>
          </p:nvPr>
        </p:nvSpPr>
        <p:spPr/>
        <p:txBody>
          <a:bodyPr/>
          <a:lstStyle/>
          <a:p>
            <a:r>
              <a:rPr lang="en-US"/>
              <a:t>People had more to spend</a:t>
            </a:r>
          </a:p>
          <a:p>
            <a:r>
              <a:rPr lang="en-US"/>
              <a:t>Emphasis on keeping in shape</a:t>
            </a:r>
          </a:p>
          <a:p>
            <a:r>
              <a:rPr lang="en-US"/>
              <a:t>Recreation spending went up</a:t>
            </a:r>
          </a:p>
        </p:txBody>
      </p:sp>
    </p:spTree>
  </p:cSld>
  <p:clrMapOvr>
    <a:masterClrMapping/>
  </p:clrMapOvr>
  <p:transition/>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362A8EFB9F2E489EFB45BF2A181E2E" ma:contentTypeVersion="14" ma:contentTypeDescription="Create a new document." ma:contentTypeScope="" ma:versionID="4710f1d7b039be77b0f3b51895231f29">
  <xsd:schema xmlns:xsd="http://www.w3.org/2001/XMLSchema" xmlns:xs="http://www.w3.org/2001/XMLSchema" xmlns:p="http://schemas.microsoft.com/office/2006/metadata/properties" xmlns:ns2="bcaee46d-dd85-491c-a329-537526765ebf" xmlns:ns3="990d1803-5a5d-4e37-b3b6-5276567aa9e3" targetNamespace="http://schemas.microsoft.com/office/2006/metadata/properties" ma:root="true" ma:fieldsID="cf1284dd7f8d7cf48102b78fec786c07" ns2:_="" ns3:_="">
    <xsd:import namespace="bcaee46d-dd85-491c-a329-537526765ebf"/>
    <xsd:import namespace="990d1803-5a5d-4e37-b3b6-5276567aa9e3"/>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OCR"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aee46d-dd85-491c-a329-537526765e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55ecf51-9d3a-405d-aee3-f1126388702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90d1803-5a5d-4e37-b3b6-5276567aa9e3"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059d67b8-7457-422b-8922-1b56053e59a8}" ma:internalName="TaxCatchAll" ma:showField="CatchAllData" ma:web="990d1803-5a5d-4e37-b3b6-5276567aa9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C59B24B-F82E-4E08-828E-2AD2676129F8}"/>
</file>

<file path=customXml/itemProps2.xml><?xml version="1.0" encoding="utf-8"?>
<ds:datastoreItem xmlns:ds="http://schemas.openxmlformats.org/officeDocument/2006/customXml" ds:itemID="{E2F51A7F-C03D-4BF5-837C-5FE8E65C38CD}"/>
</file>

<file path=docProps/app.xml><?xml version="1.0" encoding="utf-8"?>
<Properties xmlns="http://schemas.openxmlformats.org/officeDocument/2006/extended-properties" xmlns:vt="http://schemas.openxmlformats.org/officeDocument/2006/docPropsVTypes">
  <Template>Blends</Template>
  <TotalTime>83</TotalTime>
  <Words>130</Words>
  <Application>Microsoft PowerPoint</Application>
  <PresentationFormat>On-screen Show (4:3)</PresentationFormat>
  <Paragraphs>45</Paragraphs>
  <Slides>11</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11</vt:i4>
      </vt:variant>
    </vt:vector>
  </HeadingPairs>
  <TitlesOfParts>
    <vt:vector size="19" baseType="lpstr">
      <vt:lpstr>Times New Roman</vt:lpstr>
      <vt:lpstr>Tahoma</vt:lpstr>
      <vt:lpstr>Wingdings</vt:lpstr>
      <vt:lpstr>Symbol</vt:lpstr>
      <vt:lpstr>Arial</vt:lpstr>
      <vt:lpstr>Blends</vt:lpstr>
      <vt:lpstr>Microsoft Clip Gallery</vt:lpstr>
      <vt:lpstr>Microsoft Graph 2000 Chart</vt:lpstr>
      <vt:lpstr>Annual Meeting</vt:lpstr>
      <vt:lpstr>Agenda</vt:lpstr>
      <vt:lpstr>Highlights of Past Year</vt:lpstr>
      <vt:lpstr>Review of Prior Goals</vt:lpstr>
      <vt:lpstr>Financial Overview</vt:lpstr>
      <vt:lpstr>Financial Overview</vt:lpstr>
      <vt:lpstr>Revenue and Profit</vt:lpstr>
      <vt:lpstr>Key Spending Areas</vt:lpstr>
      <vt:lpstr>Important Trends</vt:lpstr>
      <vt:lpstr>Goals for Next Period</vt:lpstr>
      <vt:lpstr>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Meeting</dc:title>
  <dc:creator>Tim Poynter</dc:creator>
  <cp:lastModifiedBy>Tim Poynter</cp:lastModifiedBy>
  <cp:revision>19</cp:revision>
  <dcterms:created xsi:type="dcterms:W3CDTF">1997-01-13T03:32:40Z</dcterms:created>
  <dcterms:modified xsi:type="dcterms:W3CDTF">2007-09-23T09:08:06Z</dcterms:modified>
</cp:coreProperties>
</file>