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57" r:id="rId4"/>
    <p:sldId id="258" r:id="rId5"/>
    <p:sldId id="259" r:id="rId6"/>
    <p:sldId id="260" r:id="rId7"/>
    <p:sldId id="262" r:id="rId8"/>
    <p:sldId id="263" r:id="rId9"/>
    <p:sldId id="265" r:id="rId10"/>
  </p:sldIdLst>
  <p:sldSz cx="9144000" cy="6858000" type="screen4x3"/>
  <p:notesSz cx="6858000" cy="9180513"/>
  <p:custDataLst>
    <p:tags r:id="rId13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66"/>
    <a:srgbClr val="CBCBCB"/>
    <a:srgbClr val="F8F8F8"/>
    <a:srgbClr val="393939"/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7" autoAdjust="0"/>
    <p:restoredTop sz="94673" autoAdjust="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9025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8709025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/>
            </a:lvl1pPr>
          </a:lstStyle>
          <a:p>
            <a:fld id="{112D24EC-A602-45D2-9FDE-3D33CF6162F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57E3CA4-002C-40D7-912E-9BC2E51E2D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61963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2392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8747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49438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A0E5F-DB7C-412F-966A-89390D2350F4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EA8C-6613-4C41-B985-6EEEDDBAF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A48A-358F-4FBB-9EA9-222D66F4C736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5D176-2348-415C-B763-3CF745EEA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49BE0-CD8A-4AAE-B823-CDD546D39A4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30998-33AF-4093-AB36-C1F0F2F54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447800"/>
            <a:ext cx="8686800" cy="4800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FDB18EB-E868-4186-8102-E4FA8B35C333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14FEE3D-506A-4642-ACC4-DD894390C4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28600" y="1447800"/>
            <a:ext cx="8686800" cy="4800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1931CC2-0D1B-4E0A-B8D8-056965FFE027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D10434B-A62B-4488-9340-C6C744537E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1FBE0CA-5FB9-4714-BAB1-305BECE6A898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355562E-A1AA-411E-B712-C1ED0E8F52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and Char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D1E335-6630-488B-A91D-C71CA55E7CC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3"/>
          </p:nvPr>
        </p:nvSpPr>
        <p:spPr>
          <a:xfrm>
            <a:off x="482600" y="1712913"/>
            <a:ext cx="3943350" cy="427196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Chart Placeholder 8"/>
          <p:cNvSpPr>
            <a:spLocks noGrp="1"/>
          </p:cNvSpPr>
          <p:nvPr>
            <p:ph type="chart" sz="quarter" idx="14"/>
          </p:nvPr>
        </p:nvSpPr>
        <p:spPr>
          <a:xfrm>
            <a:off x="4718050" y="1712889"/>
            <a:ext cx="3906838" cy="4271986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3B14-D8C1-43B1-B9CA-6510496BA457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6971-DABF-4AD3-BE05-DE90D7D69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B7E1-E7E9-41E3-9F90-BC17366EDF51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C8305-530D-492D-A122-506526039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DD400-9708-437A-AD0F-F368CCEA10E0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B2DB-3DD3-45CF-9C78-A65EEDF84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1D8D-B9BF-4E32-9F79-8DFF661E3962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ABFBE-C4E0-4755-BFFD-3524C7347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52CC-569F-4055-B167-AE89E1F51FCA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74FFE-7433-44C4-9D90-655DFC557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7676-33FB-4939-BF4C-94DEF5A30E00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51A4-69B8-41BE-8206-7333490D41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85278-EDE2-46E2-8FB5-832D9A620A09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ADC58-B126-4578-A58B-54335E3EA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8696-315D-4EDE-8CF0-BD6365775B4D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1A79-68A7-48E3-9ADE-7486F4D9AE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1E335-6630-488B-A91D-C71CA55E7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  <p:sldLayoutId id="2147483873" r:id="rId15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Stephanie Smith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DDB5DF8F-EE77-4F57-B3EC-065B1CF0F1A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09D76-A697-41E9-87EC-2393CD8820CE}" type="datetime1">
              <a:rPr lang="en-US" smtClean="0"/>
              <a:pPr/>
              <a:t>9/13/2007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3"/>
          </p:nvPr>
        </p:nvSpPr>
        <p:spPr/>
      </p:sp>
      <p:sp>
        <p:nvSpPr>
          <p:cNvPr id="6" name="Chart Placeholder 5"/>
          <p:cNvSpPr>
            <a:spLocks noGrp="1"/>
          </p:cNvSpPr>
          <p:nvPr>
            <p:ph type="chart" sz="quarter" idx="14"/>
          </p:nvPr>
        </p:nvSpPr>
        <p:spPr/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D4EAC-546C-46AD-8A83-2B4CE6CB3FB8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81000" y="1524000"/>
            <a:ext cx="3352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The Acme Corporation supplies products and services to people world-wide.</a:t>
            </a:r>
          </a:p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This presentation provides an overview of our financial performance. </a:t>
            </a:r>
          </a:p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Unless marked as Company Confidential, all information has been made public.</a:t>
            </a:r>
            <a:endParaRPr kumimoji="1" lang="en-US" dirty="0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52400" y="1447800"/>
            <a:ext cx="152400" cy="4953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4754563" y="1524000"/>
            <a:ext cx="3865562" cy="43672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Highlights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Income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Revenue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Balance Sheet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Assets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Stock Performance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8" name="Rectangle 1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Highlights</a:t>
            </a:r>
          </a:p>
        </p:txBody>
      </p:sp>
      <p:graphicFrame>
        <p:nvGraphicFramePr>
          <p:cNvPr id="7320" name="Group 152"/>
          <p:cNvGraphicFramePr>
            <a:graphicFrameLocks noGrp="1"/>
          </p:cNvGraphicFramePr>
          <p:nvPr>
            <p:ph type="tbl" idx="1"/>
          </p:nvPr>
        </p:nvGraphicFramePr>
        <p:xfrm>
          <a:off x="228600" y="1447800"/>
          <a:ext cx="8686800" cy="4800600"/>
        </p:xfrm>
        <a:graphic>
          <a:graphicData uri="http://schemas.openxmlformats.org/drawingml/2006/table">
            <a:tbl>
              <a:tblPr/>
              <a:tblGrid>
                <a:gridCol w="5154613"/>
                <a:gridCol w="1766887"/>
                <a:gridCol w="1765300"/>
              </a:tblGrid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(in millions)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Net revenues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Net income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Earnings per share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Return on net revenues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Cash and s/t investments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Assets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Stockholder’s equity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5F348-DFA3-4340-89CE-B3B8CB26CF29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9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Income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EBB3-8E50-43B5-B340-1A7C3AB2B7D4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841375" y="1295400"/>
            <a:ext cx="193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kumimoji="1" lang="en-US" sz="2000" b="1">
                <a:solidFill>
                  <a:schemeClr val="tx2"/>
                </a:solidFill>
                <a:latin typeface="Arial" charset="0"/>
              </a:rPr>
            </a:b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Revenues</a:t>
            </a:r>
            <a:endParaRPr kumimoji="1"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506788" y="12954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kumimoji="1" lang="en-US" sz="2000" b="1">
                <a:solidFill>
                  <a:schemeClr val="tx2"/>
                </a:solidFill>
                <a:latin typeface="Arial" charset="0"/>
              </a:rPr>
            </a:b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Income</a:t>
            </a:r>
            <a:endParaRPr kumimoji="1"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6443663" y="12954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Earnings / Share</a:t>
            </a:r>
            <a:endParaRPr kumimoji="1" lang="en-US"/>
          </a:p>
        </p:txBody>
      </p:sp>
      <p:graphicFrame>
        <p:nvGraphicFramePr>
          <p:cNvPr id="34816" name="Object 0"/>
          <p:cNvGraphicFramePr>
            <a:graphicFrameLocks noChangeAspect="1"/>
          </p:cNvGraphicFramePr>
          <p:nvPr/>
        </p:nvGraphicFramePr>
        <p:xfrm>
          <a:off x="153927" y="2443149"/>
          <a:ext cx="2733675" cy="3848100"/>
        </p:xfrm>
        <a:graphic>
          <a:graphicData uri="http://schemas.openxmlformats.org/presentationml/2006/ole">
            <p:oleObj spid="_x0000_s34816" name="Chart" r:id="rId3" imgW="2943102" imgH="3848173" progId="MSGraph.Chart.8">
              <p:embed followColorScheme="full"/>
            </p:oleObj>
          </a:graphicData>
        </a:graphic>
      </p:graphicFrame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2855889" y="2443149"/>
          <a:ext cx="3121025" cy="3792538"/>
        </p:xfrm>
        <a:graphic>
          <a:graphicData uri="http://schemas.openxmlformats.org/presentationml/2006/ole">
            <p:oleObj spid="_x0000_s34817" name="Chart" r:id="rId4" imgW="3228955" imgH="4200436" progId="MSGraph.Chart.8">
              <p:embed followColorScheme="full"/>
            </p:oleObj>
          </a:graphicData>
        </a:graphic>
      </p:graphicFrame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5959494" y="2370123"/>
          <a:ext cx="2998788" cy="3932238"/>
        </p:xfrm>
        <a:graphic>
          <a:graphicData uri="http://schemas.openxmlformats.org/presentationml/2006/ole">
            <p:oleObj spid="_x0000_s34818" name="Chart" r:id="rId5" imgW="2790718" imgH="3648152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Revenue by Division</a:t>
            </a:r>
          </a:p>
        </p:txBody>
      </p:sp>
      <p:graphicFrame>
        <p:nvGraphicFramePr>
          <p:cNvPr id="9226" name="Object 10"/>
          <p:cNvGraphicFramePr>
            <a:graphicFrameLocks noChangeAspect="1"/>
          </p:cNvGraphicFramePr>
          <p:nvPr>
            <p:ph type="chart" idx="1"/>
          </p:nvPr>
        </p:nvGraphicFramePr>
        <p:xfrm>
          <a:off x="228600" y="1447800"/>
          <a:ext cx="8686800" cy="4800600"/>
        </p:xfrm>
        <a:graphic>
          <a:graphicData uri="http://schemas.openxmlformats.org/presentationml/2006/ole">
            <p:oleObj spid="_x0000_s9226" name="Chart" r:id="rId3" imgW="8686918" imgH="4800499" progId="MSGraph.Chart.8">
              <p:embed followColorScheme="full"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9B49-F5F6-425A-B51F-C2FF7B6C053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4" name="Rectangle 19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Balance Sheet</a:t>
            </a:r>
          </a:p>
        </p:txBody>
      </p:sp>
      <p:sp>
        <p:nvSpPr>
          <p:cNvPr id="3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4DB5-1307-4B67-B401-DFE851A88D2C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3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graphicFrame>
        <p:nvGraphicFramePr>
          <p:cNvPr id="11457" name="Group 193"/>
          <p:cNvGraphicFramePr>
            <a:graphicFrameLocks noGrp="1"/>
          </p:cNvGraphicFramePr>
          <p:nvPr>
            <p:ph type="tbl" idx="4294967295"/>
          </p:nvPr>
        </p:nvGraphicFramePr>
        <p:xfrm>
          <a:off x="409518" y="1311246"/>
          <a:ext cx="8313794" cy="5010912"/>
        </p:xfrm>
        <a:graphic>
          <a:graphicData uri="http://schemas.openxmlformats.org/drawingml/2006/table">
            <a:tbl>
              <a:tblPr/>
              <a:tblGrid>
                <a:gridCol w="5869187"/>
                <a:gridCol w="1221544"/>
                <a:gridCol w="1223063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Assets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Cash and short-term investments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Accounts receivable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Inventories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Assets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8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Liabilities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Accounts payable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Accrued compensation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Income taxes payable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Liabilities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Shareholder’s Equity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Assets</a:t>
            </a:r>
          </a:p>
        </p:txBody>
      </p:sp>
      <p:graphicFrame>
        <p:nvGraphicFramePr>
          <p:cNvPr id="35840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228600" y="1447800"/>
          <a:ext cx="8686800" cy="4800600"/>
        </p:xfrm>
        <a:graphic>
          <a:graphicData uri="http://schemas.openxmlformats.org/presentationml/2006/ole">
            <p:oleObj spid="_x0000_s35840" name="Chart" r:id="rId3" imgW="8686918" imgH="4800499" progId="MSGraph.Chart.8">
              <p:embed followColorScheme="full"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C5C-B63E-44E2-BBBD-39BF897236A5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9" name="Rectangle 10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Stock Performance</a:t>
            </a:r>
          </a:p>
        </p:txBody>
      </p:sp>
      <p:graphicFrame>
        <p:nvGraphicFramePr>
          <p:cNvPr id="14350" name="Object 1038"/>
          <p:cNvGraphicFramePr>
            <a:graphicFrameLocks noChangeAspect="1"/>
          </p:cNvGraphicFramePr>
          <p:nvPr>
            <p:ph type="chart" idx="1"/>
          </p:nvPr>
        </p:nvGraphicFramePr>
        <p:xfrm>
          <a:off x="657225" y="2047875"/>
          <a:ext cx="7829550" cy="3600450"/>
        </p:xfrm>
        <a:graphic>
          <a:graphicData uri="http://schemas.openxmlformats.org/presentationml/2006/ole">
            <p:oleObj spid="_x0000_s14350" name="Chart" r:id="rId3" imgW="7829628" imgH="3600374" progId="MSGraph.Chart.8">
              <p:embed followColorScheme="full"/>
            </p:oleObj>
          </a:graphicData>
        </a:graphic>
      </p:graphicFrame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6-38F8-45E1-9919-A878E86DD35F}" type="datetime1">
              <a:rPr lang="en-US"/>
              <a:pPr/>
              <a:t>9/13/2007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14348" name="Text Box 1036"/>
          <p:cNvSpPr txBox="1">
            <a:spLocks noChangeArrowheads="1"/>
          </p:cNvSpPr>
          <p:nvPr/>
        </p:nvSpPr>
        <p:spPr bwMode="auto">
          <a:xfrm>
            <a:off x="1039813" y="1447800"/>
            <a:ext cx="70167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>
                <a:solidFill>
                  <a:schemeClr val="tx2"/>
                </a:solidFill>
                <a:latin typeface="Arial Black" pitchFamily="34" charset="0"/>
              </a:rPr>
              <a:t>Stock Performance to Date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None"/>
  <p:tag name="BRANCHTO" val="26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F173D6-F9A9-4B45-A58D-FFA6755D84BE}"/>
</file>

<file path=customXml/itemProps2.xml><?xml version="1.0" encoding="utf-8"?>
<ds:datastoreItem xmlns:ds="http://schemas.openxmlformats.org/officeDocument/2006/customXml" ds:itemID="{223147F4-CA19-4067-B1A9-167BD45CA6A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208</Words>
  <Application>Microsoft PowerPoint</Application>
  <PresentationFormat>On-screen Show (4:3)</PresentationFormat>
  <Paragraphs>105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Office Theme</vt:lpstr>
      <vt:lpstr>Chart</vt:lpstr>
      <vt:lpstr>Making a Business of Recreation</vt:lpstr>
      <vt:lpstr>Slide 2</vt:lpstr>
      <vt:lpstr>Agenda</vt:lpstr>
      <vt:lpstr>Highlights</vt:lpstr>
      <vt:lpstr>Income</vt:lpstr>
      <vt:lpstr>Revenue by Division</vt:lpstr>
      <vt:lpstr>Balance Sheet</vt:lpstr>
      <vt:lpstr>Assets</vt:lpstr>
      <vt:lpstr>Stock Performance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Smith</dc:creator>
  <cp:lastModifiedBy>Kevin O'Kelly</cp:lastModifiedBy>
  <cp:revision>15</cp:revision>
  <cp:lastPrinted>1601-01-01T00:00:00Z</cp:lastPrinted>
  <dcterms:created xsi:type="dcterms:W3CDTF">1601-01-01T00:00:00Z</dcterms:created>
  <dcterms:modified xsi:type="dcterms:W3CDTF">2007-09-13T06:18:08Z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</Properties>
</file>