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.xml" ContentType="application/vnd.openxmlformats-officedocument.presentationml.slide+xml"/>
  <Override PartName="/ppt/slides/slide7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notesSlides/notesSlide10.xml" ContentType="application/vnd.openxmlformats-officedocument.presentationml.notesSlide+xml"/>
  <Override PartName="/ppt/notesSlides/notesSlide9.xml" ContentType="application/vnd.openxmlformats-officedocument.presentationml.notesSlide+xml"/>
  <Override PartName="/ppt/slideMasters/slideMaster1.xml" ContentType="application/vnd.openxmlformats-officedocument.presentationml.slideMaster+xml"/>
  <Override PartName="/ppt/notesSlides/notesSlide8.xml" ContentType="application/vnd.openxmlformats-officedocument.presentationml.notesSlide+xml"/>
  <Override PartName="/ppt/notesSlides/notesSlide5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4.xml" ContentType="application/vnd.openxmlformats-officedocument.presentationml.notesSlide+xml"/>
  <Override PartName="/ppt/slideLayouts/slideLayout11.xml" ContentType="application/vnd.openxmlformats-officedocument.presentationml.slideLayout+xml"/>
  <Override PartName="/ppt/notesSlides/notesSlide3.xml" ContentType="application/vnd.openxmlformats-officedocument.presentationml.notesSlide+xml"/>
  <Override PartName="/ppt/slideLayouts/slideLayout12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7.xml" ContentType="application/vnd.openxmlformats-officedocument.presentationml.slideLayout+xml"/>
  <Override PartName="/ppt/notesSlides/notesSlide6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notesSlides/notesSlide7.xml" ContentType="application/vnd.openxmlformats-officedocument.presentationml.notesSlide+xml"/>
  <Override PartName="/ppt/charts/chart8.xml" ContentType="application/vnd.openxmlformats-officedocument.drawingml.chart+xml"/>
  <Override PartName="/ppt/theme/theme2.xml" ContentType="application/vnd.openxmlformats-officedocument.theme+xml"/>
  <Override PartName="/ppt/charts/chart10.xml" ContentType="application/vnd.openxmlformats-officedocument.drawingml.chart+xml"/>
  <Override PartName="/ppt/charts/chart7.xml" ContentType="application/vnd.openxmlformats-officedocument.drawingml.chart+xml"/>
  <Override PartName="/ppt/theme/theme1.xml" ContentType="application/vnd.openxmlformats-officedocument.theme+xml"/>
  <Override PartName="/ppt/charts/chart9.xml" ContentType="application/vnd.openxmlformats-officedocument.drawingml.chart+xml"/>
  <Override PartName="/ppt/charts/chart6.xml" ContentType="application/vnd.openxmlformats-officedocument.drawingml.chart+xml"/>
  <Override PartName="/ppt/notesMasters/notesMaster1.xml" ContentType="application/vnd.openxmlformats-officedocument.presentationml.notesMaster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1.xml" ContentType="application/vnd.openxmlformats-officedocument.drawingml.chart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sldIdLst>
    <p:sldId id="272" r:id="rId2"/>
    <p:sldId id="289" r:id="rId3"/>
    <p:sldId id="290" r:id="rId4"/>
    <p:sldId id="280" r:id="rId5"/>
    <p:sldId id="291" r:id="rId6"/>
    <p:sldId id="292" r:id="rId7"/>
    <p:sldId id="293" r:id="rId8"/>
    <p:sldId id="264" r:id="rId9"/>
    <p:sldId id="265" r:id="rId10"/>
    <p:sldId id="288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7" d="100"/>
          <a:sy n="67" d="100"/>
        </p:scale>
        <p:origin x="-21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6.7415730337078816E-2"/>
          <c:y val="2.7210884353741478E-2"/>
          <c:w val="0.8792134831460674"/>
          <c:h val="0.750566893424036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106297600"/>
        <c:axId val="106318080"/>
      </c:barChart>
      <c:catAx>
        <c:axId val="106297600"/>
        <c:scaling>
          <c:orientation val="minMax"/>
        </c:scaling>
        <c:axPos val="b"/>
        <c:tickLblPos val="nextTo"/>
        <c:crossAx val="106318080"/>
        <c:crossesAt val="0"/>
        <c:lblAlgn val="ctr"/>
        <c:lblOffset val="100"/>
      </c:catAx>
      <c:valAx>
        <c:axId val="106318080"/>
        <c:scaling>
          <c:orientation val="minMax"/>
          <c:max val="80"/>
        </c:scaling>
        <c:axPos val="l"/>
        <c:numFmt formatCode="General" sourceLinked="1"/>
        <c:tickLblPos val="nextTo"/>
        <c:crossAx val="106297600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28651685393258486"/>
          <c:y val="0.92063492063492069"/>
          <c:w val="0.41432584269662931"/>
          <c:h val="8.1632653061224525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01552512"/>
        <c:axId val="101554048"/>
        <c:axId val="0"/>
      </c:bar3DChart>
      <c:catAx>
        <c:axId val="101552512"/>
        <c:scaling>
          <c:orientation val="minMax"/>
        </c:scaling>
        <c:axPos val="b"/>
        <c:numFmt formatCode="General" sourceLinked="1"/>
        <c:tickLblPos val="low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54048"/>
        <c:crosses val="autoZero"/>
        <c:lblAlgn val="ctr"/>
        <c:lblOffset val="100"/>
        <c:tickLblSkip val="1"/>
        <c:tickMarkSkip val="1"/>
      </c:catAx>
      <c:valAx>
        <c:axId val="101554048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52512"/>
        <c:crosses val="autoZero"/>
        <c:crossBetween val="between"/>
      </c:valAx>
      <c:spPr>
        <a:noFill/>
        <a:ln w="25397">
          <a:noFill/>
        </a:ln>
      </c:spPr>
    </c:plotArea>
    <c:legend>
      <c:legendPos val="b"/>
      <c:layout>
        <c:manualLayout>
          <c:xMode val="edge"/>
          <c:yMode val="edge"/>
          <c:x val="0.33746898263027386"/>
          <c:y val="0.90758293838862558"/>
          <c:w val="0.32382133995037288"/>
          <c:h val="8.5308056872037921E-2"/>
        </c:manualLayout>
      </c:layout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8">
      <a:solidFill>
        <a:srgbClr val="008080"/>
      </a:solidFill>
      <a:prstDash val="solid"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2562358276643993E-2"/>
          <c:w val="0.8146067415730337"/>
          <c:h val="0.5782312925170075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395200"/>
        <c:axId val="93425024"/>
      </c:barChart>
      <c:catAx>
        <c:axId val="93395200"/>
        <c:scaling>
          <c:orientation val="minMax"/>
        </c:scaling>
        <c:axPos val="b"/>
        <c:majorGridlines/>
        <c:minorGridlines/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425024"/>
        <c:crossesAt val="0"/>
        <c:lblAlgn val="ctr"/>
        <c:lblOffset val="100"/>
        <c:tickLblSkip val="1"/>
        <c:tickMarkSkip val="1"/>
      </c:catAx>
      <c:valAx>
        <c:axId val="93425024"/>
        <c:scaling>
          <c:orientation val="minMax"/>
          <c:max val="80"/>
        </c:scaling>
        <c:axPos val="l"/>
        <c:majorGridlines/>
        <c:numFmt formatCode="General" sourceLinked="0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395200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561600"/>
        <c:axId val="93563136"/>
      </c:barChart>
      <c:catAx>
        <c:axId val="93561600"/>
        <c:scaling>
          <c:orientation val="minMax"/>
        </c:scaling>
        <c:axPos val="b"/>
        <c:majorGridlines>
          <c:spPr>
            <a:ln w="38100">
              <a:solidFill>
                <a:srgbClr val="0070C0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563136"/>
        <c:crossesAt val="0"/>
        <c:lblAlgn val="ctr"/>
        <c:lblOffset val="100"/>
        <c:tickLblSkip val="1"/>
        <c:tickMarkSkip val="1"/>
      </c:catAx>
      <c:valAx>
        <c:axId val="93563136"/>
        <c:scaling>
          <c:orientation val="minMax"/>
          <c:max val="80"/>
        </c:scaling>
        <c:axPos val="l"/>
        <c:majorGridlines>
          <c:spPr>
            <a:ln w="12660">
              <a:solidFill>
                <a:srgbClr val="FF0000"/>
              </a:solidFill>
              <a:prstDash val="solid"/>
            </a:ln>
          </c:spPr>
        </c:majorGridlines>
        <c:numFmt formatCode="General" sourceLinked="0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561600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741573033707937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682304"/>
        <c:axId val="93696384"/>
      </c:barChart>
      <c:catAx>
        <c:axId val="93682304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minorTickMark val="cross"/>
        <c:tickLblPos val="nextTo"/>
        <c:spPr>
          <a:solidFill>
            <a:schemeClr val="accent1"/>
          </a:solidFill>
          <a:ln w="3165">
            <a:solidFill>
              <a:schemeClr val="tx1"/>
            </a:solidFill>
            <a:prstDash val="solid"/>
          </a:ln>
          <a:effectLst>
            <a:innerShdw blurRad="63500" dist="50800" dir="8100000">
              <a:prstClr val="black">
                <a:alpha val="50000"/>
              </a:prstClr>
            </a:innerShdw>
          </a:effectLst>
        </c:spPr>
        <c:txPr>
          <a:bodyPr rot="240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696384"/>
        <c:crossesAt val="0"/>
        <c:lblAlgn val="ctr"/>
        <c:lblOffset val="100"/>
        <c:tickLblSkip val="1"/>
        <c:tickMarkSkip val="1"/>
      </c:catAx>
      <c:valAx>
        <c:axId val="93696384"/>
        <c:scaling>
          <c:orientation val="minMax"/>
          <c:max val="8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General" sourceLinked="0"/>
        <c:majorTickMark val="none"/>
        <c:tickLblPos val="low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682304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882022471910176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5589887640449462"/>
          <c:y val="2.4943310657596418E-2"/>
          <c:w val="0.7907303370786517"/>
          <c:h val="0.62585034013605445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704960"/>
        <c:axId val="93706496"/>
      </c:barChart>
      <c:catAx>
        <c:axId val="93704960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06496"/>
        <c:crossesAt val="-20"/>
        <c:lblAlgn val="ctr"/>
        <c:lblOffset val="100"/>
        <c:tickLblSkip val="1"/>
        <c:tickMarkSkip val="1"/>
      </c:catAx>
      <c:valAx>
        <c:axId val="93706496"/>
        <c:scaling>
          <c:orientation val="minMax"/>
          <c:max val="100"/>
          <c:min val="-2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04960"/>
        <c:crosses val="autoZero"/>
        <c:crossBetween val="between"/>
        <c:majorUnit val="20"/>
        <c:minorUnit val="4"/>
      </c:valAx>
      <c:spPr>
        <a:noFill/>
        <a:ln w="25400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55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93719168"/>
        <c:axId val="93725440"/>
      </c:barChart>
      <c:catAx>
        <c:axId val="93719168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25440"/>
        <c:crosses val="autoZero"/>
        <c:lblAlgn val="ctr"/>
        <c:lblOffset val="100"/>
        <c:tickLblSkip val="1"/>
        <c:tickMarkSkip val="1"/>
      </c:catAx>
      <c:valAx>
        <c:axId val="93725440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719168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27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55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1st Qtr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30.6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2nd Qtr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27.4</c:v>
                </c:pt>
                <c:pt idx="1">
                  <c:v>38.6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3rd Qtr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Sheet1!$D$2:$D$3</c:f>
              <c:numCache>
                <c:formatCode>General</c:formatCode>
                <c:ptCount val="2"/>
                <c:pt idx="0">
                  <c:v>50</c:v>
                </c:pt>
                <c:pt idx="1">
                  <c:v>65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4th Qtr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Sheet1!$E$2:$E$3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31.6</c:v>
                </c:pt>
              </c:numCache>
            </c:numRef>
          </c:val>
        </c:ser>
        <c:axId val="93837952"/>
        <c:axId val="93930240"/>
      </c:barChart>
      <c:catAx>
        <c:axId val="93837952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930240"/>
        <c:crosses val="autoZero"/>
        <c:lblAlgn val="ctr"/>
        <c:lblOffset val="100"/>
        <c:tickLblSkip val="1"/>
        <c:tickMarkSkip val="1"/>
      </c:catAx>
      <c:valAx>
        <c:axId val="93930240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837952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27"/>
          <c:y val="0.92063492063492069"/>
          <c:w val="0.6207665500145817"/>
          <c:h val="7.1410767057004734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93943680"/>
        <c:axId val="93945216"/>
        <c:axId val="0"/>
      </c:bar3DChart>
      <c:catAx>
        <c:axId val="9394368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945216"/>
        <c:crosses val="autoZero"/>
        <c:lblAlgn val="ctr"/>
        <c:lblOffset val="100"/>
        <c:tickLblSkip val="1"/>
        <c:tickMarkSkip val="1"/>
      </c:catAx>
      <c:valAx>
        <c:axId val="9394521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394368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86"/>
          <c:y val="0.90758293838862558"/>
          <c:w val="0.32382133995037288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01512320"/>
        <c:axId val="101513856"/>
        <c:axId val="0"/>
      </c:bar3DChart>
      <c:catAx>
        <c:axId val="10151232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13856"/>
        <c:crosses val="autoZero"/>
        <c:lblAlgn val="ctr"/>
        <c:lblOffset val="100"/>
        <c:tickLblSkip val="1"/>
        <c:tickMarkSkip val="1"/>
      </c:catAx>
      <c:valAx>
        <c:axId val="10151385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151232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86"/>
          <c:y val="0.90758293838862558"/>
          <c:w val="0.32382133995037288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  <cdr:relSizeAnchor xmlns:cdr="http://schemas.openxmlformats.org/drawingml/2006/chartDrawing">
    <cdr:from>
      <cdr:x>0.17525</cdr:x>
      <cdr:y>0.077</cdr:y>
    </cdr:from>
    <cdr:to>
      <cdr:x>0.473</cdr:x>
      <cdr:y>0.2665</cdr:y>
    </cdr:to>
    <cdr:sp macro="" textlink="">
      <cdr:nvSpPr>
        <cdr:cNvPr id="10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345421" y="309505"/>
          <a:ext cx="2285871" cy="76170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91440" tIns="45720" rIns="91440" bIns="4572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020" b="1" i="0" strike="noStrike">
              <a:solidFill>
                <a:srgbClr val="000000"/>
              </a:solidFill>
              <a:latin typeface="Arial"/>
              <a:cs typeface="Arial"/>
            </a:rPr>
            <a:t>Record-breaking Quarter</a:t>
          </a:r>
        </a:p>
        <a:p xmlns:a="http://schemas.openxmlformats.org/drawingml/2006/main">
          <a:pPr algn="l" rtl="0">
            <a:defRPr sz="1000"/>
          </a:pPr>
          <a:endParaRPr lang="en-US" sz="1020" b="1" i="0" strike="noStrike">
            <a:solidFill>
              <a:srgbClr val="000000"/>
            </a:solidFill>
            <a:latin typeface="Arial"/>
            <a:cs typeface="Arial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43130B9-53CD-4D67-AE9A-418DC6387E61}" type="datetimeFigureOut">
              <a:rPr lang="en-US" smtClean="0"/>
              <a:t>10/6/2007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C17BAB-453E-4CB7-BDDC-019C9E0B039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C17BAB-453E-4CB7-BDDC-019C9E0B0392}" type="slidenum">
              <a:rPr lang="en-US" smtClean="0"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83DC1-0343-4337-889E-559B436525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7637C3-7077-4763-A58D-A0A620F409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5634-6208-432E-AA23-E523E47184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2AFE8F9-6547-4A6A-90A6-1B2982B10A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EF673-1665-4FAF-B4AF-246F623611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81F979-8B7D-4464-AC94-D10EEC9F0F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27C53E-88C4-4EB2-820E-EDA30C2EE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181FE4-E846-4B30-8E1A-CD3E302904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B7373D-F59E-4649-8B3E-5088648E6F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75750-B419-4191-A31B-C945FD1CF8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F7F4E-7DF9-48CC-8401-A18A6F6C8D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09A91-E634-45E9-BB66-D1E54EAF63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DFAD90F-6262-4E51-AC82-9C5BDA4F2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 dirty="0"/>
              <a:t>Sailboat Sales</a:t>
            </a:r>
            <a:r>
              <a:rPr lang="en-US" dirty="0"/>
              <a:t/>
            </a:r>
            <a:br>
              <a:rPr lang="en-US" dirty="0"/>
            </a:br>
            <a:r>
              <a:rPr lang="en-US" sz="2000" dirty="0"/>
              <a:t>(in </a:t>
            </a:r>
            <a:r>
              <a:rPr lang="en-US" sz="2000" dirty="0" smtClean="0"/>
              <a:t>thousands)</a:t>
            </a:r>
            <a:endParaRPr lang="en-US" dirty="0"/>
          </a:p>
        </p:txBody>
      </p:sp>
      <p:graphicFrame>
        <p:nvGraphicFramePr>
          <p:cNvPr id="6" name="Object 1027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46125" y="1920875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3588" y="1905000"/>
          <a:ext cx="7767637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5" name="Straight Arrow Connector 4"/>
          <p:cNvCxnSpPr/>
          <p:nvPr/>
        </p:nvCxnSpPr>
        <p:spPr bwMode="auto">
          <a:xfrm>
            <a:off x="4498974" y="2443149"/>
            <a:ext cx="620721" cy="1588"/>
          </a:xfrm>
          <a:prstGeom prst="straightConnector1">
            <a:avLst/>
          </a:prstGeom>
          <a:solidFill>
            <a:schemeClr val="accent1"/>
          </a:solidFill>
          <a:ln w="76200" cap="flat" cmpd="sng" algn="ctr">
            <a:solidFill>
              <a:srgbClr val="FFFF00"/>
            </a:solidFill>
            <a:prstDash val="solid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2000" y="1905000"/>
          <a:ext cx="7767638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94C3A21-4455-4D6C-8D6B-1523B40B15C3}"/>
</file>

<file path=customXml/itemProps2.xml><?xml version="1.0" encoding="utf-8"?>
<ds:datastoreItem xmlns:ds="http://schemas.openxmlformats.org/officeDocument/2006/customXml" ds:itemID="{F971B7F2-630D-4212-88A3-940AB79EA474}"/>
</file>

<file path=docProps/app.xml><?xml version="1.0" encoding="utf-8"?>
<Properties xmlns="http://schemas.openxmlformats.org/officeDocument/2006/extended-properties" xmlns:vt="http://schemas.openxmlformats.org/officeDocument/2006/docPropsVTypes">
  <TotalTime>1658</TotalTime>
  <Words>36</Words>
  <Application>Microsoft PowerPoint</Application>
  <PresentationFormat>On-screen Show (4:3)</PresentationFormat>
  <Paragraphs>23</Paragraphs>
  <Slides>10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Default Design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Sales</dc:title>
  <dc:creator>Tim Poynter</dc:creator>
  <cp:lastModifiedBy>Tim Poynter</cp:lastModifiedBy>
  <cp:revision>71</cp:revision>
  <dcterms:created xsi:type="dcterms:W3CDTF">1997-02-09T01:58:18Z</dcterms:created>
  <dcterms:modified xsi:type="dcterms:W3CDTF">2007-10-06T09:12:37Z</dcterms:modified>
</cp:coreProperties>
</file>