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9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1.xml" ContentType="application/vnd.openxmlformats-officedocument.theme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3.xml" ContentType="application/vnd.openxmlformats-officedocument.theme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5" r:id="rId4"/>
    <p:sldId id="259" r:id="rId5"/>
    <p:sldId id="260" r:id="rId6"/>
    <p:sldId id="258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7" d="100"/>
          <a:sy n="67" d="100"/>
        </p:scale>
        <p:origin x="-12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GB"/>
  <c:style val="4"/>
  <c:chart>
    <c:title>
      <c:layout/>
    </c:title>
    <c:view3D>
      <c:perspective val="30"/>
    </c:view3D>
    <c:plotArea>
      <c:layout/>
      <c:bar3DChart>
        <c:barDir val="bar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1st Qtr</c:v>
                </c:pt>
              </c:strCache>
            </c:strRef>
          </c:tx>
          <c:dLbls>
            <c:delete val="1"/>
          </c:dLbls>
          <c:cat>
            <c:strRef>
              <c:f>Sheet1!$A$2:$A$4</c:f>
              <c:strCache>
                <c:ptCount val="3"/>
                <c:pt idx="0">
                  <c:v>Region 1</c:v>
                </c:pt>
                <c:pt idx="1">
                  <c:v>Region 2</c:v>
                </c:pt>
                <c:pt idx="2">
                  <c:v>Region 3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750</c:v>
                </c:pt>
                <c:pt idx="1">
                  <c:v>880</c:v>
                </c:pt>
                <c:pt idx="2">
                  <c:v>890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2nd Qtr</c:v>
                </c:pt>
              </c:strCache>
            </c:strRef>
          </c:tx>
          <c:dLbls>
            <c:delete val="1"/>
          </c:dLbls>
          <c:cat>
            <c:strRef>
              <c:f>Sheet1!$A$2:$A$4</c:f>
              <c:strCache>
                <c:ptCount val="3"/>
                <c:pt idx="0">
                  <c:v>Region 1</c:v>
                </c:pt>
                <c:pt idx="1">
                  <c:v>Region 2</c:v>
                </c:pt>
                <c:pt idx="2">
                  <c:v>Region 3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800</c:v>
                </c:pt>
                <c:pt idx="1">
                  <c:v>840</c:v>
                </c:pt>
                <c:pt idx="2">
                  <c:v>900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3rd Qtr</c:v>
                </c:pt>
              </c:strCache>
            </c:strRef>
          </c:tx>
          <c:dLbls>
            <c:delete val="1"/>
          </c:dLbls>
          <c:cat>
            <c:strRef>
              <c:f>Sheet1!$A$2:$A$4</c:f>
              <c:strCache>
                <c:ptCount val="3"/>
                <c:pt idx="0">
                  <c:v>Region 1</c:v>
                </c:pt>
                <c:pt idx="1">
                  <c:v>Region 2</c:v>
                </c:pt>
                <c:pt idx="2">
                  <c:v>Region 3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820</c:v>
                </c:pt>
                <c:pt idx="1">
                  <c:v>820</c:v>
                </c:pt>
                <c:pt idx="2">
                  <c:v>850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4th Qtr</c:v>
                </c:pt>
              </c:strCache>
            </c:strRef>
          </c:tx>
          <c:dLbls>
            <c:delete val="1"/>
          </c:dLbls>
          <c:cat>
            <c:strRef>
              <c:f>Sheet1!$A$2:$A$4</c:f>
              <c:strCache>
                <c:ptCount val="3"/>
                <c:pt idx="0">
                  <c:v>Region 1</c:v>
                </c:pt>
                <c:pt idx="1">
                  <c:v>Region 2</c:v>
                </c:pt>
                <c:pt idx="2">
                  <c:v>Region 3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900</c:v>
                </c:pt>
                <c:pt idx="1">
                  <c:v>860</c:v>
                </c:pt>
                <c:pt idx="2">
                  <c:v>950</c:v>
                </c:pt>
              </c:numCache>
            </c:numRef>
          </c:val>
        </c:ser>
        <c:dLbls>
          <c:showVal val="1"/>
        </c:dLbls>
        <c:shape val="box"/>
        <c:axId val="72632960"/>
        <c:axId val="36455552"/>
        <c:axId val="0"/>
      </c:bar3DChart>
      <c:catAx>
        <c:axId val="72632960"/>
        <c:scaling>
          <c:orientation val="minMax"/>
        </c:scaling>
        <c:axPos val="l"/>
        <c:majorTickMark val="none"/>
        <c:tickLblPos val="nextTo"/>
        <c:crossAx val="36455552"/>
        <c:crosses val="autoZero"/>
        <c:auto val="1"/>
        <c:lblAlgn val="ctr"/>
        <c:lblOffset val="100"/>
      </c:catAx>
      <c:valAx>
        <c:axId val="36455552"/>
        <c:scaling>
          <c:orientation val="minMax"/>
        </c:scaling>
        <c:delete val="1"/>
        <c:axPos val="b"/>
        <c:numFmt formatCode="General" sourceLinked="1"/>
        <c:majorTickMark val="none"/>
        <c:tickLblPos val="nextTo"/>
        <c:crossAx val="72632960"/>
        <c:crosses val="autoZero"/>
        <c:crossBetween val="between"/>
      </c:valAx>
    </c:plotArea>
    <c:legend>
      <c:legendPos val="t"/>
      <c:layout/>
    </c:legend>
    <c:plotVisOnly val="1"/>
  </c:chart>
  <c:spPr>
    <a:noFill/>
  </c:spPr>
  <c:txPr>
    <a:bodyPr/>
    <a:lstStyle/>
    <a:p>
      <a:pPr>
        <a:defRPr sz="1800"/>
      </a:pPr>
      <a:endParaRPr lang="en-US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/>
            </a:lvl1pPr>
          </a:lstStyle>
          <a:p>
            <a:r>
              <a:rPr lang="en-US"/>
              <a:t>Making a Business of Recreation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/>
            </a:lvl1pPr>
          </a:lstStyle>
          <a:p>
            <a:r>
              <a:rPr lang="en-US"/>
              <a:t>Worldwide Sporting Goods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/>
            </a:lvl1pPr>
          </a:lstStyle>
          <a:p>
            <a:fld id="{29E9CBF6-C0E0-4212-804D-59C144F629D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99" name="Group 27"/>
          <p:cNvGrpSpPr>
            <a:grpSpLocks/>
          </p:cNvGrpSpPr>
          <p:nvPr/>
        </p:nvGrpSpPr>
        <p:grpSpPr bwMode="auto">
          <a:xfrm>
            <a:off x="0" y="117475"/>
            <a:ext cx="9142413" cy="6738938"/>
            <a:chOff x="0" y="74"/>
            <a:chExt cx="5759" cy="4245"/>
          </a:xfrm>
        </p:grpSpPr>
        <p:sp>
          <p:nvSpPr>
            <p:cNvPr id="3074" name="Rectangle 2"/>
            <p:cNvSpPr>
              <a:spLocks noChangeArrowheads="1"/>
            </p:cNvSpPr>
            <p:nvPr/>
          </p:nvSpPr>
          <p:spPr bwMode="ltGray">
            <a:xfrm>
              <a:off x="432" y="4113"/>
              <a:ext cx="2208" cy="206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5" name="Rectangle 3"/>
            <p:cNvSpPr>
              <a:spLocks noChangeArrowheads="1"/>
            </p:cNvSpPr>
            <p:nvPr/>
          </p:nvSpPr>
          <p:spPr bwMode="ltGray">
            <a:xfrm>
              <a:off x="432" y="1536"/>
              <a:ext cx="5327" cy="480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6" name="Oval 4"/>
            <p:cNvSpPr>
              <a:spLocks noChangeArrowheads="1"/>
            </p:cNvSpPr>
            <p:nvPr/>
          </p:nvSpPr>
          <p:spPr bwMode="auto">
            <a:xfrm>
              <a:off x="555" y="7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7" name="Oval 5"/>
            <p:cNvSpPr>
              <a:spLocks noChangeArrowheads="1"/>
            </p:cNvSpPr>
            <p:nvPr/>
          </p:nvSpPr>
          <p:spPr bwMode="auto">
            <a:xfrm>
              <a:off x="555" y="21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8" name="Oval 6"/>
            <p:cNvSpPr>
              <a:spLocks noChangeArrowheads="1"/>
            </p:cNvSpPr>
            <p:nvPr/>
          </p:nvSpPr>
          <p:spPr bwMode="auto">
            <a:xfrm>
              <a:off x="555" y="36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9" name="Oval 7"/>
            <p:cNvSpPr>
              <a:spLocks noChangeArrowheads="1"/>
            </p:cNvSpPr>
            <p:nvPr/>
          </p:nvSpPr>
          <p:spPr bwMode="auto">
            <a:xfrm>
              <a:off x="555" y="651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0" name="Oval 8"/>
            <p:cNvSpPr>
              <a:spLocks noChangeArrowheads="1"/>
            </p:cNvSpPr>
            <p:nvPr/>
          </p:nvSpPr>
          <p:spPr bwMode="auto">
            <a:xfrm>
              <a:off x="555" y="79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1" name="Oval 9"/>
            <p:cNvSpPr>
              <a:spLocks noChangeArrowheads="1"/>
            </p:cNvSpPr>
            <p:nvPr/>
          </p:nvSpPr>
          <p:spPr bwMode="auto">
            <a:xfrm>
              <a:off x="555" y="93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2" name="Oval 10"/>
            <p:cNvSpPr>
              <a:spLocks noChangeArrowheads="1"/>
            </p:cNvSpPr>
            <p:nvPr/>
          </p:nvSpPr>
          <p:spPr bwMode="auto">
            <a:xfrm>
              <a:off x="555" y="108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3" name="Oval 11"/>
            <p:cNvSpPr>
              <a:spLocks noChangeArrowheads="1"/>
            </p:cNvSpPr>
            <p:nvPr/>
          </p:nvSpPr>
          <p:spPr bwMode="auto">
            <a:xfrm>
              <a:off x="555" y="1227"/>
              <a:ext cx="42" cy="4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4" name="Oval 12"/>
            <p:cNvSpPr>
              <a:spLocks noChangeArrowheads="1"/>
            </p:cNvSpPr>
            <p:nvPr/>
          </p:nvSpPr>
          <p:spPr bwMode="auto">
            <a:xfrm>
              <a:off x="555" y="1371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3093" name="Group 21"/>
            <p:cNvGrpSpPr>
              <a:grpSpLocks/>
            </p:cNvGrpSpPr>
            <p:nvPr/>
          </p:nvGrpSpPr>
          <p:grpSpPr bwMode="auto">
            <a:xfrm>
              <a:off x="2859" y="4202"/>
              <a:ext cx="2729" cy="41"/>
              <a:chOff x="2859" y="4202"/>
              <a:chExt cx="2729" cy="41"/>
            </a:xfrm>
          </p:grpSpPr>
          <p:sp>
            <p:nvSpPr>
              <p:cNvPr id="3085" name="Oval 13"/>
              <p:cNvSpPr>
                <a:spLocks noChangeArrowheads="1"/>
              </p:cNvSpPr>
              <p:nvPr/>
            </p:nvSpPr>
            <p:spPr bwMode="auto">
              <a:xfrm>
                <a:off x="2859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6" name="Oval 14"/>
              <p:cNvSpPr>
                <a:spLocks noChangeArrowheads="1"/>
              </p:cNvSpPr>
              <p:nvPr/>
            </p:nvSpPr>
            <p:spPr bwMode="auto">
              <a:xfrm>
                <a:off x="3243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7" name="Oval 15"/>
              <p:cNvSpPr>
                <a:spLocks noChangeArrowheads="1"/>
              </p:cNvSpPr>
              <p:nvPr/>
            </p:nvSpPr>
            <p:spPr bwMode="auto">
              <a:xfrm>
                <a:off x="3627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8" name="Oval 16"/>
              <p:cNvSpPr>
                <a:spLocks noChangeArrowheads="1"/>
              </p:cNvSpPr>
              <p:nvPr/>
            </p:nvSpPr>
            <p:spPr bwMode="auto">
              <a:xfrm>
                <a:off x="4011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9" name="Oval 17"/>
              <p:cNvSpPr>
                <a:spLocks noChangeArrowheads="1"/>
              </p:cNvSpPr>
              <p:nvPr/>
            </p:nvSpPr>
            <p:spPr bwMode="auto">
              <a:xfrm>
                <a:off x="4395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0" name="Oval 18"/>
              <p:cNvSpPr>
                <a:spLocks noChangeArrowheads="1"/>
              </p:cNvSpPr>
              <p:nvPr/>
            </p:nvSpPr>
            <p:spPr bwMode="auto">
              <a:xfrm>
                <a:off x="4779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1" name="Oval 19"/>
              <p:cNvSpPr>
                <a:spLocks noChangeArrowheads="1"/>
              </p:cNvSpPr>
              <p:nvPr/>
            </p:nvSpPr>
            <p:spPr bwMode="auto">
              <a:xfrm>
                <a:off x="5163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2" name="Oval 20"/>
              <p:cNvSpPr>
                <a:spLocks noChangeArrowheads="1"/>
              </p:cNvSpPr>
              <p:nvPr/>
            </p:nvSpPr>
            <p:spPr bwMode="auto">
              <a:xfrm>
                <a:off x="5547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3094" name="Oval 22"/>
            <p:cNvSpPr>
              <a:spLocks noChangeArrowheads="1"/>
            </p:cNvSpPr>
            <p:nvPr/>
          </p:nvSpPr>
          <p:spPr bwMode="auto">
            <a:xfrm>
              <a:off x="555" y="507"/>
              <a:ext cx="42" cy="4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3098" name="Group 26"/>
            <p:cNvGrpSpPr>
              <a:grpSpLocks/>
            </p:cNvGrpSpPr>
            <p:nvPr/>
          </p:nvGrpSpPr>
          <p:grpSpPr bwMode="auto">
            <a:xfrm>
              <a:off x="0" y="2327"/>
              <a:ext cx="1203" cy="1203"/>
              <a:chOff x="0" y="2327"/>
              <a:chExt cx="1203" cy="1203"/>
            </a:xfrm>
          </p:grpSpPr>
          <p:sp>
            <p:nvSpPr>
              <p:cNvPr id="3095" name="Freeform 23"/>
              <p:cNvSpPr>
                <a:spLocks/>
              </p:cNvSpPr>
              <p:nvPr/>
            </p:nvSpPr>
            <p:spPr bwMode="auto">
              <a:xfrm>
                <a:off x="0" y="2394"/>
                <a:ext cx="443" cy="1033"/>
              </a:xfrm>
              <a:custGeom>
                <a:avLst/>
                <a:gdLst/>
                <a:ahLst/>
                <a:cxnLst>
                  <a:cxn ang="0">
                    <a:pos x="290" y="1016"/>
                  </a:cxn>
                  <a:cxn ang="0">
                    <a:pos x="316" y="974"/>
                  </a:cxn>
                  <a:cxn ang="0">
                    <a:pos x="354" y="920"/>
                  </a:cxn>
                  <a:cxn ang="0">
                    <a:pos x="384" y="884"/>
                  </a:cxn>
                  <a:cxn ang="0">
                    <a:pos x="381" y="832"/>
                  </a:cxn>
                  <a:cxn ang="0">
                    <a:pos x="370" y="794"/>
                  </a:cxn>
                  <a:cxn ang="0">
                    <a:pos x="361" y="760"/>
                  </a:cxn>
                  <a:cxn ang="0">
                    <a:pos x="361" y="734"/>
                  </a:cxn>
                  <a:cxn ang="0">
                    <a:pos x="359" y="707"/>
                  </a:cxn>
                  <a:cxn ang="0">
                    <a:pos x="373" y="691"/>
                  </a:cxn>
                  <a:cxn ang="0">
                    <a:pos x="391" y="686"/>
                  </a:cxn>
                  <a:cxn ang="0">
                    <a:pos x="395" y="680"/>
                  </a:cxn>
                  <a:cxn ang="0">
                    <a:pos x="390" y="671"/>
                  </a:cxn>
                  <a:cxn ang="0">
                    <a:pos x="386" y="660"/>
                  </a:cxn>
                  <a:cxn ang="0">
                    <a:pos x="437" y="635"/>
                  </a:cxn>
                  <a:cxn ang="0">
                    <a:pos x="442" y="619"/>
                  </a:cxn>
                  <a:cxn ang="0">
                    <a:pos x="438" y="604"/>
                  </a:cxn>
                  <a:cxn ang="0">
                    <a:pos x="400" y="543"/>
                  </a:cxn>
                  <a:cxn ang="0">
                    <a:pos x="384" y="474"/>
                  </a:cxn>
                  <a:cxn ang="0">
                    <a:pos x="354" y="455"/>
                  </a:cxn>
                  <a:cxn ang="0">
                    <a:pos x="326" y="433"/>
                  </a:cxn>
                  <a:cxn ang="0">
                    <a:pos x="312" y="411"/>
                  </a:cxn>
                  <a:cxn ang="0">
                    <a:pos x="307" y="391"/>
                  </a:cxn>
                  <a:cxn ang="0">
                    <a:pos x="290" y="339"/>
                  </a:cxn>
                  <a:cxn ang="0">
                    <a:pos x="308" y="289"/>
                  </a:cxn>
                  <a:cxn ang="0">
                    <a:pos x="298" y="278"/>
                  </a:cxn>
                  <a:cxn ang="0">
                    <a:pos x="280" y="307"/>
                  </a:cxn>
                  <a:cxn ang="0">
                    <a:pos x="269" y="283"/>
                  </a:cxn>
                  <a:cxn ang="0">
                    <a:pos x="272" y="224"/>
                  </a:cxn>
                  <a:cxn ang="0">
                    <a:pos x="280" y="177"/>
                  </a:cxn>
                  <a:cxn ang="0">
                    <a:pos x="280" y="146"/>
                  </a:cxn>
                  <a:cxn ang="0">
                    <a:pos x="281" y="123"/>
                  </a:cxn>
                  <a:cxn ang="0">
                    <a:pos x="290" y="104"/>
                  </a:cxn>
                  <a:cxn ang="0">
                    <a:pos x="296" y="97"/>
                  </a:cxn>
                  <a:cxn ang="0">
                    <a:pos x="298" y="94"/>
                  </a:cxn>
                  <a:cxn ang="0">
                    <a:pos x="301" y="92"/>
                  </a:cxn>
                  <a:cxn ang="0">
                    <a:pos x="307" y="83"/>
                  </a:cxn>
                  <a:cxn ang="0">
                    <a:pos x="317" y="79"/>
                  </a:cxn>
                  <a:cxn ang="0">
                    <a:pos x="328" y="77"/>
                  </a:cxn>
                  <a:cxn ang="0">
                    <a:pos x="337" y="74"/>
                  </a:cxn>
                  <a:cxn ang="0">
                    <a:pos x="345" y="67"/>
                  </a:cxn>
                  <a:cxn ang="0">
                    <a:pos x="337" y="50"/>
                  </a:cxn>
                  <a:cxn ang="0">
                    <a:pos x="337" y="47"/>
                  </a:cxn>
                  <a:cxn ang="0">
                    <a:pos x="337" y="43"/>
                  </a:cxn>
                  <a:cxn ang="0">
                    <a:pos x="337" y="41"/>
                  </a:cxn>
                  <a:cxn ang="0">
                    <a:pos x="334" y="38"/>
                  </a:cxn>
                  <a:cxn ang="0">
                    <a:pos x="321" y="21"/>
                  </a:cxn>
                  <a:cxn ang="0">
                    <a:pos x="316" y="0"/>
                  </a:cxn>
                  <a:cxn ang="0">
                    <a:pos x="188" y="94"/>
                  </a:cxn>
                  <a:cxn ang="0">
                    <a:pos x="88" y="218"/>
                  </a:cxn>
                  <a:cxn ang="0">
                    <a:pos x="21" y="366"/>
                  </a:cxn>
                  <a:cxn ang="0">
                    <a:pos x="0" y="530"/>
                  </a:cxn>
                  <a:cxn ang="0">
                    <a:pos x="20" y="680"/>
                  </a:cxn>
                  <a:cxn ang="0">
                    <a:pos x="74" y="819"/>
                  </a:cxn>
                  <a:cxn ang="0">
                    <a:pos x="160" y="938"/>
                  </a:cxn>
                  <a:cxn ang="0">
                    <a:pos x="272" y="1032"/>
                  </a:cxn>
                </a:cxnLst>
                <a:rect l="0" t="0" r="r" b="b"/>
                <a:pathLst>
                  <a:path w="443" h="1033">
                    <a:moveTo>
                      <a:pt x="272" y="1032"/>
                    </a:moveTo>
                    <a:lnTo>
                      <a:pt x="290" y="1016"/>
                    </a:lnTo>
                    <a:lnTo>
                      <a:pt x="301" y="992"/>
                    </a:lnTo>
                    <a:lnTo>
                      <a:pt x="316" y="974"/>
                    </a:lnTo>
                    <a:lnTo>
                      <a:pt x="328" y="955"/>
                    </a:lnTo>
                    <a:lnTo>
                      <a:pt x="354" y="920"/>
                    </a:lnTo>
                    <a:lnTo>
                      <a:pt x="373" y="904"/>
                    </a:lnTo>
                    <a:lnTo>
                      <a:pt x="384" y="884"/>
                    </a:lnTo>
                    <a:lnTo>
                      <a:pt x="390" y="848"/>
                    </a:lnTo>
                    <a:lnTo>
                      <a:pt x="381" y="832"/>
                    </a:lnTo>
                    <a:lnTo>
                      <a:pt x="375" y="812"/>
                    </a:lnTo>
                    <a:lnTo>
                      <a:pt x="370" y="794"/>
                    </a:lnTo>
                    <a:lnTo>
                      <a:pt x="361" y="774"/>
                    </a:lnTo>
                    <a:lnTo>
                      <a:pt x="361" y="760"/>
                    </a:lnTo>
                    <a:lnTo>
                      <a:pt x="361" y="747"/>
                    </a:lnTo>
                    <a:lnTo>
                      <a:pt x="361" y="734"/>
                    </a:lnTo>
                    <a:lnTo>
                      <a:pt x="359" y="722"/>
                    </a:lnTo>
                    <a:lnTo>
                      <a:pt x="359" y="707"/>
                    </a:lnTo>
                    <a:lnTo>
                      <a:pt x="364" y="698"/>
                    </a:lnTo>
                    <a:lnTo>
                      <a:pt x="373" y="691"/>
                    </a:lnTo>
                    <a:lnTo>
                      <a:pt x="390" y="686"/>
                    </a:lnTo>
                    <a:lnTo>
                      <a:pt x="391" y="686"/>
                    </a:lnTo>
                    <a:lnTo>
                      <a:pt x="395" y="682"/>
                    </a:lnTo>
                    <a:lnTo>
                      <a:pt x="395" y="680"/>
                    </a:lnTo>
                    <a:lnTo>
                      <a:pt x="395" y="677"/>
                    </a:lnTo>
                    <a:lnTo>
                      <a:pt x="390" y="671"/>
                    </a:lnTo>
                    <a:lnTo>
                      <a:pt x="386" y="666"/>
                    </a:lnTo>
                    <a:lnTo>
                      <a:pt x="386" y="660"/>
                    </a:lnTo>
                    <a:lnTo>
                      <a:pt x="395" y="655"/>
                    </a:lnTo>
                    <a:lnTo>
                      <a:pt x="437" y="635"/>
                    </a:lnTo>
                    <a:lnTo>
                      <a:pt x="442" y="626"/>
                    </a:lnTo>
                    <a:lnTo>
                      <a:pt x="442" y="619"/>
                    </a:lnTo>
                    <a:lnTo>
                      <a:pt x="442" y="613"/>
                    </a:lnTo>
                    <a:lnTo>
                      <a:pt x="438" y="604"/>
                    </a:lnTo>
                    <a:lnTo>
                      <a:pt x="417" y="577"/>
                    </a:lnTo>
                    <a:lnTo>
                      <a:pt x="400" y="543"/>
                    </a:lnTo>
                    <a:lnTo>
                      <a:pt x="391" y="511"/>
                    </a:lnTo>
                    <a:lnTo>
                      <a:pt x="384" y="474"/>
                    </a:lnTo>
                    <a:lnTo>
                      <a:pt x="368" y="465"/>
                    </a:lnTo>
                    <a:lnTo>
                      <a:pt x="354" y="455"/>
                    </a:lnTo>
                    <a:lnTo>
                      <a:pt x="339" y="444"/>
                    </a:lnTo>
                    <a:lnTo>
                      <a:pt x="326" y="433"/>
                    </a:lnTo>
                    <a:lnTo>
                      <a:pt x="317" y="422"/>
                    </a:lnTo>
                    <a:lnTo>
                      <a:pt x="312" y="411"/>
                    </a:lnTo>
                    <a:lnTo>
                      <a:pt x="308" y="402"/>
                    </a:lnTo>
                    <a:lnTo>
                      <a:pt x="307" y="391"/>
                    </a:lnTo>
                    <a:lnTo>
                      <a:pt x="285" y="363"/>
                    </a:lnTo>
                    <a:lnTo>
                      <a:pt x="290" y="339"/>
                    </a:lnTo>
                    <a:lnTo>
                      <a:pt x="301" y="314"/>
                    </a:lnTo>
                    <a:lnTo>
                      <a:pt x="308" y="289"/>
                    </a:lnTo>
                    <a:lnTo>
                      <a:pt x="308" y="267"/>
                    </a:lnTo>
                    <a:lnTo>
                      <a:pt x="298" y="278"/>
                    </a:lnTo>
                    <a:lnTo>
                      <a:pt x="287" y="294"/>
                    </a:lnTo>
                    <a:lnTo>
                      <a:pt x="280" y="307"/>
                    </a:lnTo>
                    <a:lnTo>
                      <a:pt x="272" y="314"/>
                    </a:lnTo>
                    <a:lnTo>
                      <a:pt x="269" y="283"/>
                    </a:lnTo>
                    <a:lnTo>
                      <a:pt x="271" y="254"/>
                    </a:lnTo>
                    <a:lnTo>
                      <a:pt x="272" y="224"/>
                    </a:lnTo>
                    <a:lnTo>
                      <a:pt x="272" y="195"/>
                    </a:lnTo>
                    <a:lnTo>
                      <a:pt x="280" y="177"/>
                    </a:lnTo>
                    <a:lnTo>
                      <a:pt x="280" y="164"/>
                    </a:lnTo>
                    <a:lnTo>
                      <a:pt x="280" y="146"/>
                    </a:lnTo>
                    <a:lnTo>
                      <a:pt x="281" y="133"/>
                    </a:lnTo>
                    <a:lnTo>
                      <a:pt x="281" y="123"/>
                    </a:lnTo>
                    <a:lnTo>
                      <a:pt x="285" y="113"/>
                    </a:lnTo>
                    <a:lnTo>
                      <a:pt x="290" y="104"/>
                    </a:lnTo>
                    <a:lnTo>
                      <a:pt x="296" y="97"/>
                    </a:lnTo>
                    <a:lnTo>
                      <a:pt x="296" y="97"/>
                    </a:lnTo>
                    <a:lnTo>
                      <a:pt x="298" y="94"/>
                    </a:lnTo>
                    <a:lnTo>
                      <a:pt x="298" y="94"/>
                    </a:lnTo>
                    <a:lnTo>
                      <a:pt x="298" y="94"/>
                    </a:lnTo>
                    <a:lnTo>
                      <a:pt x="301" y="92"/>
                    </a:lnTo>
                    <a:lnTo>
                      <a:pt x="303" y="86"/>
                    </a:lnTo>
                    <a:lnTo>
                      <a:pt x="307" y="83"/>
                    </a:lnTo>
                    <a:lnTo>
                      <a:pt x="308" y="83"/>
                    </a:lnTo>
                    <a:lnTo>
                      <a:pt x="317" y="79"/>
                    </a:lnTo>
                    <a:lnTo>
                      <a:pt x="323" y="77"/>
                    </a:lnTo>
                    <a:lnTo>
                      <a:pt x="328" y="77"/>
                    </a:lnTo>
                    <a:lnTo>
                      <a:pt x="334" y="74"/>
                    </a:lnTo>
                    <a:lnTo>
                      <a:pt x="337" y="74"/>
                    </a:lnTo>
                    <a:lnTo>
                      <a:pt x="339" y="72"/>
                    </a:lnTo>
                    <a:lnTo>
                      <a:pt x="345" y="67"/>
                    </a:lnTo>
                    <a:lnTo>
                      <a:pt x="345" y="63"/>
                    </a:lnTo>
                    <a:lnTo>
                      <a:pt x="337" y="50"/>
                    </a:lnTo>
                    <a:lnTo>
                      <a:pt x="337" y="50"/>
                    </a:lnTo>
                    <a:lnTo>
                      <a:pt x="337" y="47"/>
                    </a:lnTo>
                    <a:lnTo>
                      <a:pt x="337" y="47"/>
                    </a:lnTo>
                    <a:lnTo>
                      <a:pt x="337" y="43"/>
                    </a:lnTo>
                    <a:lnTo>
                      <a:pt x="337" y="43"/>
                    </a:lnTo>
                    <a:lnTo>
                      <a:pt x="337" y="41"/>
                    </a:lnTo>
                    <a:lnTo>
                      <a:pt x="334" y="41"/>
                    </a:lnTo>
                    <a:lnTo>
                      <a:pt x="334" y="38"/>
                    </a:lnTo>
                    <a:lnTo>
                      <a:pt x="328" y="30"/>
                    </a:lnTo>
                    <a:lnTo>
                      <a:pt x="321" y="21"/>
                    </a:lnTo>
                    <a:lnTo>
                      <a:pt x="317" y="11"/>
                    </a:lnTo>
                    <a:lnTo>
                      <a:pt x="316" y="0"/>
                    </a:lnTo>
                    <a:lnTo>
                      <a:pt x="249" y="41"/>
                    </a:lnTo>
                    <a:lnTo>
                      <a:pt x="188" y="94"/>
                    </a:lnTo>
                    <a:lnTo>
                      <a:pt x="133" y="151"/>
                    </a:lnTo>
                    <a:lnTo>
                      <a:pt x="88" y="218"/>
                    </a:lnTo>
                    <a:lnTo>
                      <a:pt x="50" y="289"/>
                    </a:lnTo>
                    <a:lnTo>
                      <a:pt x="21" y="366"/>
                    </a:lnTo>
                    <a:lnTo>
                      <a:pt x="5" y="446"/>
                    </a:lnTo>
                    <a:lnTo>
                      <a:pt x="0" y="530"/>
                    </a:lnTo>
                    <a:lnTo>
                      <a:pt x="5" y="608"/>
                    </a:lnTo>
                    <a:lnTo>
                      <a:pt x="20" y="680"/>
                    </a:lnTo>
                    <a:lnTo>
                      <a:pt x="45" y="751"/>
                    </a:lnTo>
                    <a:lnTo>
                      <a:pt x="74" y="819"/>
                    </a:lnTo>
                    <a:lnTo>
                      <a:pt x="114" y="879"/>
                    </a:lnTo>
                    <a:lnTo>
                      <a:pt x="160" y="938"/>
                    </a:lnTo>
                    <a:lnTo>
                      <a:pt x="215" y="987"/>
                    </a:lnTo>
                    <a:lnTo>
                      <a:pt x="272" y="1032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  <p:sp>
            <p:nvSpPr>
              <p:cNvPr id="3096" name="Freeform 24"/>
              <p:cNvSpPr>
                <a:spLocks/>
              </p:cNvSpPr>
              <p:nvPr/>
            </p:nvSpPr>
            <p:spPr bwMode="auto">
              <a:xfrm>
                <a:off x="379" y="2327"/>
                <a:ext cx="824" cy="1203"/>
              </a:xfrm>
              <a:custGeom>
                <a:avLst/>
                <a:gdLst/>
                <a:ahLst/>
                <a:cxnLst>
                  <a:cxn ang="0">
                    <a:pos x="796" y="688"/>
                  </a:cxn>
                  <a:cxn ang="0">
                    <a:pos x="756" y="641"/>
                  </a:cxn>
                  <a:cxn ang="0">
                    <a:pos x="812" y="615"/>
                  </a:cxn>
                  <a:cxn ang="0">
                    <a:pos x="814" y="502"/>
                  </a:cxn>
                  <a:cxn ang="0">
                    <a:pos x="705" y="247"/>
                  </a:cxn>
                  <a:cxn ang="0">
                    <a:pos x="651" y="262"/>
                  </a:cxn>
                  <a:cxn ang="0">
                    <a:pos x="574" y="289"/>
                  </a:cxn>
                  <a:cxn ang="0">
                    <a:pos x="536" y="258"/>
                  </a:cxn>
                  <a:cxn ang="0">
                    <a:pos x="563" y="170"/>
                  </a:cxn>
                  <a:cxn ang="0">
                    <a:pos x="532" y="81"/>
                  </a:cxn>
                  <a:cxn ang="0">
                    <a:pos x="455" y="56"/>
                  </a:cxn>
                  <a:cxn ang="0">
                    <a:pos x="484" y="150"/>
                  </a:cxn>
                  <a:cxn ang="0">
                    <a:pos x="465" y="190"/>
                  </a:cxn>
                  <a:cxn ang="0">
                    <a:pos x="442" y="200"/>
                  </a:cxn>
                  <a:cxn ang="0">
                    <a:pos x="419" y="164"/>
                  </a:cxn>
                  <a:cxn ang="0">
                    <a:pos x="381" y="108"/>
                  </a:cxn>
                  <a:cxn ang="0">
                    <a:pos x="406" y="108"/>
                  </a:cxn>
                  <a:cxn ang="0">
                    <a:pos x="424" y="72"/>
                  </a:cxn>
                  <a:cxn ang="0">
                    <a:pos x="325" y="0"/>
                  </a:cxn>
                  <a:cxn ang="0">
                    <a:pos x="281" y="27"/>
                  </a:cxn>
                  <a:cxn ang="0">
                    <a:pos x="240" y="72"/>
                  </a:cxn>
                  <a:cxn ang="0">
                    <a:pos x="209" y="114"/>
                  </a:cxn>
                  <a:cxn ang="0">
                    <a:pos x="209" y="150"/>
                  </a:cxn>
                  <a:cxn ang="0">
                    <a:pos x="240" y="164"/>
                  </a:cxn>
                  <a:cxn ang="0">
                    <a:pos x="209" y="222"/>
                  </a:cxn>
                  <a:cxn ang="0">
                    <a:pos x="213" y="242"/>
                  </a:cxn>
                  <a:cxn ang="0">
                    <a:pos x="267" y="222"/>
                  </a:cxn>
                  <a:cxn ang="0">
                    <a:pos x="303" y="170"/>
                  </a:cxn>
                  <a:cxn ang="0">
                    <a:pos x="354" y="231"/>
                  </a:cxn>
                  <a:cxn ang="0">
                    <a:pos x="372" y="291"/>
                  </a:cxn>
                  <a:cxn ang="0">
                    <a:pos x="348" y="294"/>
                  </a:cxn>
                  <a:cxn ang="0">
                    <a:pos x="298" y="309"/>
                  </a:cxn>
                  <a:cxn ang="0">
                    <a:pos x="323" y="330"/>
                  </a:cxn>
                  <a:cxn ang="0">
                    <a:pos x="260" y="339"/>
                  </a:cxn>
                  <a:cxn ang="0">
                    <a:pos x="189" y="411"/>
                  </a:cxn>
                  <a:cxn ang="0">
                    <a:pos x="184" y="469"/>
                  </a:cxn>
                  <a:cxn ang="0">
                    <a:pos x="148" y="435"/>
                  </a:cxn>
                  <a:cxn ang="0">
                    <a:pos x="83" y="402"/>
                  </a:cxn>
                  <a:cxn ang="0">
                    <a:pos x="0" y="455"/>
                  </a:cxn>
                  <a:cxn ang="0">
                    <a:pos x="54" y="496"/>
                  </a:cxn>
                  <a:cxn ang="0">
                    <a:pos x="74" y="485"/>
                  </a:cxn>
                  <a:cxn ang="0">
                    <a:pos x="54" y="608"/>
                  </a:cxn>
                  <a:cxn ang="0">
                    <a:pos x="132" y="641"/>
                  </a:cxn>
                  <a:cxn ang="0">
                    <a:pos x="195" y="661"/>
                  </a:cxn>
                  <a:cxn ang="0">
                    <a:pos x="249" y="744"/>
                  </a:cxn>
                  <a:cxn ang="0">
                    <a:pos x="334" y="886"/>
                  </a:cxn>
                  <a:cxn ang="0">
                    <a:pos x="391" y="1007"/>
                  </a:cxn>
                  <a:cxn ang="0">
                    <a:pos x="292" y="1052"/>
                  </a:cxn>
                  <a:cxn ang="0">
                    <a:pos x="182" y="1105"/>
                  </a:cxn>
                  <a:cxn ang="0">
                    <a:pos x="68" y="1180"/>
                  </a:cxn>
                  <a:cxn ang="0">
                    <a:pos x="200" y="1202"/>
                  </a:cxn>
                  <a:cxn ang="0">
                    <a:pos x="417" y="1168"/>
                  </a:cxn>
                  <a:cxn ang="0">
                    <a:pos x="613" y="1052"/>
                  </a:cxn>
                  <a:cxn ang="0">
                    <a:pos x="610" y="929"/>
                  </a:cxn>
                  <a:cxn ang="0">
                    <a:pos x="543" y="888"/>
                  </a:cxn>
                  <a:cxn ang="0">
                    <a:pos x="567" y="791"/>
                  </a:cxn>
                  <a:cxn ang="0">
                    <a:pos x="655" y="738"/>
                  </a:cxn>
                  <a:cxn ang="0">
                    <a:pos x="725" y="713"/>
                  </a:cxn>
                  <a:cxn ang="0">
                    <a:pos x="792" y="729"/>
                  </a:cxn>
                </a:cxnLst>
                <a:rect l="0" t="0" r="r" b="b"/>
                <a:pathLst>
                  <a:path w="824" h="1203">
                    <a:moveTo>
                      <a:pt x="803" y="736"/>
                    </a:moveTo>
                    <a:lnTo>
                      <a:pt x="807" y="724"/>
                    </a:lnTo>
                    <a:lnTo>
                      <a:pt x="808" y="713"/>
                    </a:lnTo>
                    <a:lnTo>
                      <a:pt x="812" y="702"/>
                    </a:lnTo>
                    <a:lnTo>
                      <a:pt x="814" y="691"/>
                    </a:lnTo>
                    <a:lnTo>
                      <a:pt x="803" y="691"/>
                    </a:lnTo>
                    <a:lnTo>
                      <a:pt x="796" y="688"/>
                    </a:lnTo>
                    <a:lnTo>
                      <a:pt x="783" y="686"/>
                    </a:lnTo>
                    <a:lnTo>
                      <a:pt x="776" y="680"/>
                    </a:lnTo>
                    <a:lnTo>
                      <a:pt x="770" y="675"/>
                    </a:lnTo>
                    <a:lnTo>
                      <a:pt x="767" y="666"/>
                    </a:lnTo>
                    <a:lnTo>
                      <a:pt x="761" y="661"/>
                    </a:lnTo>
                    <a:lnTo>
                      <a:pt x="760" y="655"/>
                    </a:lnTo>
                    <a:lnTo>
                      <a:pt x="756" y="641"/>
                    </a:lnTo>
                    <a:lnTo>
                      <a:pt x="756" y="624"/>
                    </a:lnTo>
                    <a:lnTo>
                      <a:pt x="760" y="610"/>
                    </a:lnTo>
                    <a:lnTo>
                      <a:pt x="767" y="599"/>
                    </a:lnTo>
                    <a:lnTo>
                      <a:pt x="781" y="597"/>
                    </a:lnTo>
                    <a:lnTo>
                      <a:pt x="792" y="599"/>
                    </a:lnTo>
                    <a:lnTo>
                      <a:pt x="803" y="608"/>
                    </a:lnTo>
                    <a:lnTo>
                      <a:pt x="812" y="615"/>
                    </a:lnTo>
                    <a:lnTo>
                      <a:pt x="819" y="628"/>
                    </a:lnTo>
                    <a:lnTo>
                      <a:pt x="823" y="619"/>
                    </a:lnTo>
                    <a:lnTo>
                      <a:pt x="823" y="610"/>
                    </a:lnTo>
                    <a:lnTo>
                      <a:pt x="823" y="605"/>
                    </a:lnTo>
                    <a:lnTo>
                      <a:pt x="823" y="597"/>
                    </a:lnTo>
                    <a:lnTo>
                      <a:pt x="819" y="549"/>
                    </a:lnTo>
                    <a:lnTo>
                      <a:pt x="814" y="502"/>
                    </a:lnTo>
                    <a:lnTo>
                      <a:pt x="807" y="455"/>
                    </a:lnTo>
                    <a:lnTo>
                      <a:pt x="792" y="411"/>
                    </a:lnTo>
                    <a:lnTo>
                      <a:pt x="776" y="366"/>
                    </a:lnTo>
                    <a:lnTo>
                      <a:pt x="756" y="325"/>
                    </a:lnTo>
                    <a:lnTo>
                      <a:pt x="734" y="285"/>
                    </a:lnTo>
                    <a:lnTo>
                      <a:pt x="709" y="247"/>
                    </a:lnTo>
                    <a:lnTo>
                      <a:pt x="705" y="247"/>
                    </a:lnTo>
                    <a:lnTo>
                      <a:pt x="702" y="244"/>
                    </a:lnTo>
                    <a:lnTo>
                      <a:pt x="698" y="244"/>
                    </a:lnTo>
                    <a:lnTo>
                      <a:pt x="693" y="242"/>
                    </a:lnTo>
                    <a:lnTo>
                      <a:pt x="677" y="253"/>
                    </a:lnTo>
                    <a:lnTo>
                      <a:pt x="668" y="254"/>
                    </a:lnTo>
                    <a:lnTo>
                      <a:pt x="660" y="258"/>
                    </a:lnTo>
                    <a:lnTo>
                      <a:pt x="651" y="262"/>
                    </a:lnTo>
                    <a:lnTo>
                      <a:pt x="642" y="264"/>
                    </a:lnTo>
                    <a:lnTo>
                      <a:pt x="631" y="267"/>
                    </a:lnTo>
                    <a:lnTo>
                      <a:pt x="619" y="273"/>
                    </a:lnTo>
                    <a:lnTo>
                      <a:pt x="606" y="278"/>
                    </a:lnTo>
                    <a:lnTo>
                      <a:pt x="594" y="283"/>
                    </a:lnTo>
                    <a:lnTo>
                      <a:pt x="583" y="285"/>
                    </a:lnTo>
                    <a:lnTo>
                      <a:pt x="574" y="289"/>
                    </a:lnTo>
                    <a:lnTo>
                      <a:pt x="567" y="291"/>
                    </a:lnTo>
                    <a:lnTo>
                      <a:pt x="557" y="289"/>
                    </a:lnTo>
                    <a:lnTo>
                      <a:pt x="554" y="285"/>
                    </a:lnTo>
                    <a:lnTo>
                      <a:pt x="548" y="280"/>
                    </a:lnTo>
                    <a:lnTo>
                      <a:pt x="547" y="278"/>
                    </a:lnTo>
                    <a:lnTo>
                      <a:pt x="543" y="273"/>
                    </a:lnTo>
                    <a:lnTo>
                      <a:pt x="536" y="258"/>
                    </a:lnTo>
                    <a:lnTo>
                      <a:pt x="532" y="244"/>
                    </a:lnTo>
                    <a:lnTo>
                      <a:pt x="532" y="231"/>
                    </a:lnTo>
                    <a:lnTo>
                      <a:pt x="530" y="217"/>
                    </a:lnTo>
                    <a:lnTo>
                      <a:pt x="532" y="202"/>
                    </a:lnTo>
                    <a:lnTo>
                      <a:pt x="541" y="190"/>
                    </a:lnTo>
                    <a:lnTo>
                      <a:pt x="552" y="177"/>
                    </a:lnTo>
                    <a:lnTo>
                      <a:pt x="563" y="170"/>
                    </a:lnTo>
                    <a:lnTo>
                      <a:pt x="574" y="159"/>
                    </a:lnTo>
                    <a:lnTo>
                      <a:pt x="583" y="146"/>
                    </a:lnTo>
                    <a:lnTo>
                      <a:pt x="588" y="134"/>
                    </a:lnTo>
                    <a:lnTo>
                      <a:pt x="588" y="119"/>
                    </a:lnTo>
                    <a:lnTo>
                      <a:pt x="568" y="105"/>
                    </a:lnTo>
                    <a:lnTo>
                      <a:pt x="552" y="92"/>
                    </a:lnTo>
                    <a:lnTo>
                      <a:pt x="532" y="81"/>
                    </a:lnTo>
                    <a:lnTo>
                      <a:pt x="512" y="70"/>
                    </a:lnTo>
                    <a:lnTo>
                      <a:pt x="491" y="58"/>
                    </a:lnTo>
                    <a:lnTo>
                      <a:pt x="471" y="47"/>
                    </a:lnTo>
                    <a:lnTo>
                      <a:pt x="449" y="38"/>
                    </a:lnTo>
                    <a:lnTo>
                      <a:pt x="428" y="31"/>
                    </a:lnTo>
                    <a:lnTo>
                      <a:pt x="442" y="45"/>
                    </a:lnTo>
                    <a:lnTo>
                      <a:pt x="455" y="56"/>
                    </a:lnTo>
                    <a:lnTo>
                      <a:pt x="465" y="63"/>
                    </a:lnTo>
                    <a:lnTo>
                      <a:pt x="484" y="74"/>
                    </a:lnTo>
                    <a:lnTo>
                      <a:pt x="485" y="88"/>
                    </a:lnTo>
                    <a:lnTo>
                      <a:pt x="484" y="105"/>
                    </a:lnTo>
                    <a:lnTo>
                      <a:pt x="478" y="123"/>
                    </a:lnTo>
                    <a:lnTo>
                      <a:pt x="478" y="135"/>
                    </a:lnTo>
                    <a:lnTo>
                      <a:pt x="484" y="150"/>
                    </a:lnTo>
                    <a:lnTo>
                      <a:pt x="484" y="155"/>
                    </a:lnTo>
                    <a:lnTo>
                      <a:pt x="480" y="161"/>
                    </a:lnTo>
                    <a:lnTo>
                      <a:pt x="474" y="166"/>
                    </a:lnTo>
                    <a:lnTo>
                      <a:pt x="469" y="170"/>
                    </a:lnTo>
                    <a:lnTo>
                      <a:pt x="465" y="175"/>
                    </a:lnTo>
                    <a:lnTo>
                      <a:pt x="465" y="180"/>
                    </a:lnTo>
                    <a:lnTo>
                      <a:pt x="465" y="190"/>
                    </a:lnTo>
                    <a:lnTo>
                      <a:pt x="464" y="195"/>
                    </a:lnTo>
                    <a:lnTo>
                      <a:pt x="460" y="197"/>
                    </a:lnTo>
                    <a:lnTo>
                      <a:pt x="458" y="200"/>
                    </a:lnTo>
                    <a:lnTo>
                      <a:pt x="455" y="200"/>
                    </a:lnTo>
                    <a:lnTo>
                      <a:pt x="453" y="200"/>
                    </a:lnTo>
                    <a:lnTo>
                      <a:pt x="447" y="197"/>
                    </a:lnTo>
                    <a:lnTo>
                      <a:pt x="442" y="200"/>
                    </a:lnTo>
                    <a:lnTo>
                      <a:pt x="433" y="202"/>
                    </a:lnTo>
                    <a:lnTo>
                      <a:pt x="428" y="202"/>
                    </a:lnTo>
                    <a:lnTo>
                      <a:pt x="424" y="200"/>
                    </a:lnTo>
                    <a:lnTo>
                      <a:pt x="424" y="197"/>
                    </a:lnTo>
                    <a:lnTo>
                      <a:pt x="424" y="197"/>
                    </a:lnTo>
                    <a:lnTo>
                      <a:pt x="422" y="195"/>
                    </a:lnTo>
                    <a:lnTo>
                      <a:pt x="419" y="164"/>
                    </a:lnTo>
                    <a:lnTo>
                      <a:pt x="411" y="159"/>
                    </a:lnTo>
                    <a:lnTo>
                      <a:pt x="406" y="150"/>
                    </a:lnTo>
                    <a:lnTo>
                      <a:pt x="397" y="141"/>
                    </a:lnTo>
                    <a:lnTo>
                      <a:pt x="390" y="134"/>
                    </a:lnTo>
                    <a:lnTo>
                      <a:pt x="386" y="125"/>
                    </a:lnTo>
                    <a:lnTo>
                      <a:pt x="384" y="117"/>
                    </a:lnTo>
                    <a:lnTo>
                      <a:pt x="381" y="108"/>
                    </a:lnTo>
                    <a:lnTo>
                      <a:pt x="384" y="103"/>
                    </a:lnTo>
                    <a:lnTo>
                      <a:pt x="386" y="99"/>
                    </a:lnTo>
                    <a:lnTo>
                      <a:pt x="390" y="99"/>
                    </a:lnTo>
                    <a:lnTo>
                      <a:pt x="390" y="97"/>
                    </a:lnTo>
                    <a:lnTo>
                      <a:pt x="391" y="97"/>
                    </a:lnTo>
                    <a:lnTo>
                      <a:pt x="397" y="103"/>
                    </a:lnTo>
                    <a:lnTo>
                      <a:pt x="406" y="108"/>
                    </a:lnTo>
                    <a:lnTo>
                      <a:pt x="413" y="110"/>
                    </a:lnTo>
                    <a:lnTo>
                      <a:pt x="422" y="110"/>
                    </a:lnTo>
                    <a:lnTo>
                      <a:pt x="424" y="110"/>
                    </a:lnTo>
                    <a:lnTo>
                      <a:pt x="424" y="108"/>
                    </a:lnTo>
                    <a:lnTo>
                      <a:pt x="424" y="108"/>
                    </a:lnTo>
                    <a:lnTo>
                      <a:pt x="424" y="108"/>
                    </a:lnTo>
                    <a:lnTo>
                      <a:pt x="424" y="72"/>
                    </a:lnTo>
                    <a:lnTo>
                      <a:pt x="411" y="56"/>
                    </a:lnTo>
                    <a:lnTo>
                      <a:pt x="395" y="42"/>
                    </a:lnTo>
                    <a:lnTo>
                      <a:pt x="377" y="27"/>
                    </a:lnTo>
                    <a:lnTo>
                      <a:pt x="364" y="9"/>
                    </a:lnTo>
                    <a:lnTo>
                      <a:pt x="350" y="5"/>
                    </a:lnTo>
                    <a:lnTo>
                      <a:pt x="339" y="2"/>
                    </a:lnTo>
                    <a:lnTo>
                      <a:pt x="325" y="0"/>
                    </a:lnTo>
                    <a:lnTo>
                      <a:pt x="312" y="0"/>
                    </a:lnTo>
                    <a:lnTo>
                      <a:pt x="308" y="0"/>
                    </a:lnTo>
                    <a:lnTo>
                      <a:pt x="308" y="2"/>
                    </a:lnTo>
                    <a:lnTo>
                      <a:pt x="308" y="5"/>
                    </a:lnTo>
                    <a:lnTo>
                      <a:pt x="307" y="9"/>
                    </a:lnTo>
                    <a:lnTo>
                      <a:pt x="289" y="14"/>
                    </a:lnTo>
                    <a:lnTo>
                      <a:pt x="281" y="27"/>
                    </a:lnTo>
                    <a:lnTo>
                      <a:pt x="276" y="42"/>
                    </a:lnTo>
                    <a:lnTo>
                      <a:pt x="265" y="56"/>
                    </a:lnTo>
                    <a:lnTo>
                      <a:pt x="260" y="56"/>
                    </a:lnTo>
                    <a:lnTo>
                      <a:pt x="256" y="56"/>
                    </a:lnTo>
                    <a:lnTo>
                      <a:pt x="251" y="56"/>
                    </a:lnTo>
                    <a:lnTo>
                      <a:pt x="249" y="58"/>
                    </a:lnTo>
                    <a:lnTo>
                      <a:pt x="240" y="72"/>
                    </a:lnTo>
                    <a:lnTo>
                      <a:pt x="231" y="87"/>
                    </a:lnTo>
                    <a:lnTo>
                      <a:pt x="224" y="99"/>
                    </a:lnTo>
                    <a:lnTo>
                      <a:pt x="213" y="110"/>
                    </a:lnTo>
                    <a:lnTo>
                      <a:pt x="209" y="110"/>
                    </a:lnTo>
                    <a:lnTo>
                      <a:pt x="209" y="110"/>
                    </a:lnTo>
                    <a:lnTo>
                      <a:pt x="209" y="110"/>
                    </a:lnTo>
                    <a:lnTo>
                      <a:pt x="209" y="114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41"/>
                    </a:lnTo>
                    <a:lnTo>
                      <a:pt x="195" y="146"/>
                    </a:lnTo>
                    <a:lnTo>
                      <a:pt x="209" y="150"/>
                    </a:lnTo>
                    <a:lnTo>
                      <a:pt x="224" y="153"/>
                    </a:lnTo>
                    <a:lnTo>
                      <a:pt x="234" y="153"/>
                    </a:lnTo>
                    <a:lnTo>
                      <a:pt x="236" y="155"/>
                    </a:lnTo>
                    <a:lnTo>
                      <a:pt x="240" y="155"/>
                    </a:lnTo>
                    <a:lnTo>
                      <a:pt x="240" y="159"/>
                    </a:lnTo>
                    <a:lnTo>
                      <a:pt x="242" y="161"/>
                    </a:lnTo>
                    <a:lnTo>
                      <a:pt x="240" y="164"/>
                    </a:lnTo>
                    <a:lnTo>
                      <a:pt x="234" y="166"/>
                    </a:lnTo>
                    <a:lnTo>
                      <a:pt x="231" y="170"/>
                    </a:lnTo>
                    <a:lnTo>
                      <a:pt x="225" y="171"/>
                    </a:lnTo>
                    <a:lnTo>
                      <a:pt x="220" y="180"/>
                    </a:lnTo>
                    <a:lnTo>
                      <a:pt x="215" y="195"/>
                    </a:lnTo>
                    <a:lnTo>
                      <a:pt x="209" y="208"/>
                    </a:lnTo>
                    <a:lnTo>
                      <a:pt x="209" y="222"/>
                    </a:lnTo>
                    <a:lnTo>
                      <a:pt x="213" y="227"/>
                    </a:lnTo>
                    <a:lnTo>
                      <a:pt x="215" y="227"/>
                    </a:lnTo>
                    <a:lnTo>
                      <a:pt x="213" y="231"/>
                    </a:lnTo>
                    <a:lnTo>
                      <a:pt x="209" y="238"/>
                    </a:lnTo>
                    <a:lnTo>
                      <a:pt x="209" y="238"/>
                    </a:lnTo>
                    <a:lnTo>
                      <a:pt x="213" y="242"/>
                    </a:lnTo>
                    <a:lnTo>
                      <a:pt x="213" y="242"/>
                    </a:lnTo>
                    <a:lnTo>
                      <a:pt x="215" y="244"/>
                    </a:lnTo>
                    <a:lnTo>
                      <a:pt x="231" y="233"/>
                    </a:lnTo>
                    <a:lnTo>
                      <a:pt x="260" y="231"/>
                    </a:lnTo>
                    <a:lnTo>
                      <a:pt x="260" y="227"/>
                    </a:lnTo>
                    <a:lnTo>
                      <a:pt x="262" y="226"/>
                    </a:lnTo>
                    <a:lnTo>
                      <a:pt x="265" y="226"/>
                    </a:lnTo>
                    <a:lnTo>
                      <a:pt x="267" y="222"/>
                    </a:lnTo>
                    <a:lnTo>
                      <a:pt x="267" y="200"/>
                    </a:lnTo>
                    <a:lnTo>
                      <a:pt x="289" y="155"/>
                    </a:lnTo>
                    <a:lnTo>
                      <a:pt x="289" y="155"/>
                    </a:lnTo>
                    <a:lnTo>
                      <a:pt x="292" y="155"/>
                    </a:lnTo>
                    <a:lnTo>
                      <a:pt x="292" y="155"/>
                    </a:lnTo>
                    <a:lnTo>
                      <a:pt x="292" y="155"/>
                    </a:lnTo>
                    <a:lnTo>
                      <a:pt x="303" y="170"/>
                    </a:lnTo>
                    <a:lnTo>
                      <a:pt x="312" y="180"/>
                    </a:lnTo>
                    <a:lnTo>
                      <a:pt x="323" y="195"/>
                    </a:lnTo>
                    <a:lnTo>
                      <a:pt x="336" y="206"/>
                    </a:lnTo>
                    <a:lnTo>
                      <a:pt x="343" y="211"/>
                    </a:lnTo>
                    <a:lnTo>
                      <a:pt x="345" y="217"/>
                    </a:lnTo>
                    <a:lnTo>
                      <a:pt x="350" y="226"/>
                    </a:lnTo>
                    <a:lnTo>
                      <a:pt x="354" y="231"/>
                    </a:lnTo>
                    <a:lnTo>
                      <a:pt x="354" y="244"/>
                    </a:lnTo>
                    <a:lnTo>
                      <a:pt x="354" y="258"/>
                    </a:lnTo>
                    <a:lnTo>
                      <a:pt x="359" y="273"/>
                    </a:lnTo>
                    <a:lnTo>
                      <a:pt x="364" y="283"/>
                    </a:lnTo>
                    <a:lnTo>
                      <a:pt x="366" y="285"/>
                    </a:lnTo>
                    <a:lnTo>
                      <a:pt x="370" y="289"/>
                    </a:lnTo>
                    <a:lnTo>
                      <a:pt x="372" y="291"/>
                    </a:lnTo>
                    <a:lnTo>
                      <a:pt x="375" y="294"/>
                    </a:lnTo>
                    <a:lnTo>
                      <a:pt x="375" y="298"/>
                    </a:lnTo>
                    <a:lnTo>
                      <a:pt x="372" y="300"/>
                    </a:lnTo>
                    <a:lnTo>
                      <a:pt x="372" y="305"/>
                    </a:lnTo>
                    <a:lnTo>
                      <a:pt x="370" y="309"/>
                    </a:lnTo>
                    <a:lnTo>
                      <a:pt x="359" y="305"/>
                    </a:lnTo>
                    <a:lnTo>
                      <a:pt x="348" y="294"/>
                    </a:lnTo>
                    <a:lnTo>
                      <a:pt x="336" y="285"/>
                    </a:lnTo>
                    <a:lnTo>
                      <a:pt x="323" y="283"/>
                    </a:lnTo>
                    <a:lnTo>
                      <a:pt x="314" y="289"/>
                    </a:lnTo>
                    <a:lnTo>
                      <a:pt x="308" y="294"/>
                    </a:lnTo>
                    <a:lnTo>
                      <a:pt x="299" y="300"/>
                    </a:lnTo>
                    <a:lnTo>
                      <a:pt x="296" y="305"/>
                    </a:lnTo>
                    <a:lnTo>
                      <a:pt x="298" y="309"/>
                    </a:lnTo>
                    <a:lnTo>
                      <a:pt x="299" y="310"/>
                    </a:lnTo>
                    <a:lnTo>
                      <a:pt x="299" y="314"/>
                    </a:lnTo>
                    <a:lnTo>
                      <a:pt x="303" y="314"/>
                    </a:lnTo>
                    <a:lnTo>
                      <a:pt x="312" y="314"/>
                    </a:lnTo>
                    <a:lnTo>
                      <a:pt x="317" y="316"/>
                    </a:lnTo>
                    <a:lnTo>
                      <a:pt x="319" y="321"/>
                    </a:lnTo>
                    <a:lnTo>
                      <a:pt x="323" y="330"/>
                    </a:lnTo>
                    <a:lnTo>
                      <a:pt x="323" y="330"/>
                    </a:lnTo>
                    <a:lnTo>
                      <a:pt x="319" y="334"/>
                    </a:lnTo>
                    <a:lnTo>
                      <a:pt x="317" y="339"/>
                    </a:lnTo>
                    <a:lnTo>
                      <a:pt x="317" y="339"/>
                    </a:lnTo>
                    <a:lnTo>
                      <a:pt x="260" y="327"/>
                    </a:lnTo>
                    <a:lnTo>
                      <a:pt x="260" y="334"/>
                    </a:lnTo>
                    <a:lnTo>
                      <a:pt x="260" y="339"/>
                    </a:lnTo>
                    <a:lnTo>
                      <a:pt x="260" y="345"/>
                    </a:lnTo>
                    <a:lnTo>
                      <a:pt x="256" y="347"/>
                    </a:lnTo>
                    <a:lnTo>
                      <a:pt x="251" y="356"/>
                    </a:lnTo>
                    <a:lnTo>
                      <a:pt x="249" y="357"/>
                    </a:lnTo>
                    <a:lnTo>
                      <a:pt x="242" y="366"/>
                    </a:lnTo>
                    <a:lnTo>
                      <a:pt x="225" y="393"/>
                    </a:lnTo>
                    <a:lnTo>
                      <a:pt x="189" y="411"/>
                    </a:lnTo>
                    <a:lnTo>
                      <a:pt x="188" y="413"/>
                    </a:lnTo>
                    <a:lnTo>
                      <a:pt x="184" y="419"/>
                    </a:lnTo>
                    <a:lnTo>
                      <a:pt x="184" y="424"/>
                    </a:lnTo>
                    <a:lnTo>
                      <a:pt x="184" y="430"/>
                    </a:lnTo>
                    <a:lnTo>
                      <a:pt x="184" y="439"/>
                    </a:lnTo>
                    <a:lnTo>
                      <a:pt x="184" y="453"/>
                    </a:lnTo>
                    <a:lnTo>
                      <a:pt x="184" y="469"/>
                    </a:lnTo>
                    <a:lnTo>
                      <a:pt x="184" y="478"/>
                    </a:lnTo>
                    <a:lnTo>
                      <a:pt x="173" y="478"/>
                    </a:lnTo>
                    <a:lnTo>
                      <a:pt x="164" y="475"/>
                    </a:lnTo>
                    <a:lnTo>
                      <a:pt x="157" y="469"/>
                    </a:lnTo>
                    <a:lnTo>
                      <a:pt x="151" y="464"/>
                    </a:lnTo>
                    <a:lnTo>
                      <a:pt x="151" y="449"/>
                    </a:lnTo>
                    <a:lnTo>
                      <a:pt x="148" y="435"/>
                    </a:lnTo>
                    <a:lnTo>
                      <a:pt x="141" y="424"/>
                    </a:lnTo>
                    <a:lnTo>
                      <a:pt x="130" y="413"/>
                    </a:lnTo>
                    <a:lnTo>
                      <a:pt x="117" y="417"/>
                    </a:lnTo>
                    <a:lnTo>
                      <a:pt x="110" y="417"/>
                    </a:lnTo>
                    <a:lnTo>
                      <a:pt x="101" y="413"/>
                    </a:lnTo>
                    <a:lnTo>
                      <a:pt x="94" y="408"/>
                    </a:lnTo>
                    <a:lnTo>
                      <a:pt x="83" y="402"/>
                    </a:lnTo>
                    <a:lnTo>
                      <a:pt x="72" y="397"/>
                    </a:lnTo>
                    <a:lnTo>
                      <a:pt x="59" y="393"/>
                    </a:lnTo>
                    <a:lnTo>
                      <a:pt x="49" y="392"/>
                    </a:lnTo>
                    <a:lnTo>
                      <a:pt x="38" y="402"/>
                    </a:lnTo>
                    <a:lnTo>
                      <a:pt x="21" y="424"/>
                    </a:lnTo>
                    <a:lnTo>
                      <a:pt x="5" y="448"/>
                    </a:lnTo>
                    <a:lnTo>
                      <a:pt x="0" y="455"/>
                    </a:lnTo>
                    <a:lnTo>
                      <a:pt x="21" y="475"/>
                    </a:lnTo>
                    <a:lnTo>
                      <a:pt x="25" y="516"/>
                    </a:lnTo>
                    <a:lnTo>
                      <a:pt x="29" y="516"/>
                    </a:lnTo>
                    <a:lnTo>
                      <a:pt x="38" y="513"/>
                    </a:lnTo>
                    <a:lnTo>
                      <a:pt x="43" y="511"/>
                    </a:lnTo>
                    <a:lnTo>
                      <a:pt x="49" y="505"/>
                    </a:lnTo>
                    <a:lnTo>
                      <a:pt x="54" y="496"/>
                    </a:lnTo>
                    <a:lnTo>
                      <a:pt x="58" y="491"/>
                    </a:lnTo>
                    <a:lnTo>
                      <a:pt x="63" y="485"/>
                    </a:lnTo>
                    <a:lnTo>
                      <a:pt x="72" y="480"/>
                    </a:lnTo>
                    <a:lnTo>
                      <a:pt x="74" y="480"/>
                    </a:lnTo>
                    <a:lnTo>
                      <a:pt x="74" y="484"/>
                    </a:lnTo>
                    <a:lnTo>
                      <a:pt x="74" y="484"/>
                    </a:lnTo>
                    <a:lnTo>
                      <a:pt x="74" y="485"/>
                    </a:lnTo>
                    <a:lnTo>
                      <a:pt x="63" y="538"/>
                    </a:lnTo>
                    <a:lnTo>
                      <a:pt x="79" y="556"/>
                    </a:lnTo>
                    <a:lnTo>
                      <a:pt x="77" y="567"/>
                    </a:lnTo>
                    <a:lnTo>
                      <a:pt x="68" y="574"/>
                    </a:lnTo>
                    <a:lnTo>
                      <a:pt x="59" y="583"/>
                    </a:lnTo>
                    <a:lnTo>
                      <a:pt x="54" y="597"/>
                    </a:lnTo>
                    <a:lnTo>
                      <a:pt x="54" y="608"/>
                    </a:lnTo>
                    <a:lnTo>
                      <a:pt x="63" y="619"/>
                    </a:lnTo>
                    <a:lnTo>
                      <a:pt x="74" y="630"/>
                    </a:lnTo>
                    <a:lnTo>
                      <a:pt x="88" y="641"/>
                    </a:lnTo>
                    <a:lnTo>
                      <a:pt x="101" y="646"/>
                    </a:lnTo>
                    <a:lnTo>
                      <a:pt x="114" y="646"/>
                    </a:lnTo>
                    <a:lnTo>
                      <a:pt x="124" y="644"/>
                    </a:lnTo>
                    <a:lnTo>
                      <a:pt x="132" y="641"/>
                    </a:lnTo>
                    <a:lnTo>
                      <a:pt x="141" y="635"/>
                    </a:lnTo>
                    <a:lnTo>
                      <a:pt x="148" y="635"/>
                    </a:lnTo>
                    <a:lnTo>
                      <a:pt x="153" y="639"/>
                    </a:lnTo>
                    <a:lnTo>
                      <a:pt x="160" y="641"/>
                    </a:lnTo>
                    <a:lnTo>
                      <a:pt x="168" y="644"/>
                    </a:lnTo>
                    <a:lnTo>
                      <a:pt x="184" y="652"/>
                    </a:lnTo>
                    <a:lnTo>
                      <a:pt x="195" y="661"/>
                    </a:lnTo>
                    <a:lnTo>
                      <a:pt x="209" y="670"/>
                    </a:lnTo>
                    <a:lnTo>
                      <a:pt x="220" y="677"/>
                    </a:lnTo>
                    <a:lnTo>
                      <a:pt x="225" y="691"/>
                    </a:lnTo>
                    <a:lnTo>
                      <a:pt x="229" y="706"/>
                    </a:lnTo>
                    <a:lnTo>
                      <a:pt x="231" y="722"/>
                    </a:lnTo>
                    <a:lnTo>
                      <a:pt x="234" y="738"/>
                    </a:lnTo>
                    <a:lnTo>
                      <a:pt x="249" y="744"/>
                    </a:lnTo>
                    <a:lnTo>
                      <a:pt x="262" y="749"/>
                    </a:lnTo>
                    <a:lnTo>
                      <a:pt x="276" y="758"/>
                    </a:lnTo>
                    <a:lnTo>
                      <a:pt x="287" y="772"/>
                    </a:lnTo>
                    <a:lnTo>
                      <a:pt x="298" y="800"/>
                    </a:lnTo>
                    <a:lnTo>
                      <a:pt x="308" y="830"/>
                    </a:lnTo>
                    <a:lnTo>
                      <a:pt x="319" y="861"/>
                    </a:lnTo>
                    <a:lnTo>
                      <a:pt x="334" y="886"/>
                    </a:lnTo>
                    <a:lnTo>
                      <a:pt x="350" y="904"/>
                    </a:lnTo>
                    <a:lnTo>
                      <a:pt x="366" y="924"/>
                    </a:lnTo>
                    <a:lnTo>
                      <a:pt x="381" y="944"/>
                    </a:lnTo>
                    <a:lnTo>
                      <a:pt x="395" y="966"/>
                    </a:lnTo>
                    <a:lnTo>
                      <a:pt x="397" y="980"/>
                    </a:lnTo>
                    <a:lnTo>
                      <a:pt x="397" y="993"/>
                    </a:lnTo>
                    <a:lnTo>
                      <a:pt x="391" y="1007"/>
                    </a:lnTo>
                    <a:lnTo>
                      <a:pt x="381" y="1018"/>
                    </a:lnTo>
                    <a:lnTo>
                      <a:pt x="364" y="1022"/>
                    </a:lnTo>
                    <a:lnTo>
                      <a:pt x="348" y="1027"/>
                    </a:lnTo>
                    <a:lnTo>
                      <a:pt x="334" y="1032"/>
                    </a:lnTo>
                    <a:lnTo>
                      <a:pt x="319" y="1038"/>
                    </a:lnTo>
                    <a:lnTo>
                      <a:pt x="307" y="1043"/>
                    </a:lnTo>
                    <a:lnTo>
                      <a:pt x="292" y="1052"/>
                    </a:lnTo>
                    <a:lnTo>
                      <a:pt x="278" y="1063"/>
                    </a:lnTo>
                    <a:lnTo>
                      <a:pt x="262" y="1074"/>
                    </a:lnTo>
                    <a:lnTo>
                      <a:pt x="249" y="1083"/>
                    </a:lnTo>
                    <a:lnTo>
                      <a:pt x="231" y="1090"/>
                    </a:lnTo>
                    <a:lnTo>
                      <a:pt x="215" y="1094"/>
                    </a:lnTo>
                    <a:lnTo>
                      <a:pt x="198" y="1099"/>
                    </a:lnTo>
                    <a:lnTo>
                      <a:pt x="182" y="1105"/>
                    </a:lnTo>
                    <a:lnTo>
                      <a:pt x="164" y="1110"/>
                    </a:lnTo>
                    <a:lnTo>
                      <a:pt x="151" y="1119"/>
                    </a:lnTo>
                    <a:lnTo>
                      <a:pt x="141" y="1132"/>
                    </a:lnTo>
                    <a:lnTo>
                      <a:pt x="124" y="1146"/>
                    </a:lnTo>
                    <a:lnTo>
                      <a:pt x="106" y="1160"/>
                    </a:lnTo>
                    <a:lnTo>
                      <a:pt x="88" y="1171"/>
                    </a:lnTo>
                    <a:lnTo>
                      <a:pt x="68" y="1180"/>
                    </a:lnTo>
                    <a:lnTo>
                      <a:pt x="88" y="1186"/>
                    </a:lnTo>
                    <a:lnTo>
                      <a:pt x="106" y="1188"/>
                    </a:lnTo>
                    <a:lnTo>
                      <a:pt x="124" y="1193"/>
                    </a:lnTo>
                    <a:lnTo>
                      <a:pt x="142" y="1197"/>
                    </a:lnTo>
                    <a:lnTo>
                      <a:pt x="162" y="1198"/>
                    </a:lnTo>
                    <a:lnTo>
                      <a:pt x="182" y="1198"/>
                    </a:lnTo>
                    <a:lnTo>
                      <a:pt x="200" y="1202"/>
                    </a:lnTo>
                    <a:lnTo>
                      <a:pt x="220" y="1202"/>
                    </a:lnTo>
                    <a:lnTo>
                      <a:pt x="252" y="1202"/>
                    </a:lnTo>
                    <a:lnTo>
                      <a:pt x="287" y="1198"/>
                    </a:lnTo>
                    <a:lnTo>
                      <a:pt x="319" y="1193"/>
                    </a:lnTo>
                    <a:lnTo>
                      <a:pt x="354" y="1186"/>
                    </a:lnTo>
                    <a:lnTo>
                      <a:pt x="386" y="1177"/>
                    </a:lnTo>
                    <a:lnTo>
                      <a:pt x="417" y="1168"/>
                    </a:lnTo>
                    <a:lnTo>
                      <a:pt x="447" y="1155"/>
                    </a:lnTo>
                    <a:lnTo>
                      <a:pt x="478" y="1141"/>
                    </a:lnTo>
                    <a:lnTo>
                      <a:pt x="505" y="1126"/>
                    </a:lnTo>
                    <a:lnTo>
                      <a:pt x="536" y="1110"/>
                    </a:lnTo>
                    <a:lnTo>
                      <a:pt x="559" y="1094"/>
                    </a:lnTo>
                    <a:lnTo>
                      <a:pt x="588" y="1074"/>
                    </a:lnTo>
                    <a:lnTo>
                      <a:pt x="613" y="1052"/>
                    </a:lnTo>
                    <a:lnTo>
                      <a:pt x="637" y="1029"/>
                    </a:lnTo>
                    <a:lnTo>
                      <a:pt x="660" y="1007"/>
                    </a:lnTo>
                    <a:lnTo>
                      <a:pt x="682" y="982"/>
                    </a:lnTo>
                    <a:lnTo>
                      <a:pt x="666" y="966"/>
                    </a:lnTo>
                    <a:lnTo>
                      <a:pt x="646" y="955"/>
                    </a:lnTo>
                    <a:lnTo>
                      <a:pt x="626" y="940"/>
                    </a:lnTo>
                    <a:lnTo>
                      <a:pt x="610" y="929"/>
                    </a:lnTo>
                    <a:lnTo>
                      <a:pt x="590" y="922"/>
                    </a:lnTo>
                    <a:lnTo>
                      <a:pt x="574" y="917"/>
                    </a:lnTo>
                    <a:lnTo>
                      <a:pt x="557" y="904"/>
                    </a:lnTo>
                    <a:lnTo>
                      <a:pt x="547" y="893"/>
                    </a:lnTo>
                    <a:lnTo>
                      <a:pt x="547" y="892"/>
                    </a:lnTo>
                    <a:lnTo>
                      <a:pt x="547" y="888"/>
                    </a:lnTo>
                    <a:lnTo>
                      <a:pt x="543" y="888"/>
                    </a:lnTo>
                    <a:lnTo>
                      <a:pt x="543" y="886"/>
                    </a:lnTo>
                    <a:lnTo>
                      <a:pt x="543" y="874"/>
                    </a:lnTo>
                    <a:lnTo>
                      <a:pt x="547" y="863"/>
                    </a:lnTo>
                    <a:lnTo>
                      <a:pt x="547" y="855"/>
                    </a:lnTo>
                    <a:lnTo>
                      <a:pt x="548" y="845"/>
                    </a:lnTo>
                    <a:lnTo>
                      <a:pt x="557" y="819"/>
                    </a:lnTo>
                    <a:lnTo>
                      <a:pt x="567" y="791"/>
                    </a:lnTo>
                    <a:lnTo>
                      <a:pt x="579" y="769"/>
                    </a:lnTo>
                    <a:lnTo>
                      <a:pt x="601" y="753"/>
                    </a:lnTo>
                    <a:lnTo>
                      <a:pt x="613" y="749"/>
                    </a:lnTo>
                    <a:lnTo>
                      <a:pt x="624" y="744"/>
                    </a:lnTo>
                    <a:lnTo>
                      <a:pt x="631" y="742"/>
                    </a:lnTo>
                    <a:lnTo>
                      <a:pt x="642" y="738"/>
                    </a:lnTo>
                    <a:lnTo>
                      <a:pt x="655" y="738"/>
                    </a:lnTo>
                    <a:lnTo>
                      <a:pt x="666" y="736"/>
                    </a:lnTo>
                    <a:lnTo>
                      <a:pt x="673" y="729"/>
                    </a:lnTo>
                    <a:lnTo>
                      <a:pt x="684" y="727"/>
                    </a:lnTo>
                    <a:lnTo>
                      <a:pt x="695" y="727"/>
                    </a:lnTo>
                    <a:lnTo>
                      <a:pt x="704" y="722"/>
                    </a:lnTo>
                    <a:lnTo>
                      <a:pt x="715" y="718"/>
                    </a:lnTo>
                    <a:lnTo>
                      <a:pt x="725" y="713"/>
                    </a:lnTo>
                    <a:lnTo>
                      <a:pt x="736" y="711"/>
                    </a:lnTo>
                    <a:lnTo>
                      <a:pt x="749" y="707"/>
                    </a:lnTo>
                    <a:lnTo>
                      <a:pt x="760" y="707"/>
                    </a:lnTo>
                    <a:lnTo>
                      <a:pt x="770" y="711"/>
                    </a:lnTo>
                    <a:lnTo>
                      <a:pt x="776" y="717"/>
                    </a:lnTo>
                    <a:lnTo>
                      <a:pt x="783" y="722"/>
                    </a:lnTo>
                    <a:lnTo>
                      <a:pt x="792" y="729"/>
                    </a:lnTo>
                    <a:lnTo>
                      <a:pt x="803" y="736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  <p:sp>
            <p:nvSpPr>
              <p:cNvPr id="3097" name="Freeform 25"/>
              <p:cNvSpPr>
                <a:spLocks/>
              </p:cNvSpPr>
              <p:nvPr/>
            </p:nvSpPr>
            <p:spPr bwMode="auto">
              <a:xfrm>
                <a:off x="530" y="2834"/>
                <a:ext cx="63" cy="73"/>
              </a:xfrm>
              <a:custGeom>
                <a:avLst/>
                <a:gdLst/>
                <a:ahLst/>
                <a:cxnLst>
                  <a:cxn ang="0">
                    <a:pos x="42" y="65"/>
                  </a:cxn>
                  <a:cxn ang="0">
                    <a:pos x="58" y="72"/>
                  </a:cxn>
                  <a:cxn ang="0">
                    <a:pos x="62" y="72"/>
                  </a:cxn>
                  <a:cxn ang="0">
                    <a:pos x="62" y="67"/>
                  </a:cxn>
                  <a:cxn ang="0">
                    <a:pos x="58" y="65"/>
                  </a:cxn>
                  <a:cxn ang="0">
                    <a:pos x="58" y="62"/>
                  </a:cxn>
                  <a:cxn ang="0">
                    <a:pos x="44" y="56"/>
                  </a:cxn>
                  <a:cxn ang="0">
                    <a:pos x="37" y="45"/>
                  </a:cxn>
                  <a:cxn ang="0">
                    <a:pos x="31" y="34"/>
                  </a:cxn>
                  <a:cxn ang="0">
                    <a:pos x="26" y="20"/>
                  </a:cxn>
                  <a:cxn ang="0">
                    <a:pos x="9" y="0"/>
                  </a:cxn>
                  <a:cxn ang="0">
                    <a:pos x="6" y="4"/>
                  </a:cxn>
                  <a:cxn ang="0">
                    <a:pos x="2" y="9"/>
                  </a:cxn>
                  <a:cxn ang="0">
                    <a:pos x="0" y="11"/>
                  </a:cxn>
                  <a:cxn ang="0">
                    <a:pos x="0" y="18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9" y="31"/>
                  </a:cxn>
                  <a:cxn ang="0">
                    <a:pos x="20" y="45"/>
                  </a:cxn>
                  <a:cxn ang="0">
                    <a:pos x="31" y="56"/>
                  </a:cxn>
                  <a:cxn ang="0">
                    <a:pos x="42" y="65"/>
                  </a:cxn>
                </a:cxnLst>
                <a:rect l="0" t="0" r="r" b="b"/>
                <a:pathLst>
                  <a:path w="63" h="73">
                    <a:moveTo>
                      <a:pt x="42" y="65"/>
                    </a:moveTo>
                    <a:lnTo>
                      <a:pt x="58" y="72"/>
                    </a:lnTo>
                    <a:lnTo>
                      <a:pt x="62" y="72"/>
                    </a:lnTo>
                    <a:lnTo>
                      <a:pt x="62" y="67"/>
                    </a:lnTo>
                    <a:lnTo>
                      <a:pt x="58" y="65"/>
                    </a:lnTo>
                    <a:lnTo>
                      <a:pt x="58" y="62"/>
                    </a:lnTo>
                    <a:lnTo>
                      <a:pt x="44" y="56"/>
                    </a:lnTo>
                    <a:lnTo>
                      <a:pt x="37" y="45"/>
                    </a:lnTo>
                    <a:lnTo>
                      <a:pt x="31" y="34"/>
                    </a:lnTo>
                    <a:lnTo>
                      <a:pt x="26" y="20"/>
                    </a:lnTo>
                    <a:lnTo>
                      <a:pt x="9" y="0"/>
                    </a:lnTo>
                    <a:lnTo>
                      <a:pt x="6" y="4"/>
                    </a:lnTo>
                    <a:lnTo>
                      <a:pt x="2" y="9"/>
                    </a:lnTo>
                    <a:lnTo>
                      <a:pt x="0" y="11"/>
                    </a:lnTo>
                    <a:lnTo>
                      <a:pt x="0" y="18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9" y="31"/>
                    </a:lnTo>
                    <a:lnTo>
                      <a:pt x="20" y="45"/>
                    </a:lnTo>
                    <a:lnTo>
                      <a:pt x="31" y="56"/>
                    </a:lnTo>
                    <a:lnTo>
                      <a:pt x="42" y="65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</p:grpSp>
      </p:grpSp>
      <p:sp>
        <p:nvSpPr>
          <p:cNvPr id="3100" name="Rectangle 28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101" name="Rectangle 2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057400" y="41148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102" name="Rectangle 30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03" name="Rectangle 31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04" name="Rectangle 32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1C592AB0-CCD8-4DF9-8BEF-1476F08305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5AF246-0101-48FE-AAF0-42A19D2521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4D9201-7A2C-4E22-85C4-956A0F17D1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1722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1722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3797941-83E5-4B95-A465-B345372F11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4F34E7-5C9F-415C-BC2F-30AF2A8EF00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FD9734-DB1F-4C12-9D73-913A43B288E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822EB7-4513-4AB8-A941-FF6C0AA1804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679F1C-F600-459E-936F-6F67327CBE0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72F03E-7737-4B65-970C-CC690AE5DD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861AC1-94A8-40AF-BBA0-6A557B45FFA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A708A2-C564-4F04-90BC-D3A575450F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998B46-5818-42CD-9533-5E914F17A19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40" name="Group 16"/>
          <p:cNvGrpSpPr>
            <a:grpSpLocks/>
          </p:cNvGrpSpPr>
          <p:nvPr/>
        </p:nvGrpSpPr>
        <p:grpSpPr bwMode="auto">
          <a:xfrm>
            <a:off x="685800" y="117475"/>
            <a:ext cx="8456613" cy="6738938"/>
            <a:chOff x="432" y="74"/>
            <a:chExt cx="5327" cy="4245"/>
          </a:xfrm>
        </p:grpSpPr>
        <p:sp>
          <p:nvSpPr>
            <p:cNvPr id="1026" name="Rectangle 2"/>
            <p:cNvSpPr>
              <a:spLocks noChangeArrowheads="1"/>
            </p:cNvSpPr>
            <p:nvPr/>
          </p:nvSpPr>
          <p:spPr bwMode="ltGray">
            <a:xfrm>
              <a:off x="432" y="4176"/>
              <a:ext cx="2208" cy="143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1035" name="Group 11"/>
            <p:cNvGrpSpPr>
              <a:grpSpLocks/>
            </p:cNvGrpSpPr>
            <p:nvPr/>
          </p:nvGrpSpPr>
          <p:grpSpPr bwMode="auto">
            <a:xfrm>
              <a:off x="2859" y="4250"/>
              <a:ext cx="2729" cy="41"/>
              <a:chOff x="2859" y="4250"/>
              <a:chExt cx="2729" cy="41"/>
            </a:xfrm>
          </p:grpSpPr>
          <p:sp>
            <p:nvSpPr>
              <p:cNvPr id="1027" name="Oval 3"/>
              <p:cNvSpPr>
                <a:spLocks noChangeArrowheads="1"/>
              </p:cNvSpPr>
              <p:nvPr/>
            </p:nvSpPr>
            <p:spPr bwMode="auto">
              <a:xfrm>
                <a:off x="2859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28" name="Oval 4"/>
              <p:cNvSpPr>
                <a:spLocks noChangeArrowheads="1"/>
              </p:cNvSpPr>
              <p:nvPr/>
            </p:nvSpPr>
            <p:spPr bwMode="auto">
              <a:xfrm>
                <a:off x="3243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29" name="Oval 5"/>
              <p:cNvSpPr>
                <a:spLocks noChangeArrowheads="1"/>
              </p:cNvSpPr>
              <p:nvPr/>
            </p:nvSpPr>
            <p:spPr bwMode="auto">
              <a:xfrm>
                <a:off x="3627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0" name="Oval 6"/>
              <p:cNvSpPr>
                <a:spLocks noChangeArrowheads="1"/>
              </p:cNvSpPr>
              <p:nvPr/>
            </p:nvSpPr>
            <p:spPr bwMode="auto">
              <a:xfrm>
                <a:off x="4011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1" name="Oval 7"/>
              <p:cNvSpPr>
                <a:spLocks noChangeArrowheads="1"/>
              </p:cNvSpPr>
              <p:nvPr/>
            </p:nvSpPr>
            <p:spPr bwMode="auto">
              <a:xfrm>
                <a:off x="4395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2" name="Oval 8"/>
              <p:cNvSpPr>
                <a:spLocks noChangeArrowheads="1"/>
              </p:cNvSpPr>
              <p:nvPr/>
            </p:nvSpPr>
            <p:spPr bwMode="auto">
              <a:xfrm>
                <a:off x="4779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3" name="Oval 9"/>
              <p:cNvSpPr>
                <a:spLocks noChangeArrowheads="1"/>
              </p:cNvSpPr>
              <p:nvPr/>
            </p:nvSpPr>
            <p:spPr bwMode="auto">
              <a:xfrm>
                <a:off x="5163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4" name="Oval 10"/>
              <p:cNvSpPr>
                <a:spLocks noChangeArrowheads="1"/>
              </p:cNvSpPr>
              <p:nvPr/>
            </p:nvSpPr>
            <p:spPr bwMode="auto">
              <a:xfrm>
                <a:off x="5547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036" name="Rectangle 12"/>
            <p:cNvSpPr>
              <a:spLocks noChangeArrowheads="1"/>
            </p:cNvSpPr>
            <p:nvPr/>
          </p:nvSpPr>
          <p:spPr bwMode="ltGray">
            <a:xfrm>
              <a:off x="480" y="480"/>
              <a:ext cx="5279" cy="480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7" name="Oval 13"/>
            <p:cNvSpPr>
              <a:spLocks noChangeArrowheads="1"/>
            </p:cNvSpPr>
            <p:nvPr/>
          </p:nvSpPr>
          <p:spPr bwMode="auto">
            <a:xfrm>
              <a:off x="507" y="7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8" name="Oval 14"/>
            <p:cNvSpPr>
              <a:spLocks noChangeArrowheads="1"/>
            </p:cNvSpPr>
            <p:nvPr/>
          </p:nvSpPr>
          <p:spPr bwMode="auto">
            <a:xfrm>
              <a:off x="507" y="21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9" name="Oval 15"/>
            <p:cNvSpPr>
              <a:spLocks noChangeArrowheads="1"/>
            </p:cNvSpPr>
            <p:nvPr/>
          </p:nvSpPr>
          <p:spPr bwMode="auto">
            <a:xfrm>
              <a:off x="507" y="36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041" name="Rectangle 17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42" name="Rectangle 18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43" name="Rectangle 1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44" name="Rectangle 2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1722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45" name="Rectangle 2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D0D40A5-A5B7-40D0-9AE2-68DBCC9F256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j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j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j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/>
          <a:lstStyle/>
          <a:p>
            <a:r>
              <a:rPr lang="en-US" sz="4000">
                <a:latin typeface="Arial" charset="0"/>
              </a:rPr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noFill/>
          <a:ln/>
        </p:spPr>
        <p:txBody>
          <a:bodyPr/>
          <a:lstStyle/>
          <a:p>
            <a:pPr algn="l"/>
            <a:r>
              <a:rPr lang="en-US" sz="37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Worldwide Sporting Goods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Products, Value, 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Building Partnerships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/>
              <a:t>Worldwide Sporting Goods</a:t>
            </a:r>
          </a:p>
          <a:p>
            <a:r>
              <a:rPr lang="en-US" sz="2400"/>
              <a:t>Quality Products</a:t>
            </a:r>
          </a:p>
          <a:p>
            <a:r>
              <a:rPr lang="en-US" sz="2400"/>
              <a:t>Excellent Value</a:t>
            </a:r>
          </a:p>
          <a:p>
            <a:r>
              <a:rPr lang="en-US" sz="2400"/>
              <a:t>Reputation</a:t>
            </a:r>
            <a:endParaRPr lang="en-US" sz="2000"/>
          </a:p>
          <a:p>
            <a:r>
              <a:rPr lang="en-US" sz="2400"/>
              <a:t>Knowledgeable Sales Staff</a:t>
            </a:r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 sz="3200"/>
              <a:t>Supporting Retail Partners</a:t>
            </a:r>
            <a:endParaRPr lang="en-US" sz="2400"/>
          </a:p>
          <a:p>
            <a:r>
              <a:rPr lang="en-US" sz="2400"/>
              <a:t>Community Shopping</a:t>
            </a:r>
          </a:p>
          <a:p>
            <a:r>
              <a:rPr lang="en-US" sz="2400"/>
              <a:t>Customer Bonding</a:t>
            </a:r>
          </a:p>
          <a:p>
            <a:r>
              <a:rPr lang="en-US" sz="2400"/>
              <a:t>Customer Support</a:t>
            </a:r>
          </a:p>
          <a:p>
            <a:r>
              <a:rPr lang="en-US" sz="2400"/>
              <a:t>Local Service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Meeting the Needs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buFontTx/>
              <a:buNone/>
            </a:pPr>
            <a:r>
              <a:rPr lang="en-US"/>
              <a:t>List the products and features, and how each addresses a specific need or solves a specific problem</a:t>
            </a:r>
          </a:p>
          <a:p>
            <a:pPr>
              <a:buFontTx/>
              <a:buNone/>
            </a:pPr>
            <a:r>
              <a:rPr lang="en-US"/>
              <a:t>This section may require multiple slides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Growing Sales</a:t>
            </a:r>
          </a:p>
        </p:txBody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4648200" y="1981200"/>
            <a:ext cx="3810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graphicFrame>
        <p:nvGraphicFramePr>
          <p:cNvPr id="6" name="Chart Placeholder 5"/>
          <p:cNvGraphicFramePr>
            <a:graphicFrameLocks noGrp="1"/>
          </p:cNvGraphicFramePr>
          <p:nvPr>
            <p:ph type="chart" idx="1"/>
          </p:nvPr>
        </p:nvGraphicFramePr>
        <p:xfrm>
          <a:off x="685800" y="1981200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buFontTx/>
              <a:buNone/>
            </a:pPr>
            <a:r>
              <a:rPr lang="en-US"/>
              <a:t>State the needs of the audience</a:t>
            </a:r>
          </a:p>
          <a:p>
            <a:pPr>
              <a:buFontTx/>
              <a:buNone/>
            </a:pPr>
            <a:r>
              <a:rPr lang="en-US"/>
              <a:t>Confirm the audience’s needs if you are not sure</a:t>
            </a: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r>
              <a:rPr lang="en-US"/>
              <a:t>Every Friday, the following week’s specials are announced.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Summarize the key benefits provided by the product, service, or idea being promoted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 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Contemporary.pot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FF00FF"/>
      </a:accent1>
      <a:accent2>
        <a:srgbClr val="808080"/>
      </a:accent2>
      <a:accent3>
        <a:srgbClr val="FFFFFF"/>
      </a:accent3>
      <a:accent4>
        <a:srgbClr val="000000"/>
      </a:accent4>
      <a:accent5>
        <a:srgbClr val="FFAAFF"/>
      </a:accent5>
      <a:accent6>
        <a:srgbClr val="737373"/>
      </a:accent6>
      <a:hlink>
        <a:srgbClr val="00FFFF"/>
      </a:hlink>
      <a:folHlink>
        <a:srgbClr val="C0C0C0"/>
      </a:folHlink>
    </a:clrScheme>
    <a:fontScheme name="Contemporary.pot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Contemporary.pot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9999"/>
        </a:accent1>
        <a:accent2>
          <a:srgbClr val="FF9933"/>
        </a:accent2>
        <a:accent3>
          <a:srgbClr val="AAB8E2"/>
        </a:accent3>
        <a:accent4>
          <a:srgbClr val="DADADA"/>
        </a:accent4>
        <a:accent5>
          <a:srgbClr val="AACACA"/>
        </a:accent5>
        <a:accent6>
          <a:srgbClr val="E78A2D"/>
        </a:accent6>
        <a:hlink>
          <a:srgbClr val="330099"/>
        </a:hlink>
        <a:folHlink>
          <a:srgbClr val="CBCBC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temporary.pot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temporary.pot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5E792C5-5978-4556-A648-0B47533595EC}"/>
</file>

<file path=customXml/itemProps2.xml><?xml version="1.0" encoding="utf-8"?>
<ds:datastoreItem xmlns:ds="http://schemas.openxmlformats.org/officeDocument/2006/customXml" ds:itemID="{86A89AFE-8D70-487D-B839-F64499E1642D}"/>
</file>

<file path=docProps/app.xml><?xml version="1.0" encoding="utf-8"?>
<Properties xmlns="http://schemas.openxmlformats.org/officeDocument/2006/extended-properties" xmlns:vt="http://schemas.openxmlformats.org/officeDocument/2006/docPropsVTypes">
  <Template>C:\MSOffice\Templates\Presentation Designs\Contemporary.pot</Template>
  <TotalTime>589</TotalTime>
  <Words>163</Words>
  <Application>Microsoft PowerPoint 7.0</Application>
  <PresentationFormat>On-screen Show (4:3)</PresentationFormat>
  <Paragraphs>41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Contemporary.pot</vt:lpstr>
      <vt:lpstr>Making a Business of Recreation</vt:lpstr>
      <vt:lpstr>Success-Satisfaction-Partnership</vt:lpstr>
      <vt:lpstr>Building Partnerships</vt:lpstr>
      <vt:lpstr>Meeting the Needs</vt:lpstr>
      <vt:lpstr>Growing Sales</vt:lpstr>
      <vt:lpstr>Customer Requirements</vt:lpstr>
      <vt:lpstr>Our Strengths</vt:lpstr>
      <vt:lpstr>Key Benefits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tim.poynter</dc:creator>
  <cp:lastModifiedBy>Tim Poynter</cp:lastModifiedBy>
  <cp:revision>55</cp:revision>
  <dcterms:created xsi:type="dcterms:W3CDTF">1995-06-02T22:06:36Z</dcterms:created>
  <dcterms:modified xsi:type="dcterms:W3CDTF">2007-08-27T16:41:31Z</dcterms:modified>
</cp:coreProperties>
</file>

<file path=docProps/thumbnail.jpeg>
</file>