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8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heme/theme3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7" r:id="rId3"/>
    <p:sldId id="266" r:id="rId4"/>
    <p:sldId id="265" r:id="rId5"/>
    <p:sldId id="259" r:id="rId6"/>
    <p:sldId id="260" r:id="rId7"/>
    <p:sldId id="258" r:id="rId8"/>
    <p:sldId id="261" r:id="rId9"/>
    <p:sldId id="262" r:id="rId10"/>
    <p:sldId id="263" r:id="rId1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50" autoAdjust="0"/>
    <p:restoredTop sz="86441" autoAdjust="0"/>
  </p:normalViewPr>
  <p:slideViewPr>
    <p:cSldViewPr>
      <p:cViewPr varScale="1">
        <p:scale>
          <a:sx n="67" d="100"/>
          <a:sy n="67" d="100"/>
        </p:scale>
        <p:origin x="-20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>
              <a:defRPr sz="1000" i="1">
                <a:latin typeface="Times New Roman" pitchFamily="18" charset="0"/>
              </a:defRPr>
            </a:lvl1pPr>
          </a:lstStyle>
          <a:p>
            <a:r>
              <a:rPr lang="en-US"/>
              <a:t>Making a Business of Recreation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>
              <a:defRPr sz="10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>
              <a:defRPr sz="1000" i="1">
                <a:latin typeface="Times New Roman" pitchFamily="18" charset="0"/>
              </a:defRPr>
            </a:lvl1pPr>
          </a:lstStyle>
          <a:p>
            <a:r>
              <a:rPr lang="en-US"/>
              <a:t>Worldwide Sporting Goods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>
              <a:defRPr sz="1000" i="1">
                <a:latin typeface="Times New Roman" pitchFamily="18" charset="0"/>
              </a:defRPr>
            </a:lvl1pPr>
          </a:lstStyle>
          <a:p>
            <a:fld id="{44944286-B151-456B-BBC5-FB94876D250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6" name="Group 2"/>
          <p:cNvGrpSpPr>
            <a:grpSpLocks/>
          </p:cNvGrpSpPr>
          <p:nvPr/>
        </p:nvGrpSpPr>
        <p:grpSpPr bwMode="auto">
          <a:xfrm>
            <a:off x="0" y="0"/>
            <a:ext cx="5867400" cy="6858000"/>
            <a:chOff x="0" y="0"/>
            <a:chExt cx="3696" cy="4320"/>
          </a:xfrm>
        </p:grpSpPr>
        <p:sp>
          <p:nvSpPr>
            <p:cNvPr id="31747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kumimoji="1" lang="en-US" sz="2400">
                <a:latin typeface="Times New Roman" pitchFamily="18" charset="0"/>
              </a:endParaRPr>
            </a:p>
          </p:txBody>
        </p:sp>
        <p:sp>
          <p:nvSpPr>
            <p:cNvPr id="31748" name="AutoShape 4"/>
            <p:cNvSpPr>
              <a:spLocks noChangeArrowheads="1"/>
            </p:cNvSpPr>
            <p:nvPr/>
          </p:nvSpPr>
          <p:spPr bwMode="white">
            <a:xfrm>
              <a:off x="432" y="624"/>
              <a:ext cx="3264" cy="12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kumimoji="1" lang="en-US" sz="2400">
                <a:latin typeface="Times New Roman" pitchFamily="18" charset="0"/>
              </a:endParaRPr>
            </a:p>
          </p:txBody>
        </p:sp>
      </p:grpSp>
      <p:grpSp>
        <p:nvGrpSpPr>
          <p:cNvPr id="31749" name="Group 5"/>
          <p:cNvGrpSpPr>
            <a:grpSpLocks/>
          </p:cNvGrpSpPr>
          <p:nvPr/>
        </p:nvGrpSpPr>
        <p:grpSpPr bwMode="auto">
          <a:xfrm>
            <a:off x="3632200" y="4889500"/>
            <a:ext cx="4876800" cy="319088"/>
            <a:chOff x="2288" y="3080"/>
            <a:chExt cx="3072" cy="201"/>
          </a:xfrm>
        </p:grpSpPr>
        <p:sp>
          <p:nvSpPr>
            <p:cNvPr id="31750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1751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31752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1753" name="Rectangle 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31754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31755" name="Rectangle 1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6200" y="6248400"/>
            <a:ext cx="587375" cy="488950"/>
          </a:xfrm>
        </p:spPr>
        <p:txBody>
          <a:bodyPr anchorCtr="0"/>
          <a:lstStyle>
            <a:lvl1pPr>
              <a:defRPr/>
            </a:lvl1pPr>
          </a:lstStyle>
          <a:p>
            <a:fld id="{03AEBFE6-C59E-404F-945E-1C7D1C0294A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1756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154758-5427-409A-9BC0-08202654679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762000"/>
            <a:ext cx="1981200" cy="53244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762000"/>
            <a:ext cx="5791200" cy="53244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2C0023-61BC-4A96-A812-4AF154F5CBA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838200" y="2362200"/>
            <a:ext cx="7693025" cy="3724275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38400" y="6248400"/>
            <a:ext cx="2130425" cy="47466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248400"/>
            <a:ext cx="2897188" cy="47466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8" y="6242050"/>
            <a:ext cx="587375" cy="488950"/>
          </a:xfrm>
        </p:spPr>
        <p:txBody>
          <a:bodyPr/>
          <a:lstStyle>
            <a:lvl1pPr>
              <a:defRPr/>
            </a:lvl1pPr>
          </a:lstStyle>
          <a:p>
            <a:fld id="{A5610040-AED1-46C2-B111-6975A681FFD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8E430F-0901-492C-AD7C-57849DE4E45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6D81D8-C955-4C1E-B4A3-616EE4CD78E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A7588A-C374-4561-A580-8C301A69123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A663A5-BBE8-4E3A-AC4A-EEFD84E88CE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1AD3A7-9CE0-4B4C-B056-4278DC66572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25B2D5-515D-412B-9FB0-7FCF2B52AB1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CF4DA7-FF68-4F39-91D6-B148D39DDE8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84ED5C-DE3F-4E62-9AAF-B18A318D2DF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22" name="Group 2"/>
          <p:cNvGrpSpPr>
            <a:grpSpLocks/>
          </p:cNvGrpSpPr>
          <p:nvPr/>
        </p:nvGrpSpPr>
        <p:grpSpPr bwMode="auto">
          <a:xfrm>
            <a:off x="0" y="0"/>
            <a:ext cx="7620000" cy="6858000"/>
            <a:chOff x="0" y="0"/>
            <a:chExt cx="4800" cy="4320"/>
          </a:xfrm>
        </p:grpSpPr>
        <p:grpSp>
          <p:nvGrpSpPr>
            <p:cNvPr id="30723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30724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725" name="Freeform 5"/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/>
                <a:ahLst/>
                <a:cxnLst>
                  <a:cxn ang="0">
                    <a:pos x="1728" y="0"/>
                  </a:cxn>
                  <a:cxn ang="0">
                    <a:pos x="1728" y="480"/>
                  </a:cxn>
                  <a:cxn ang="0">
                    <a:pos x="380" y="482"/>
                  </a:cxn>
                  <a:cxn ang="0">
                    <a:pos x="354" y="480"/>
                  </a:cxn>
                  <a:cxn ang="0">
                    <a:pos x="308" y="489"/>
                  </a:cxn>
                  <a:cxn ang="0">
                    <a:pos x="246" y="531"/>
                  </a:cxn>
                  <a:cxn ang="0">
                    <a:pos x="206" y="597"/>
                  </a:cxn>
                  <a:cxn ang="0">
                    <a:pos x="192" y="666"/>
                  </a:cxn>
                  <a:cxn ang="0">
                    <a:pos x="192" y="735"/>
                  </a:cxn>
                  <a:cxn ang="0">
                    <a:pos x="0" y="735"/>
                  </a:cxn>
                  <a:cxn ang="0">
                    <a:pos x="0" y="480"/>
                  </a:cxn>
                  <a:cxn ang="0">
                    <a:pos x="0" y="0"/>
                  </a:cxn>
                  <a:cxn ang="0">
                    <a:pos x="1728" y="0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endParaRPr lang="en-GB"/>
              </a:p>
            </p:txBody>
          </p:sp>
        </p:grpSp>
        <p:grpSp>
          <p:nvGrpSpPr>
            <p:cNvPr id="30726" name="Group 6"/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30727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728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  <p:sp>
        <p:nvSpPr>
          <p:cNvPr id="30729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0"/>
            <a:ext cx="7924800" cy="1143000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30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362200"/>
            <a:ext cx="7693025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3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3073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248400"/>
            <a:ext cx="28971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3073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eaLnBrk="1" hangingPunct="1">
              <a:defRPr sz="2600" b="1">
                <a:solidFill>
                  <a:schemeClr val="bg1"/>
                </a:solidFill>
              </a:defRPr>
            </a:lvl1pPr>
          </a:lstStyle>
          <a:p>
            <a:fld id="{3B55843A-3975-4CC9-B934-6A2B459F3A1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2"/>
          <p:cNvSpPr>
            <a:spLocks noGrp="1" noChangeArrowheads="1"/>
          </p:cNvSpPr>
          <p:nvPr>
            <p:ph type="ctrTitle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 sz="3200"/>
              <a:t>Making a Business of Recreation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187450"/>
          </a:xfrm>
          <a:noFill/>
          <a:ln/>
        </p:spPr>
        <p:txBody>
          <a:bodyPr lIns="92075" tIns="46038" rIns="92075" bIns="46038" anchor="t"/>
          <a:lstStyle/>
          <a:p>
            <a:pPr algn="ctr"/>
            <a:r>
              <a:rPr lang="en-US">
                <a:latin typeface="Times New Roman" pitchFamily="18" charset="0"/>
              </a:rPr>
              <a:t>Worldwide Sporting Goods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Next Steps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Advertising</a:t>
            </a:r>
          </a:p>
          <a:p>
            <a:pPr lvl="1"/>
            <a:r>
              <a:rPr lang="en-US"/>
              <a:t>Circulars, Newspapers, Television, and Radio</a:t>
            </a:r>
          </a:p>
          <a:p>
            <a:r>
              <a:rPr lang="en-US"/>
              <a:t>Promotions</a:t>
            </a:r>
          </a:p>
          <a:p>
            <a:pPr lvl="1"/>
            <a:r>
              <a:rPr lang="en-US"/>
              <a:t>Special Offers and Discounts</a:t>
            </a:r>
          </a:p>
          <a:p>
            <a:r>
              <a:rPr lang="en-US"/>
              <a:t>After Sales</a:t>
            </a:r>
          </a:p>
          <a:p>
            <a:pPr lvl="1"/>
            <a:r>
              <a:rPr lang="en-US"/>
              <a:t>Mailings and Telemarketing 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Agenda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Success is our objective</a:t>
            </a:r>
          </a:p>
          <a:p>
            <a:r>
              <a:rPr lang="en-US"/>
              <a:t>Satisfaction is our mission</a:t>
            </a:r>
          </a:p>
          <a:p>
            <a:r>
              <a:rPr lang="en-US"/>
              <a:t>Products, Value, Quality, and Service</a:t>
            </a:r>
          </a:p>
          <a:p>
            <a:r>
              <a:rPr lang="en-US"/>
              <a:t>Partnership is the key</a:t>
            </a:r>
          </a:p>
          <a:p>
            <a:pPr lvl="1"/>
            <a:r>
              <a:rPr lang="en-US"/>
              <a:t>New Co-op Partners program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Building Partnerships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/>
              <a:t>Worldwide Sporting Goods</a:t>
            </a:r>
          </a:p>
          <a:p>
            <a:r>
              <a:rPr lang="en-US" sz="2400"/>
              <a:t>Quality Products</a:t>
            </a:r>
          </a:p>
          <a:p>
            <a:r>
              <a:rPr lang="en-US" sz="2400"/>
              <a:t>Excellent Value</a:t>
            </a:r>
          </a:p>
          <a:p>
            <a:r>
              <a:rPr lang="en-US" sz="2400"/>
              <a:t>Reputation</a:t>
            </a:r>
          </a:p>
          <a:p>
            <a:r>
              <a:rPr lang="en-US" sz="2400"/>
              <a:t>Knowledgeable Sales Staff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sz="half" idx="2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sz="3200"/>
              <a:t>Supporting Retail Partners</a:t>
            </a:r>
            <a:endParaRPr lang="en-US" sz="2400"/>
          </a:p>
          <a:p>
            <a:r>
              <a:rPr lang="en-US" sz="2400"/>
              <a:t>Community Shopping</a:t>
            </a:r>
          </a:p>
          <a:p>
            <a:r>
              <a:rPr lang="en-US" sz="2400"/>
              <a:t>Customer Bonding</a:t>
            </a:r>
          </a:p>
          <a:p>
            <a:r>
              <a:rPr lang="en-US" sz="2400"/>
              <a:t>Customer Support</a:t>
            </a:r>
          </a:p>
          <a:p>
            <a:r>
              <a:rPr lang="en-US" sz="2400"/>
              <a:t>Local Service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Meeting the Needs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pPr>
              <a:buFont typeface="Wingdings" pitchFamily="2" charset="2"/>
              <a:buNone/>
            </a:pPr>
            <a:r>
              <a:rPr lang="en-US"/>
              <a:t>Saturday delivery</a:t>
            </a:r>
          </a:p>
          <a:p>
            <a:pPr>
              <a:buFont typeface="Wingdings" pitchFamily="2" charset="2"/>
              <a:buNone/>
            </a:pPr>
            <a:r>
              <a:rPr lang="en-US"/>
              <a:t>Overnight shipping for rush orders</a:t>
            </a:r>
          </a:p>
          <a:p>
            <a:pPr>
              <a:buFont typeface="Wingdings" pitchFamily="2" charset="2"/>
              <a:buNone/>
            </a:pPr>
            <a:r>
              <a:rPr lang="en-US"/>
              <a:t>Discounts on shipping charges for orders over $5000</a:t>
            </a:r>
          </a:p>
          <a:p>
            <a:pPr>
              <a:buFont typeface="Wingdings" pitchFamily="2" charset="2"/>
              <a:buNone/>
            </a:pPr>
            <a:r>
              <a:rPr lang="en-US"/>
              <a:t>Customer Service Representatives available 24 hours a day</a:t>
            </a:r>
          </a:p>
          <a:p>
            <a:pPr>
              <a:buFont typeface="Wingdings" pitchFamily="2" charset="2"/>
              <a:buNone/>
            </a:pPr>
            <a:r>
              <a:rPr lang="en-US"/>
              <a:t>Toll-free 800 number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Growing Sales</a:t>
            </a:r>
          </a:p>
        </p:txBody>
      </p:sp>
      <p:sp>
        <p:nvSpPr>
          <p:cNvPr id="9223" name="Rectangle 7"/>
          <p:cNvSpPr>
            <a:spLocks noGrp="1" noChangeArrowheads="1" noTextEdit="1"/>
          </p:cNvSpPr>
          <p:nvPr>
            <p:ph type="chart" idx="1"/>
          </p:nvPr>
        </p:nvSpPr>
        <p:spPr/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4648200" y="1981200"/>
            <a:ext cx="3810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Customer Requirements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Wide range of products to choose from </a:t>
            </a:r>
          </a:p>
          <a:p>
            <a:r>
              <a:rPr lang="en-US"/>
              <a:t>Fast and accurate order fulfillment</a:t>
            </a:r>
          </a:p>
          <a:p>
            <a:r>
              <a:rPr lang="en-US"/>
              <a:t>Quick resolution of problems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AutoShap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Our Strengths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Early Monday Delivery</a:t>
            </a:r>
          </a:p>
          <a:p>
            <a:r>
              <a:rPr lang="en-US"/>
              <a:t>Top Manufacturers like SportsGalore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Sales Support</a:t>
            </a:r>
          </a:p>
          <a:p>
            <a:r>
              <a:rPr lang="en-US"/>
              <a:t>Every Friday, the following week’s specials are announced</a:t>
            </a: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Key Benefits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Summarize the key benefits provided by the product, service, or idea being promoted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Capsules">
  <a:themeElements>
    <a:clrScheme name="Capsules 1">
      <a:dk1>
        <a:srgbClr val="003366"/>
      </a:dk1>
      <a:lt1>
        <a:srgbClr val="FFFFFF"/>
      </a:lt1>
      <a:dk2>
        <a:srgbClr val="006666"/>
      </a:dk2>
      <a:lt2>
        <a:srgbClr val="666699"/>
      </a:lt2>
      <a:accent1>
        <a:srgbClr val="33CCCC"/>
      </a:accent1>
      <a:accent2>
        <a:srgbClr val="99CC99"/>
      </a:accent2>
      <a:accent3>
        <a:srgbClr val="FFFFFF"/>
      </a:accent3>
      <a:accent4>
        <a:srgbClr val="002A56"/>
      </a:accent4>
      <a:accent5>
        <a:srgbClr val="ADE2E2"/>
      </a:accent5>
      <a:accent6>
        <a:srgbClr val="8AB98A"/>
      </a:accent6>
      <a:hlink>
        <a:srgbClr val="003366"/>
      </a:hlink>
      <a:folHlink>
        <a:srgbClr val="CC99FF"/>
      </a:folHlink>
    </a:clrScheme>
    <a:fontScheme name="Capsule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apsules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apsules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apsules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7DDEEB8-566E-4CB6-8D1E-540291BADF7E}"/>
</file>

<file path=customXml/itemProps2.xml><?xml version="1.0" encoding="utf-8"?>
<ds:datastoreItem xmlns:ds="http://schemas.openxmlformats.org/officeDocument/2006/customXml" ds:itemID="{0396FDAB-341B-4417-96E0-79BD1C25A98A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594</TotalTime>
  <Words>169</Words>
  <Application>Microsoft PowerPoint 7.0</Application>
  <PresentationFormat>On-screen Show (4:3)</PresentationFormat>
  <Paragraphs>46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Times New Roman</vt:lpstr>
      <vt:lpstr>Arial</vt:lpstr>
      <vt:lpstr>Wingdings</vt:lpstr>
      <vt:lpstr>Capsules</vt:lpstr>
      <vt:lpstr>Making a Business of Recreation</vt:lpstr>
      <vt:lpstr>Agenda</vt:lpstr>
      <vt:lpstr>Success-Satisfaction-Partnership</vt:lpstr>
      <vt:lpstr>Building Partnerships</vt:lpstr>
      <vt:lpstr>Meeting the Needs</vt:lpstr>
      <vt:lpstr>Growing Sales</vt:lpstr>
      <vt:lpstr>Customer Requirements</vt:lpstr>
      <vt:lpstr>Our Strengths</vt:lpstr>
      <vt:lpstr>Key Benefits</vt:lpstr>
      <vt:lpstr>Next Steps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Selling an Idea or a Product</dc:title>
  <dc:creator>tim.poynter</dc:creator>
  <cp:lastModifiedBy>Tim Poynter</cp:lastModifiedBy>
  <cp:revision>63</cp:revision>
  <dcterms:created xsi:type="dcterms:W3CDTF">1995-06-02T22:06:36Z</dcterms:created>
  <dcterms:modified xsi:type="dcterms:W3CDTF">2007-08-03T16:37:58Z</dcterms:modified>
</cp:coreProperties>
</file>