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slideLayouts/slideLayout7.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Layouts/slideLayout4.xml" ContentType="application/vnd.openxmlformats-officedocument.presentationml.slideLayout+xml"/>
  <Override PartName="/ppt/slideLayouts/slideLayout1.xml" ContentType="application/vnd.openxmlformats-officedocument.presentationml.slideLayout+xml"/>
  <Override PartName="/ppt/notesSlides/notesSlide2.xml" ContentType="application/vnd.openxmlformats-officedocument.presentationml.notesSlide+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4" r:id="rId1"/>
  </p:sldMasterIdLst>
  <p:notesMasterIdLst>
    <p:notesMasterId r:id="rId12"/>
  </p:notesMasterIdLst>
  <p:handoutMasterIdLst>
    <p:handoutMasterId r:id="rId13"/>
  </p:handoutMasterIdLst>
  <p:sldIdLst>
    <p:sldId id="256" r:id="rId2"/>
    <p:sldId id="269" r:id="rId3"/>
    <p:sldId id="258" r:id="rId4"/>
    <p:sldId id="262" r:id="rId5"/>
    <p:sldId id="259" r:id="rId6"/>
    <p:sldId id="271" r:id="rId7"/>
    <p:sldId id="264" r:id="rId8"/>
    <p:sldId id="270" r:id="rId9"/>
    <p:sldId id="267" r:id="rId10"/>
    <p:sldId id="268" r:id="rId11"/>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000000"/>
    <a:srgbClr val="FFFFCC"/>
    <a:srgbClr val="CC0000"/>
    <a:srgbClr val="000066"/>
    <a:srgbClr val="FFCC00"/>
    <a:srgbClr val="CC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40" autoAdjust="0"/>
    <p:restoredTop sz="94595" autoAdjust="0"/>
  </p:normalViewPr>
  <p:slideViewPr>
    <p:cSldViewPr>
      <p:cViewPr varScale="1">
        <p:scale>
          <a:sx n="74" d="100"/>
          <a:sy n="74" d="100"/>
        </p:scale>
        <p:origin x="-39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786"/>
    </p:cViewPr>
  </p:sorter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CF2C35F-DA15-4107-9BE1-7D7A5089518D}" type="datetimeFigureOut">
              <a:rPr lang="en-US" smtClean="0"/>
              <a:pPr/>
              <a:t>9/14/2007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1D07488-A2A3-4F59-B542-C5D82E20FA14}"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kumimoji="1" sz="1000" i="1">
                <a:latin typeface="Arial" charset="0"/>
              </a:defRPr>
            </a:lvl1pPr>
          </a:lstStyle>
          <a:p>
            <a:endParaRPr lang="en-US" sz="1200"/>
          </a:p>
        </p:txBody>
      </p:sp>
      <p:sp>
        <p:nvSpPr>
          <p:cNvPr id="2051" name="Rectangle 1027"/>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kumimoji="1" sz="1000" i="1">
                <a:latin typeface="Arial" charset="0"/>
              </a:defRPr>
            </a:lvl1pPr>
          </a:lstStyle>
          <a:p>
            <a:r>
              <a:rPr lang="en-US"/>
              <a:t>07/16/96</a:t>
            </a:r>
            <a:endParaRPr lang="en-US" sz="1200"/>
          </a:p>
        </p:txBody>
      </p:sp>
      <p:sp>
        <p:nvSpPr>
          <p:cNvPr id="2052" name="Rectangle 1028"/>
          <p:cNvSpPr>
            <a:spLocks noGrp="1" noRot="1" noChangeAspect="1" noChangeArrowheads="1"/>
          </p:cNvSpPr>
          <p:nvPr>
            <p:ph type="sldImg" idx="2"/>
          </p:nvPr>
        </p:nvSpPr>
        <p:spPr bwMode="auto">
          <a:xfrm>
            <a:off x="1143000" y="685800"/>
            <a:ext cx="4572000" cy="3429000"/>
          </a:xfrm>
          <a:prstGeom prst="rect">
            <a:avLst/>
          </a:prstGeom>
          <a:noFill/>
          <a:ln w="12700" cap="sq">
            <a:solidFill>
              <a:schemeClr val="tx1"/>
            </a:solidFill>
            <a:miter lim="800000"/>
            <a:headEnd/>
            <a:tailEnd/>
          </a:ln>
          <a:effectLst/>
        </p:spPr>
      </p:sp>
      <p:sp>
        <p:nvSpPr>
          <p:cNvPr id="2053"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4" name="Rectangle 1030"/>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kumimoji="1" sz="1000" i="1">
                <a:latin typeface="Arial" charset="0"/>
              </a:defRPr>
            </a:lvl1pPr>
          </a:lstStyle>
          <a:p>
            <a:endParaRPr lang="en-US" sz="1200"/>
          </a:p>
        </p:txBody>
      </p:sp>
      <p:sp>
        <p:nvSpPr>
          <p:cNvPr id="2055" name="Rectangle 1031"/>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kumimoji="1" sz="1000" i="1">
                <a:latin typeface="Arial" charset="0"/>
              </a:defRPr>
            </a:lvl1pPr>
          </a:lstStyle>
          <a:p>
            <a:r>
              <a:rPr lang="en-US"/>
              <a:t>##</a:t>
            </a:r>
            <a:endParaRPr lang="en-US" sz="1200"/>
          </a:p>
        </p:txBody>
      </p:sp>
    </p:spTree>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5" name="Date Placeholder 4"/>
          <p:cNvSpPr>
            <a:spLocks noGrp="1"/>
          </p:cNvSpPr>
          <p:nvPr>
            <p:ph type="dt" idx="11"/>
          </p:nvPr>
        </p:nvSpPr>
        <p:spPr/>
        <p:txBody>
          <a:bodyPr/>
          <a:lstStyle/>
          <a:p>
            <a:r>
              <a:rPr lang="en-US" smtClean="0"/>
              <a:t>07/16/96</a:t>
            </a:r>
            <a:endParaRPr lang="en-US" sz="1200"/>
          </a:p>
        </p:txBody>
      </p:sp>
      <p:sp>
        <p:nvSpPr>
          <p:cNvPr id="7" name="Slide Number Placeholder 6"/>
          <p:cNvSpPr>
            <a:spLocks noGrp="1"/>
          </p:cNvSpPr>
          <p:nvPr>
            <p:ph type="sldNum" sz="quarter" idx="13"/>
          </p:nvPr>
        </p:nvSpPr>
        <p:spPr/>
        <p:txBody>
          <a:bodyPr/>
          <a:lstStyle/>
          <a:p>
            <a:r>
              <a:rPr lang="en-US" smtClean="0"/>
              <a:t>##</a:t>
            </a:r>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027"/>
          <p:cNvSpPr>
            <a:spLocks noGrp="1" noChangeArrowheads="1"/>
          </p:cNvSpPr>
          <p:nvPr>
            <p:ph type="dt" idx="1"/>
          </p:nvPr>
        </p:nvSpPr>
        <p:spPr>
          <a:ln/>
        </p:spPr>
        <p:txBody>
          <a:bodyPr/>
          <a:lstStyle/>
          <a:p>
            <a:r>
              <a:rPr lang="en-US"/>
              <a:t>07/16/96</a:t>
            </a:r>
            <a:endParaRPr lang="en-US" sz="1200" i="0"/>
          </a:p>
        </p:txBody>
      </p:sp>
      <p:sp>
        <p:nvSpPr>
          <p:cNvPr id="7" name="Rectangle 1031"/>
          <p:cNvSpPr>
            <a:spLocks noGrp="1" noChangeArrowheads="1"/>
          </p:cNvSpPr>
          <p:nvPr>
            <p:ph type="sldNum" sz="quarter" idx="5"/>
          </p:nvPr>
        </p:nvSpPr>
        <p:spPr>
          <a:ln/>
        </p:spPr>
        <p:txBody>
          <a:bodyPr/>
          <a:lstStyle/>
          <a:p>
            <a:r>
              <a:rPr lang="en-US"/>
              <a:t>##</a:t>
            </a:r>
            <a:endParaRPr lang="en-US" sz="1200" i="0"/>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r>
              <a:rPr lang="en-US"/>
              <a:t>Talk about the new SkiTogs catalog.</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9698" name="Group 2"/>
          <p:cNvGrpSpPr>
            <a:grpSpLocks/>
          </p:cNvGrpSpPr>
          <p:nvPr/>
        </p:nvGrpSpPr>
        <p:grpSpPr bwMode="auto">
          <a:xfrm>
            <a:off x="0" y="2438400"/>
            <a:ext cx="9009063" cy="1052513"/>
            <a:chOff x="0" y="1536"/>
            <a:chExt cx="5675" cy="663"/>
          </a:xfrm>
        </p:grpSpPr>
        <p:grpSp>
          <p:nvGrpSpPr>
            <p:cNvPr id="29699" name="Group 3"/>
            <p:cNvGrpSpPr>
              <a:grpSpLocks/>
            </p:cNvGrpSpPr>
            <p:nvPr/>
          </p:nvGrpSpPr>
          <p:grpSpPr bwMode="auto">
            <a:xfrm>
              <a:off x="183" y="1604"/>
              <a:ext cx="448" cy="299"/>
              <a:chOff x="720" y="336"/>
              <a:chExt cx="624" cy="432"/>
            </a:xfrm>
          </p:grpSpPr>
          <p:sp>
            <p:nvSpPr>
              <p:cNvPr id="29700"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endParaRPr lang="en-GB"/>
              </a:p>
            </p:txBody>
          </p:sp>
          <p:sp>
            <p:nvSpPr>
              <p:cNvPr id="29701"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en-GB"/>
              </a:p>
            </p:txBody>
          </p:sp>
        </p:grpSp>
        <p:grpSp>
          <p:nvGrpSpPr>
            <p:cNvPr id="29702" name="Group 6"/>
            <p:cNvGrpSpPr>
              <a:grpSpLocks/>
            </p:cNvGrpSpPr>
            <p:nvPr/>
          </p:nvGrpSpPr>
          <p:grpSpPr bwMode="auto">
            <a:xfrm>
              <a:off x="261" y="1870"/>
              <a:ext cx="465" cy="299"/>
              <a:chOff x="912" y="2640"/>
              <a:chExt cx="672" cy="432"/>
            </a:xfrm>
          </p:grpSpPr>
          <p:sp>
            <p:nvSpPr>
              <p:cNvPr id="29703"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endParaRPr lang="en-GB"/>
              </a:p>
            </p:txBody>
          </p:sp>
          <p:sp>
            <p:nvSpPr>
              <p:cNvPr id="29704"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en-GB"/>
              </a:p>
            </p:txBody>
          </p:sp>
        </p:grpSp>
        <p:sp>
          <p:nvSpPr>
            <p:cNvPr id="29705"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lang="en-GB"/>
            </a:p>
          </p:txBody>
        </p:sp>
        <p:sp>
          <p:nvSpPr>
            <p:cNvPr id="29706"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endParaRPr lang="en-GB"/>
            </a:p>
          </p:txBody>
        </p:sp>
        <p:sp>
          <p:nvSpPr>
            <p:cNvPr id="29707"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n-GB"/>
            </a:p>
          </p:txBody>
        </p:sp>
      </p:grpSp>
      <p:sp>
        <p:nvSpPr>
          <p:cNvPr id="29708" name="Rectangle 12"/>
          <p:cNvSpPr>
            <a:spLocks noGrp="1" noChangeArrowheads="1"/>
          </p:cNvSpPr>
          <p:nvPr>
            <p:ph type="ctrTitle"/>
          </p:nvPr>
        </p:nvSpPr>
        <p:spPr>
          <a:xfrm>
            <a:off x="990600" y="1676400"/>
            <a:ext cx="7772400" cy="1462088"/>
          </a:xfrm>
        </p:spPr>
        <p:txBody>
          <a:bodyPr/>
          <a:lstStyle>
            <a:lvl1pPr>
              <a:defRPr/>
            </a:lvl1pPr>
          </a:lstStyle>
          <a:p>
            <a:r>
              <a:rPr lang="en-US"/>
              <a:t>Click to edit Master title style</a:t>
            </a:r>
          </a:p>
        </p:txBody>
      </p:sp>
      <p:sp>
        <p:nvSpPr>
          <p:cNvPr id="29709"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29710" name="Rectangle 1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r>
              <a:rPr lang="en-US" smtClean="0"/>
              <a:t>9/14/2007</a:t>
            </a:r>
            <a:endParaRPr lang="en-US"/>
          </a:p>
        </p:txBody>
      </p:sp>
      <p:sp>
        <p:nvSpPr>
          <p:cNvPr id="29711"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en-US"/>
          </a:p>
        </p:txBody>
      </p:sp>
      <p:sp>
        <p:nvSpPr>
          <p:cNvPr id="29712"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970CC0D4-5D24-4C68-9811-EDD7988B466F}"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en-US" smtClean="0"/>
              <a:t>9/14/2007</a:t>
            </a:r>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8BB8AD5-662C-4B04-883C-FF7FAC3E5518}"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214313"/>
            <a:ext cx="1951038" cy="59182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150938" y="214313"/>
            <a:ext cx="5700712" cy="5918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en-US" smtClean="0"/>
              <a:t>9/14/2007</a:t>
            </a:r>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14DBEAF-B3EB-4EF6-BBEB-1E77CA639D3F}"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1150938" y="214313"/>
            <a:ext cx="7793037" cy="1462087"/>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1182688" y="2017713"/>
            <a:ext cx="7772400" cy="4114800"/>
          </a:xfrm>
        </p:spPr>
        <p:txBody>
          <a:bodyPr/>
          <a:lstStyle/>
          <a:p>
            <a:endParaRPr lang="en-GB"/>
          </a:p>
        </p:txBody>
      </p:sp>
      <p:sp>
        <p:nvSpPr>
          <p:cNvPr id="4" name="Date Placeholder 3"/>
          <p:cNvSpPr>
            <a:spLocks noGrp="1"/>
          </p:cNvSpPr>
          <p:nvPr>
            <p:ph type="dt" sz="half" idx="10"/>
          </p:nvPr>
        </p:nvSpPr>
        <p:spPr>
          <a:xfrm>
            <a:off x="1162050" y="6243638"/>
            <a:ext cx="1905000" cy="457200"/>
          </a:xfrm>
        </p:spPr>
        <p:txBody>
          <a:bodyPr/>
          <a:lstStyle>
            <a:lvl1pPr>
              <a:defRPr/>
            </a:lvl1pPr>
          </a:lstStyle>
          <a:p>
            <a:r>
              <a:rPr lang="en-US" smtClean="0"/>
              <a:t>9/14/2007</a:t>
            </a:r>
            <a:endParaRPr lang="en-US"/>
          </a:p>
        </p:txBody>
      </p:sp>
      <p:sp>
        <p:nvSpPr>
          <p:cNvPr id="5" name="Footer Placeholder 4"/>
          <p:cNvSpPr>
            <a:spLocks noGrp="1"/>
          </p:cNvSpPr>
          <p:nvPr>
            <p:ph type="ftr" sz="quarter" idx="11"/>
          </p:nvPr>
        </p:nvSpPr>
        <p:spPr>
          <a:xfrm>
            <a:off x="3657600" y="6243638"/>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7042150" y="6243638"/>
            <a:ext cx="1905000" cy="457200"/>
          </a:xfrm>
        </p:spPr>
        <p:txBody>
          <a:bodyPr/>
          <a:lstStyle>
            <a:lvl1pPr>
              <a:defRPr/>
            </a:lvl1pPr>
          </a:lstStyle>
          <a:p>
            <a:fld id="{48E19F5F-C8FF-4055-BF0D-54B7DE67D6D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r>
              <a:rPr lang="en-US" smtClean="0"/>
              <a:t>9/14/2007</a:t>
            </a:r>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3439367-A0D0-47BC-8779-7BA4951AE68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smtClean="0"/>
              <a:t>9/14/2007</a:t>
            </a:r>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D97B99A-F444-4058-9CE1-4745EE7F7B4C}"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r>
              <a:rPr lang="en-US" smtClean="0"/>
              <a:t>9/14/2007</a:t>
            </a:r>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C1AA09A-A3DB-4AAF-A571-85DDCD97105D}"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r>
              <a:rPr lang="en-US" smtClean="0"/>
              <a:t>9/14/2007</a:t>
            </a:r>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1B55B4B5-DBAE-4C5A-A237-52AD55FCF7D0}"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r>
              <a:rPr lang="en-US" smtClean="0"/>
              <a:t>9/14/2007</a:t>
            </a:r>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96ADB3D1-97BB-4922-B3DA-C0F87F388169}"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smtClean="0"/>
              <a:t>9/14/2007</a:t>
            </a:r>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9A1DEA2-8F74-4A7F-B1A5-1CE18EB907C5}"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9/14/2007</a:t>
            </a:r>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80B46BA-16D8-4C56-AB5D-4DE0FE3D55D7}"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9/14/2007</a:t>
            </a:r>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28CD2BD2-628F-4969-BB59-CB988EA00981}"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4"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eaLnBrk="1" hangingPunct="1"/>
            <a:endParaRPr kumimoji="1" lang="en-US" sz="2400"/>
          </a:p>
        </p:txBody>
      </p:sp>
      <p:sp>
        <p:nvSpPr>
          <p:cNvPr id="28675"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endParaRPr kumimoji="1" lang="en-US" sz="2400"/>
          </a:p>
        </p:txBody>
      </p:sp>
      <p:sp>
        <p:nvSpPr>
          <p:cNvPr id="28676"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eaLnBrk="1" hangingPunct="1"/>
            <a:endParaRPr kumimoji="1" lang="en-US" sz="2400"/>
          </a:p>
        </p:txBody>
      </p:sp>
      <p:sp>
        <p:nvSpPr>
          <p:cNvPr id="28677"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endParaRPr kumimoji="1" lang="en-US" sz="2400"/>
          </a:p>
        </p:txBody>
      </p:sp>
      <p:sp>
        <p:nvSpPr>
          <p:cNvPr id="28678"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eaLnBrk="1" hangingPunct="1"/>
            <a:endParaRPr kumimoji="1" lang="en-US" sz="2400"/>
          </a:p>
        </p:txBody>
      </p:sp>
      <p:sp>
        <p:nvSpPr>
          <p:cNvPr id="28679"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eaLnBrk="1" hangingPunct="1"/>
            <a:endParaRPr kumimoji="1" lang="en-US" sz="2400"/>
          </a:p>
        </p:txBody>
      </p:sp>
      <p:sp>
        <p:nvSpPr>
          <p:cNvPr id="28680"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eaLnBrk="1" hangingPunct="1"/>
            <a:endParaRPr kumimoji="1" lang="en-US" sz="2400"/>
          </a:p>
        </p:txBody>
      </p:sp>
      <p:sp>
        <p:nvSpPr>
          <p:cNvPr id="28681" name="Rectangle 9"/>
          <p:cNvSpPr>
            <a:spLocks noGrp="1" noChangeArrowheads="1"/>
          </p:cNvSpPr>
          <p:nvPr>
            <p:ph type="title"/>
          </p:nvPr>
        </p:nvSpPr>
        <p:spPr bwMode="auto">
          <a:xfrm>
            <a:off x="1150938" y="214313"/>
            <a:ext cx="7793037" cy="14620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28682"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8683" name="Rectangle 11"/>
          <p:cNvSpPr>
            <a:spLocks noGrp="1" noChangeArrowheads="1"/>
          </p:cNvSpPr>
          <p:nvPr>
            <p:ph type="dt" sz="half" idx="2"/>
          </p:nvPr>
        </p:nvSpPr>
        <p:spPr bwMode="auto">
          <a:xfrm>
            <a:off x="11620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lvl1pPr>
          </a:lstStyle>
          <a:p>
            <a:r>
              <a:rPr lang="en-US" smtClean="0"/>
              <a:t>9/14/2007</a:t>
            </a:r>
            <a:endParaRPr lang="en-US"/>
          </a:p>
        </p:txBody>
      </p:sp>
      <p:sp>
        <p:nvSpPr>
          <p:cNvPr id="28684" name="Rectangle 12"/>
          <p:cNvSpPr>
            <a:spLocks noGrp="1" noChangeArrowheads="1"/>
          </p:cNvSpPr>
          <p:nvPr>
            <p:ph type="ftr" sz="quarter" idx="3"/>
          </p:nvPr>
        </p:nvSpPr>
        <p:spPr bwMode="auto">
          <a:xfrm>
            <a:off x="3657600" y="6243638"/>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lvl1pPr>
          </a:lstStyle>
          <a:p>
            <a:endParaRPr lang="en-US"/>
          </a:p>
        </p:txBody>
      </p:sp>
      <p:sp>
        <p:nvSpPr>
          <p:cNvPr id="28685" name="Rectangle 13"/>
          <p:cNvSpPr>
            <a:spLocks noGrp="1" noChangeArrowheads="1"/>
          </p:cNvSpPr>
          <p:nvPr>
            <p:ph type="sldNum" sz="quarter" idx="4"/>
          </p:nvPr>
        </p:nvSpPr>
        <p:spPr bwMode="auto">
          <a:xfrm>
            <a:off x="7042150" y="6243638"/>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lvl1pPr>
          </a:lstStyle>
          <a:p>
            <a:fld id="{6BED1D99-226F-413E-B5B6-AE0F262EF772}"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66" r:id="rId12"/>
  </p:sldLayoutIdLst>
  <p:hf sldNum="0" hdr="0" ftr="0"/>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pitchFamily="34" charset="0"/>
        </a:defRPr>
      </a:lvl2pPr>
      <a:lvl3pPr algn="l" rtl="0" fontAlgn="base">
        <a:spcBef>
          <a:spcPct val="0"/>
        </a:spcBef>
        <a:spcAft>
          <a:spcPct val="0"/>
        </a:spcAft>
        <a:defRPr sz="4400">
          <a:solidFill>
            <a:schemeClr val="tx2"/>
          </a:solidFill>
          <a:latin typeface="Tahoma" pitchFamily="34" charset="0"/>
        </a:defRPr>
      </a:lvl3pPr>
      <a:lvl4pPr algn="l" rtl="0" fontAlgn="base">
        <a:spcBef>
          <a:spcPct val="0"/>
        </a:spcBef>
        <a:spcAft>
          <a:spcPct val="0"/>
        </a:spcAft>
        <a:defRPr sz="4400">
          <a:solidFill>
            <a:schemeClr val="tx2"/>
          </a:solidFill>
          <a:latin typeface="Tahoma" pitchFamily="34" charset="0"/>
        </a:defRPr>
      </a:lvl4pPr>
      <a:lvl5pPr algn="l" rtl="0" fontAlgn="base">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4"/>
          <p:cNvSpPr>
            <a:spLocks noGrp="1" noChangeArrowheads="1"/>
          </p:cNvSpPr>
          <p:nvPr>
            <p:ph type="dt" sz="half" idx="2"/>
          </p:nvPr>
        </p:nvSpPr>
        <p:spPr/>
        <p:txBody>
          <a:bodyPr/>
          <a:lstStyle/>
          <a:p>
            <a:r>
              <a:rPr lang="en-US"/>
              <a:t>9/14/2007</a:t>
            </a:r>
            <a:endParaRPr lang="en-US"/>
          </a:p>
        </p:txBody>
      </p:sp>
      <p:sp>
        <p:nvSpPr>
          <p:cNvPr id="4103" name="Rectangle 7"/>
          <p:cNvSpPr>
            <a:spLocks noGrp="1" noChangeArrowheads="1"/>
          </p:cNvSpPr>
          <p:nvPr>
            <p:ph type="ctrTitle"/>
          </p:nvPr>
        </p:nvSpPr>
        <p:spPr/>
        <p:txBody>
          <a:bodyPr/>
          <a:lstStyle/>
          <a:p>
            <a:r>
              <a:rPr lang="en-US"/>
              <a:t>Annual Meeting</a:t>
            </a:r>
          </a:p>
        </p:txBody>
      </p:sp>
      <p:sp>
        <p:nvSpPr>
          <p:cNvPr id="4104" name="Rectangle 8"/>
          <p:cNvSpPr>
            <a:spLocks noGrp="1" noChangeArrowheads="1"/>
          </p:cNvSpPr>
          <p:nvPr>
            <p:ph type="subTitle" idx="1"/>
          </p:nvPr>
        </p:nvSpPr>
        <p:spPr/>
        <p:txBody>
          <a:bodyPr/>
          <a:lstStyle/>
          <a:p>
            <a:r>
              <a:rPr lang="en-US"/>
              <a:t>Worldwide Sporting Goods</a:t>
            </a:r>
          </a:p>
        </p:txBody>
      </p:sp>
    </p:spTree>
  </p:cSld>
  <p:clrMapOvr>
    <a:masterClrMapping/>
  </p:clrMapOvr>
  <p:transition advTm="0">
    <p:cut/>
  </p:transition>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9/14/2007</a:t>
            </a:r>
            <a:endParaRPr lang="en-US"/>
          </a:p>
        </p:txBody>
      </p:sp>
      <p:sp>
        <p:nvSpPr>
          <p:cNvPr id="16391" name="Rectangle 7"/>
          <p:cNvSpPr>
            <a:spLocks noGrp="1" noChangeArrowheads="1"/>
          </p:cNvSpPr>
          <p:nvPr>
            <p:ph type="title"/>
          </p:nvPr>
        </p:nvSpPr>
        <p:spPr/>
        <p:txBody>
          <a:bodyPr/>
          <a:lstStyle/>
          <a:p>
            <a:r>
              <a:rPr lang="en-US"/>
              <a:t>Summary</a:t>
            </a:r>
          </a:p>
        </p:txBody>
      </p:sp>
      <p:sp>
        <p:nvSpPr>
          <p:cNvPr id="16392" name="Rectangle 8"/>
          <p:cNvSpPr>
            <a:spLocks noGrp="1" noChangeArrowheads="1"/>
          </p:cNvSpPr>
          <p:nvPr>
            <p:ph type="body" idx="1"/>
          </p:nvPr>
        </p:nvSpPr>
        <p:spPr/>
        <p:txBody>
          <a:bodyPr/>
          <a:lstStyle/>
          <a:p>
            <a:r>
              <a:rPr lang="en-US"/>
              <a:t>Summarize key successes/challenges</a:t>
            </a:r>
          </a:p>
          <a:p>
            <a:r>
              <a:rPr lang="en-US"/>
              <a:t>Reiterate key goals</a:t>
            </a:r>
          </a:p>
          <a:p>
            <a:r>
              <a:rPr lang="en-US"/>
              <a:t>Thanks</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6391"/>
                                        </p:tgtEl>
                                        <p:attrNameLst>
                                          <p:attrName>style.visibility</p:attrName>
                                        </p:attrNameLst>
                                      </p:cBhvr>
                                      <p:to>
                                        <p:strVal val="visible"/>
                                      </p:to>
                                    </p:set>
                                    <p:animEffect transition="in" filter="blinds(horizontal)">
                                      <p:cBhvr>
                                        <p:cTn id="7" dur="500"/>
                                        <p:tgtEl>
                                          <p:spTgt spid="1639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6392">
                                            <p:txEl>
                                              <p:pRg st="0" end="0"/>
                                            </p:txEl>
                                          </p:spTgt>
                                        </p:tgtEl>
                                        <p:attrNameLst>
                                          <p:attrName>style.visibility</p:attrName>
                                        </p:attrNameLst>
                                      </p:cBhvr>
                                      <p:to>
                                        <p:strVal val="visible"/>
                                      </p:to>
                                    </p:set>
                                    <p:animEffect transition="in" filter="blinds(horizontal)">
                                      <p:cBhvr>
                                        <p:cTn id="12" dur="500"/>
                                        <p:tgtEl>
                                          <p:spTgt spid="1639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6392">
                                            <p:txEl>
                                              <p:pRg st="1" end="1"/>
                                            </p:txEl>
                                          </p:spTgt>
                                        </p:tgtEl>
                                        <p:attrNameLst>
                                          <p:attrName>style.visibility</p:attrName>
                                        </p:attrNameLst>
                                      </p:cBhvr>
                                      <p:to>
                                        <p:strVal val="visible"/>
                                      </p:to>
                                    </p:set>
                                    <p:animEffect transition="in" filter="blinds(horizontal)">
                                      <p:cBhvr>
                                        <p:cTn id="17" dur="500"/>
                                        <p:tgtEl>
                                          <p:spTgt spid="1639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6392">
                                            <p:txEl>
                                              <p:pRg st="2" end="2"/>
                                            </p:txEl>
                                          </p:spTgt>
                                        </p:tgtEl>
                                        <p:attrNameLst>
                                          <p:attrName>style.visibility</p:attrName>
                                        </p:attrNameLst>
                                      </p:cBhvr>
                                      <p:to>
                                        <p:strVal val="visible"/>
                                      </p:to>
                                    </p:set>
                                    <p:animEffect transition="in" filter="blinds(horizontal)">
                                      <p:cBhvr>
                                        <p:cTn id="22" dur="500"/>
                                        <p:tgtEl>
                                          <p:spTgt spid="1639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1" grpId="0" autoUpdateAnimBg="0"/>
      <p:bldP spid="16392"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9/14/2007</a:t>
            </a:r>
            <a:endParaRPr lang="en-US"/>
          </a:p>
        </p:txBody>
      </p:sp>
      <p:sp>
        <p:nvSpPr>
          <p:cNvPr id="18434" name="Rectangle 1026"/>
          <p:cNvSpPr>
            <a:spLocks noGrp="1" noChangeArrowheads="1"/>
          </p:cNvSpPr>
          <p:nvPr>
            <p:ph type="title"/>
          </p:nvPr>
        </p:nvSpPr>
        <p:spPr/>
        <p:txBody>
          <a:bodyPr/>
          <a:lstStyle/>
          <a:p>
            <a:r>
              <a:rPr lang="en-US"/>
              <a:t>Agenda</a:t>
            </a:r>
          </a:p>
        </p:txBody>
      </p:sp>
      <p:sp>
        <p:nvSpPr>
          <p:cNvPr id="18435" name="Rectangle 1027"/>
          <p:cNvSpPr>
            <a:spLocks noGrp="1" noChangeArrowheads="1"/>
          </p:cNvSpPr>
          <p:nvPr>
            <p:ph type="body" idx="1"/>
          </p:nvPr>
        </p:nvSpPr>
        <p:spPr/>
        <p:txBody>
          <a:bodyPr/>
          <a:lstStyle/>
          <a:p>
            <a:r>
              <a:rPr lang="en-US"/>
              <a:t>Welcome and Introductions</a:t>
            </a:r>
          </a:p>
          <a:p>
            <a:r>
              <a:rPr lang="en-US"/>
              <a:t>Highlights of past year</a:t>
            </a:r>
          </a:p>
          <a:p>
            <a:r>
              <a:rPr lang="en-US"/>
              <a:t>Prior Goals</a:t>
            </a:r>
          </a:p>
          <a:p>
            <a:r>
              <a:rPr lang="en-US"/>
              <a:t>Financial Overview</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blinds(horizontal)">
                                      <p:cBhvr>
                                        <p:cTn id="7" dur="500"/>
                                        <p:tgtEl>
                                          <p:spTgt spid="1843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8435">
                                            <p:txEl>
                                              <p:pRg st="0" end="0"/>
                                            </p:txEl>
                                          </p:spTgt>
                                        </p:tgtEl>
                                        <p:attrNameLst>
                                          <p:attrName>style.visibility</p:attrName>
                                        </p:attrNameLst>
                                      </p:cBhvr>
                                      <p:to>
                                        <p:strVal val="visible"/>
                                      </p:to>
                                    </p:set>
                                    <p:animEffect transition="in" filter="blinds(horizontal)">
                                      <p:cBhvr>
                                        <p:cTn id="12" dur="500"/>
                                        <p:tgtEl>
                                          <p:spTgt spid="1843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8435">
                                            <p:txEl>
                                              <p:pRg st="1" end="1"/>
                                            </p:txEl>
                                          </p:spTgt>
                                        </p:tgtEl>
                                        <p:attrNameLst>
                                          <p:attrName>style.visibility</p:attrName>
                                        </p:attrNameLst>
                                      </p:cBhvr>
                                      <p:to>
                                        <p:strVal val="visible"/>
                                      </p:to>
                                    </p:set>
                                    <p:animEffect transition="in" filter="blinds(horizontal)">
                                      <p:cBhvr>
                                        <p:cTn id="17" dur="500"/>
                                        <p:tgtEl>
                                          <p:spTgt spid="1843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8435">
                                            <p:txEl>
                                              <p:pRg st="2" end="2"/>
                                            </p:txEl>
                                          </p:spTgt>
                                        </p:tgtEl>
                                        <p:attrNameLst>
                                          <p:attrName>style.visibility</p:attrName>
                                        </p:attrNameLst>
                                      </p:cBhvr>
                                      <p:to>
                                        <p:strVal val="visible"/>
                                      </p:to>
                                    </p:set>
                                    <p:animEffect transition="in" filter="blinds(horizontal)">
                                      <p:cBhvr>
                                        <p:cTn id="22" dur="500"/>
                                        <p:tgtEl>
                                          <p:spTgt spid="1843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8435">
                                            <p:txEl>
                                              <p:pRg st="3" end="3"/>
                                            </p:txEl>
                                          </p:spTgt>
                                        </p:tgtEl>
                                        <p:attrNameLst>
                                          <p:attrName>style.visibility</p:attrName>
                                        </p:attrNameLst>
                                      </p:cBhvr>
                                      <p:to>
                                        <p:strVal val="visible"/>
                                      </p:to>
                                    </p:set>
                                    <p:animEffect transition="in" filter="blinds(horizontal)">
                                      <p:cBhvr>
                                        <p:cTn id="27" dur="500"/>
                                        <p:tgtEl>
                                          <p:spTgt spid="1843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9/14/2007</a:t>
            </a:r>
            <a:endParaRPr lang="en-US"/>
          </a:p>
        </p:txBody>
      </p:sp>
      <p:sp>
        <p:nvSpPr>
          <p:cNvPr id="6151" name="Rectangle 7"/>
          <p:cNvSpPr>
            <a:spLocks noGrp="1" noChangeArrowheads="1"/>
          </p:cNvSpPr>
          <p:nvPr>
            <p:ph type="title"/>
          </p:nvPr>
        </p:nvSpPr>
        <p:spPr/>
        <p:txBody>
          <a:bodyPr/>
          <a:lstStyle/>
          <a:p>
            <a:r>
              <a:rPr lang="en-US"/>
              <a:t>Highlights of Past Year</a:t>
            </a:r>
          </a:p>
        </p:txBody>
      </p:sp>
      <p:sp>
        <p:nvSpPr>
          <p:cNvPr id="6152" name="Rectangle 8"/>
          <p:cNvSpPr>
            <a:spLocks noGrp="1" noChangeArrowheads="1"/>
          </p:cNvSpPr>
          <p:nvPr>
            <p:ph type="body" idx="1"/>
          </p:nvPr>
        </p:nvSpPr>
        <p:spPr/>
        <p:txBody>
          <a:bodyPr/>
          <a:lstStyle/>
          <a:p>
            <a:r>
              <a:rPr lang="en-US"/>
              <a:t>Increased profits by 20%.</a:t>
            </a:r>
          </a:p>
          <a:p>
            <a:r>
              <a:rPr lang="en-US"/>
              <a:t>Expanded into Canada and Mexico.</a:t>
            </a:r>
          </a:p>
          <a:p>
            <a:r>
              <a:rPr lang="en-US"/>
              <a:t>Added 3 new product lines.</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151"/>
                                        </p:tgtEl>
                                        <p:attrNameLst>
                                          <p:attrName>style.visibility</p:attrName>
                                        </p:attrNameLst>
                                      </p:cBhvr>
                                      <p:to>
                                        <p:strVal val="visible"/>
                                      </p:to>
                                    </p:set>
                                    <p:animEffect transition="in" filter="blinds(horizontal)">
                                      <p:cBhvr>
                                        <p:cTn id="7" dur="500"/>
                                        <p:tgtEl>
                                          <p:spTgt spid="615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152">
                                            <p:txEl>
                                              <p:pRg st="0" end="0"/>
                                            </p:txEl>
                                          </p:spTgt>
                                        </p:tgtEl>
                                        <p:attrNameLst>
                                          <p:attrName>style.visibility</p:attrName>
                                        </p:attrNameLst>
                                      </p:cBhvr>
                                      <p:to>
                                        <p:strVal val="visible"/>
                                      </p:to>
                                    </p:set>
                                    <p:animEffect transition="in" filter="blinds(horizontal)">
                                      <p:cBhvr>
                                        <p:cTn id="12" dur="500"/>
                                        <p:tgtEl>
                                          <p:spTgt spid="615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152">
                                            <p:txEl>
                                              <p:pRg st="1" end="1"/>
                                            </p:txEl>
                                          </p:spTgt>
                                        </p:tgtEl>
                                        <p:attrNameLst>
                                          <p:attrName>style.visibility</p:attrName>
                                        </p:attrNameLst>
                                      </p:cBhvr>
                                      <p:to>
                                        <p:strVal val="visible"/>
                                      </p:to>
                                    </p:set>
                                    <p:animEffect transition="in" filter="blinds(horizontal)">
                                      <p:cBhvr>
                                        <p:cTn id="17" dur="500"/>
                                        <p:tgtEl>
                                          <p:spTgt spid="615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152">
                                            <p:txEl>
                                              <p:pRg st="2" end="2"/>
                                            </p:txEl>
                                          </p:spTgt>
                                        </p:tgtEl>
                                        <p:attrNameLst>
                                          <p:attrName>style.visibility</p:attrName>
                                        </p:attrNameLst>
                                      </p:cBhvr>
                                      <p:to>
                                        <p:strVal val="visible"/>
                                      </p:to>
                                    </p:set>
                                    <p:animEffect transition="in" filter="blinds(horizontal)">
                                      <p:cBhvr>
                                        <p:cTn id="22" dur="500"/>
                                        <p:tgtEl>
                                          <p:spTgt spid="615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1" grpId="0" autoUpdateAnimBg="0"/>
      <p:bldP spid="6152"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9/14/2007</a:t>
            </a:r>
            <a:endParaRPr lang="en-US"/>
          </a:p>
        </p:txBody>
      </p:sp>
      <p:sp>
        <p:nvSpPr>
          <p:cNvPr id="10249" name="Rectangle 9"/>
          <p:cNvSpPr>
            <a:spLocks noGrp="1" noChangeArrowheads="1"/>
          </p:cNvSpPr>
          <p:nvPr>
            <p:ph type="title"/>
          </p:nvPr>
        </p:nvSpPr>
        <p:spPr/>
        <p:txBody>
          <a:bodyPr/>
          <a:lstStyle/>
          <a:p>
            <a:r>
              <a:rPr lang="en-US"/>
              <a:t>Review of Prior Goals</a:t>
            </a:r>
          </a:p>
        </p:txBody>
      </p:sp>
      <p:sp>
        <p:nvSpPr>
          <p:cNvPr id="10250" name="Rectangle 10"/>
          <p:cNvSpPr>
            <a:spLocks noGrp="1" noChangeArrowheads="1"/>
          </p:cNvSpPr>
          <p:nvPr>
            <p:ph type="body" idx="1"/>
          </p:nvPr>
        </p:nvSpPr>
        <p:spPr/>
        <p:txBody>
          <a:bodyPr/>
          <a:lstStyle/>
          <a:p>
            <a:r>
              <a:rPr lang="en-US"/>
              <a:t>Financial</a:t>
            </a:r>
          </a:p>
          <a:p>
            <a:pPr lvl="1"/>
            <a:r>
              <a:rPr lang="en-US"/>
              <a:t>raise profits by 15%</a:t>
            </a:r>
          </a:p>
          <a:p>
            <a:r>
              <a:rPr lang="en-US"/>
              <a:t>Competitive</a:t>
            </a:r>
          </a:p>
          <a:p>
            <a:pPr lvl="1"/>
            <a:r>
              <a:rPr lang="en-US"/>
              <a:t> Expand into foreign markets</a:t>
            </a:r>
          </a:p>
          <a:p>
            <a:r>
              <a:rPr lang="en-US"/>
              <a:t>Progress</a:t>
            </a:r>
          </a:p>
          <a:p>
            <a:pPr lvl="1"/>
            <a:r>
              <a:rPr lang="en-US"/>
              <a:t> Add 2 new product lines</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0249"/>
                                        </p:tgtEl>
                                        <p:attrNameLst>
                                          <p:attrName>style.visibility</p:attrName>
                                        </p:attrNameLst>
                                      </p:cBhvr>
                                      <p:to>
                                        <p:strVal val="visible"/>
                                      </p:to>
                                    </p:set>
                                    <p:animEffect transition="in" filter="blinds(horizontal)">
                                      <p:cBhvr>
                                        <p:cTn id="7" dur="500"/>
                                        <p:tgtEl>
                                          <p:spTgt spid="1024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250">
                                            <p:txEl>
                                              <p:pRg st="0" end="0"/>
                                            </p:txEl>
                                          </p:spTgt>
                                        </p:tgtEl>
                                        <p:attrNameLst>
                                          <p:attrName>style.visibility</p:attrName>
                                        </p:attrNameLst>
                                      </p:cBhvr>
                                      <p:to>
                                        <p:strVal val="visible"/>
                                      </p:to>
                                    </p:set>
                                    <p:animEffect transition="in" filter="blinds(horizontal)">
                                      <p:cBhvr>
                                        <p:cTn id="12" dur="500"/>
                                        <p:tgtEl>
                                          <p:spTgt spid="10250">
                                            <p:txEl>
                                              <p:pRg st="0" end="0"/>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0250">
                                            <p:txEl>
                                              <p:pRg st="1" end="1"/>
                                            </p:txEl>
                                          </p:spTgt>
                                        </p:tgtEl>
                                        <p:attrNameLst>
                                          <p:attrName>style.visibility</p:attrName>
                                        </p:attrNameLst>
                                      </p:cBhvr>
                                      <p:to>
                                        <p:strVal val="visible"/>
                                      </p:to>
                                    </p:set>
                                    <p:animEffect transition="in" filter="blinds(horizontal)">
                                      <p:cBhvr>
                                        <p:cTn id="15" dur="500"/>
                                        <p:tgtEl>
                                          <p:spTgt spid="10250">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0250">
                                            <p:txEl>
                                              <p:pRg st="2" end="2"/>
                                            </p:txEl>
                                          </p:spTgt>
                                        </p:tgtEl>
                                        <p:attrNameLst>
                                          <p:attrName>style.visibility</p:attrName>
                                        </p:attrNameLst>
                                      </p:cBhvr>
                                      <p:to>
                                        <p:strVal val="visible"/>
                                      </p:to>
                                    </p:set>
                                    <p:animEffect transition="in" filter="blinds(horizontal)">
                                      <p:cBhvr>
                                        <p:cTn id="20" dur="500"/>
                                        <p:tgtEl>
                                          <p:spTgt spid="10250">
                                            <p:txEl>
                                              <p:pRg st="2" end="2"/>
                                            </p:txEl>
                                          </p:spTgt>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10250">
                                            <p:txEl>
                                              <p:pRg st="3" end="3"/>
                                            </p:txEl>
                                          </p:spTgt>
                                        </p:tgtEl>
                                        <p:attrNameLst>
                                          <p:attrName>style.visibility</p:attrName>
                                        </p:attrNameLst>
                                      </p:cBhvr>
                                      <p:to>
                                        <p:strVal val="visible"/>
                                      </p:to>
                                    </p:set>
                                    <p:animEffect transition="in" filter="blinds(horizontal)">
                                      <p:cBhvr>
                                        <p:cTn id="23" dur="500"/>
                                        <p:tgtEl>
                                          <p:spTgt spid="10250">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0250">
                                            <p:txEl>
                                              <p:pRg st="4" end="4"/>
                                            </p:txEl>
                                          </p:spTgt>
                                        </p:tgtEl>
                                        <p:attrNameLst>
                                          <p:attrName>style.visibility</p:attrName>
                                        </p:attrNameLst>
                                      </p:cBhvr>
                                      <p:to>
                                        <p:strVal val="visible"/>
                                      </p:to>
                                    </p:set>
                                    <p:animEffect transition="in" filter="blinds(horizontal)">
                                      <p:cBhvr>
                                        <p:cTn id="28" dur="500"/>
                                        <p:tgtEl>
                                          <p:spTgt spid="10250">
                                            <p:txEl>
                                              <p:pRg st="4" end="4"/>
                                            </p:txEl>
                                          </p:spTgt>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0250">
                                            <p:txEl>
                                              <p:pRg st="5" end="5"/>
                                            </p:txEl>
                                          </p:spTgt>
                                        </p:tgtEl>
                                        <p:attrNameLst>
                                          <p:attrName>style.visibility</p:attrName>
                                        </p:attrNameLst>
                                      </p:cBhvr>
                                      <p:to>
                                        <p:strVal val="visible"/>
                                      </p:to>
                                    </p:set>
                                    <p:animEffect transition="in" filter="blinds(horizontal)">
                                      <p:cBhvr>
                                        <p:cTn id="31" dur="500"/>
                                        <p:tgtEl>
                                          <p:spTgt spid="1025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9" grpId="0" autoUpdateAnimBg="0"/>
      <p:bldP spid="10250"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9/14/2007</a:t>
            </a:r>
            <a:endParaRPr lang="en-US"/>
          </a:p>
        </p:txBody>
      </p:sp>
      <p:sp>
        <p:nvSpPr>
          <p:cNvPr id="7175" name="Rectangle 7"/>
          <p:cNvSpPr>
            <a:spLocks noGrp="1" noChangeArrowheads="1"/>
          </p:cNvSpPr>
          <p:nvPr>
            <p:ph type="title"/>
          </p:nvPr>
        </p:nvSpPr>
        <p:spPr/>
        <p:txBody>
          <a:bodyPr/>
          <a:lstStyle/>
          <a:p>
            <a:r>
              <a:rPr lang="en-US"/>
              <a:t>Financial Overview</a:t>
            </a:r>
          </a:p>
        </p:txBody>
      </p:sp>
      <p:graphicFrame>
        <p:nvGraphicFramePr>
          <p:cNvPr id="7177" name="Object 9"/>
          <p:cNvGraphicFramePr>
            <a:graphicFrameLocks noChangeAspect="1"/>
          </p:cNvGraphicFramePr>
          <p:nvPr>
            <p:ph type="chart" idx="1"/>
          </p:nvPr>
        </p:nvGraphicFramePr>
        <p:xfrm>
          <a:off x="1182688" y="2017713"/>
          <a:ext cx="7772400" cy="4113212"/>
        </p:xfrm>
        <a:graphic>
          <a:graphicData uri="http://schemas.openxmlformats.org/presentationml/2006/ole">
            <p:oleObj spid="_x0000_s7177" name="Chart" r:id="rId3" imgW="6172200" imgH="3352800" progId="MSGraph.Chart.8">
              <p:embed followColorScheme="full"/>
            </p:oleObj>
          </a:graphicData>
        </a:graphic>
      </p:graphicFrame>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175"/>
                                        </p:tgtEl>
                                        <p:attrNameLst>
                                          <p:attrName>style.visibility</p:attrName>
                                        </p:attrNameLst>
                                      </p:cBhvr>
                                      <p:to>
                                        <p:strVal val="visible"/>
                                      </p:to>
                                    </p:set>
                                    <p:animEffect transition="in" filter="blinds(horizontal)">
                                      <p:cBhvr>
                                        <p:cTn id="7" dur="500"/>
                                        <p:tgtEl>
                                          <p:spTgt spid="7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5"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9/14/2007</a:t>
            </a:r>
            <a:endParaRPr lang="en-US"/>
          </a:p>
        </p:txBody>
      </p:sp>
      <p:sp>
        <p:nvSpPr>
          <p:cNvPr id="21506" name="Rectangle 2"/>
          <p:cNvSpPr>
            <a:spLocks noGrp="1" noChangeArrowheads="1"/>
          </p:cNvSpPr>
          <p:nvPr>
            <p:ph type="title"/>
          </p:nvPr>
        </p:nvSpPr>
        <p:spPr/>
        <p:txBody>
          <a:bodyPr/>
          <a:lstStyle/>
          <a:p>
            <a:r>
              <a:rPr lang="en-US"/>
              <a:t>Financial Overview</a:t>
            </a:r>
          </a:p>
        </p:txBody>
      </p:sp>
      <p:sp>
        <p:nvSpPr>
          <p:cNvPr id="21507" name="Rectangle 3"/>
          <p:cNvSpPr>
            <a:spLocks noGrp="1" noChangeArrowheads="1"/>
          </p:cNvSpPr>
          <p:nvPr>
            <p:ph type="body" idx="1"/>
          </p:nvPr>
        </p:nvSpPr>
        <p:spPr/>
        <p:txBody>
          <a:bodyPr/>
          <a:lstStyle/>
          <a:p>
            <a:pPr marL="0" indent="0">
              <a:buFont typeface="Wingdings" pitchFamily="2" charset="2"/>
              <a:buNone/>
            </a:pPr>
            <a:r>
              <a:rPr lang="en-US"/>
              <a:t>	Last year, there was a steady increase in revenues. We did not experience the drop in the 3rd quarter that we experienced in the previous year. This is attributed in part to the better summer weather last summer.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9/14/2007</a:t>
            </a:r>
            <a:endParaRPr lang="en-US"/>
          </a:p>
        </p:txBody>
      </p:sp>
      <p:sp>
        <p:nvSpPr>
          <p:cNvPr id="12295" name="Rectangle 7"/>
          <p:cNvSpPr>
            <a:spLocks noGrp="1" noChangeArrowheads="1"/>
          </p:cNvSpPr>
          <p:nvPr>
            <p:ph type="title"/>
          </p:nvPr>
        </p:nvSpPr>
        <p:spPr/>
        <p:txBody>
          <a:bodyPr/>
          <a:lstStyle/>
          <a:p>
            <a:r>
              <a:rPr lang="en-US"/>
              <a:t>Revenue and Profit</a:t>
            </a:r>
          </a:p>
        </p:txBody>
      </p:sp>
      <p:sp>
        <p:nvSpPr>
          <p:cNvPr id="12296" name="Rectangle 8"/>
          <p:cNvSpPr>
            <a:spLocks noGrp="1" noChangeArrowheads="1"/>
          </p:cNvSpPr>
          <p:nvPr>
            <p:ph type="body" idx="1"/>
          </p:nvPr>
        </p:nvSpPr>
        <p:spPr/>
        <p:txBody>
          <a:bodyPr/>
          <a:lstStyle/>
          <a:p>
            <a:r>
              <a:rPr lang="en-US"/>
              <a:t>Projected Revenue</a:t>
            </a:r>
          </a:p>
          <a:p>
            <a:r>
              <a:rPr lang="en-US"/>
              <a:t>Actual Revenue</a:t>
            </a:r>
          </a:p>
          <a:p>
            <a:r>
              <a:rPr lang="en-US"/>
              <a:t>Profit Margin</a:t>
            </a:r>
          </a:p>
          <a:p>
            <a:r>
              <a:rPr lang="en-US"/>
              <a:t>People had more to spend</a:t>
            </a:r>
          </a:p>
          <a:p>
            <a:r>
              <a:rPr lang="en-US"/>
              <a:t>Emphasis on keeping in shape</a:t>
            </a:r>
          </a:p>
          <a:p>
            <a:r>
              <a:rPr lang="en-US"/>
              <a:t>Recreation spending went up</a:t>
            </a:r>
          </a:p>
          <a:p>
            <a:endParaRPr lang="en-US"/>
          </a:p>
          <a:p>
            <a:endParaRPr lang="en-US"/>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2295"/>
                                        </p:tgtEl>
                                        <p:attrNameLst>
                                          <p:attrName>style.visibility</p:attrName>
                                        </p:attrNameLst>
                                      </p:cBhvr>
                                      <p:to>
                                        <p:strVal val="visible"/>
                                      </p:to>
                                    </p:set>
                                    <p:animEffect transition="in" filter="blinds(horizontal)">
                                      <p:cBhvr>
                                        <p:cTn id="7" dur="500"/>
                                        <p:tgtEl>
                                          <p:spTgt spid="1229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296">
                                            <p:txEl>
                                              <p:pRg st="0" end="0"/>
                                            </p:txEl>
                                          </p:spTgt>
                                        </p:tgtEl>
                                        <p:attrNameLst>
                                          <p:attrName>style.visibility</p:attrName>
                                        </p:attrNameLst>
                                      </p:cBhvr>
                                      <p:to>
                                        <p:strVal val="visible"/>
                                      </p:to>
                                    </p:set>
                                    <p:animEffect transition="in" filter="blinds(horizontal)">
                                      <p:cBhvr>
                                        <p:cTn id="12" dur="500"/>
                                        <p:tgtEl>
                                          <p:spTgt spid="1229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296">
                                            <p:txEl>
                                              <p:pRg st="1" end="1"/>
                                            </p:txEl>
                                          </p:spTgt>
                                        </p:tgtEl>
                                        <p:attrNameLst>
                                          <p:attrName>style.visibility</p:attrName>
                                        </p:attrNameLst>
                                      </p:cBhvr>
                                      <p:to>
                                        <p:strVal val="visible"/>
                                      </p:to>
                                    </p:set>
                                    <p:animEffect transition="in" filter="blinds(horizontal)">
                                      <p:cBhvr>
                                        <p:cTn id="17" dur="500"/>
                                        <p:tgtEl>
                                          <p:spTgt spid="1229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2296">
                                            <p:txEl>
                                              <p:pRg st="2" end="2"/>
                                            </p:txEl>
                                          </p:spTgt>
                                        </p:tgtEl>
                                        <p:attrNameLst>
                                          <p:attrName>style.visibility</p:attrName>
                                        </p:attrNameLst>
                                      </p:cBhvr>
                                      <p:to>
                                        <p:strVal val="visible"/>
                                      </p:to>
                                    </p:set>
                                    <p:animEffect transition="in" filter="blinds(horizontal)">
                                      <p:cBhvr>
                                        <p:cTn id="22" dur="500"/>
                                        <p:tgtEl>
                                          <p:spTgt spid="1229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2296">
                                            <p:txEl>
                                              <p:pRg st="3" end="3"/>
                                            </p:txEl>
                                          </p:spTgt>
                                        </p:tgtEl>
                                        <p:attrNameLst>
                                          <p:attrName>style.visibility</p:attrName>
                                        </p:attrNameLst>
                                      </p:cBhvr>
                                      <p:to>
                                        <p:strVal val="visible"/>
                                      </p:to>
                                    </p:set>
                                    <p:animEffect transition="in" filter="blinds(horizontal)">
                                      <p:cBhvr>
                                        <p:cTn id="27" dur="500"/>
                                        <p:tgtEl>
                                          <p:spTgt spid="12296">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2296">
                                            <p:txEl>
                                              <p:pRg st="4" end="4"/>
                                            </p:txEl>
                                          </p:spTgt>
                                        </p:tgtEl>
                                        <p:attrNameLst>
                                          <p:attrName>style.visibility</p:attrName>
                                        </p:attrNameLst>
                                      </p:cBhvr>
                                      <p:to>
                                        <p:strVal val="visible"/>
                                      </p:to>
                                    </p:set>
                                    <p:animEffect transition="in" filter="blinds(horizontal)">
                                      <p:cBhvr>
                                        <p:cTn id="32" dur="500"/>
                                        <p:tgtEl>
                                          <p:spTgt spid="12296">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2296">
                                            <p:txEl>
                                              <p:pRg st="5" end="5"/>
                                            </p:txEl>
                                          </p:spTgt>
                                        </p:tgtEl>
                                        <p:attrNameLst>
                                          <p:attrName>style.visibility</p:attrName>
                                        </p:attrNameLst>
                                      </p:cBhvr>
                                      <p:to>
                                        <p:strVal val="visible"/>
                                      </p:to>
                                    </p:set>
                                    <p:animEffect transition="in" filter="blinds(horizontal)">
                                      <p:cBhvr>
                                        <p:cTn id="37" dur="500"/>
                                        <p:tgtEl>
                                          <p:spTgt spid="1229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5" grpId="0" autoUpdateAnimBg="0"/>
      <p:bldP spid="12296"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9/14/2007</a:t>
            </a:r>
            <a:endParaRPr lang="en-US"/>
          </a:p>
        </p:txBody>
      </p:sp>
      <p:sp>
        <p:nvSpPr>
          <p:cNvPr id="20482" name="Rectangle 2"/>
          <p:cNvSpPr>
            <a:spLocks noGrp="1" noChangeArrowheads="1"/>
          </p:cNvSpPr>
          <p:nvPr>
            <p:ph type="title"/>
          </p:nvPr>
        </p:nvSpPr>
        <p:spPr/>
        <p:txBody>
          <a:bodyPr/>
          <a:lstStyle/>
          <a:p>
            <a:r>
              <a:rPr lang="en-US"/>
              <a:t>Important Trends</a:t>
            </a:r>
          </a:p>
        </p:txBody>
      </p:sp>
      <p:sp>
        <p:nvSpPr>
          <p:cNvPr id="20483" name="Rectangle 3"/>
          <p:cNvSpPr>
            <a:spLocks noGrp="1" noChangeArrowheads="1"/>
          </p:cNvSpPr>
          <p:nvPr>
            <p:ph type="body" idx="1"/>
          </p:nvPr>
        </p:nvSpPr>
        <p:spPr/>
        <p:txBody>
          <a:bodyP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9/14/2007</a:t>
            </a:r>
            <a:endParaRPr lang="en-US"/>
          </a:p>
        </p:txBody>
      </p:sp>
      <p:sp>
        <p:nvSpPr>
          <p:cNvPr id="15367" name="Rectangle 7"/>
          <p:cNvSpPr>
            <a:spLocks noGrp="1" noChangeArrowheads="1"/>
          </p:cNvSpPr>
          <p:nvPr>
            <p:ph type="title"/>
          </p:nvPr>
        </p:nvSpPr>
        <p:spPr/>
        <p:txBody>
          <a:bodyPr/>
          <a:lstStyle/>
          <a:p>
            <a:r>
              <a:rPr lang="en-US"/>
              <a:t>Goals for Next Period</a:t>
            </a:r>
          </a:p>
        </p:txBody>
      </p:sp>
      <p:sp>
        <p:nvSpPr>
          <p:cNvPr id="15368" name="Rectangle 8"/>
          <p:cNvSpPr>
            <a:spLocks noGrp="1" noChangeArrowheads="1"/>
          </p:cNvSpPr>
          <p:nvPr>
            <p:ph type="body" idx="1"/>
          </p:nvPr>
        </p:nvSpPr>
        <p:spPr/>
        <p:txBody>
          <a:bodyPr/>
          <a:lstStyle/>
          <a:p>
            <a:r>
              <a:rPr lang="en-US"/>
              <a:t>Strategic undertakings</a:t>
            </a:r>
          </a:p>
          <a:p>
            <a:r>
              <a:rPr lang="en-US"/>
              <a:t>Financial goals</a:t>
            </a:r>
          </a:p>
          <a:p>
            <a:r>
              <a:rPr lang="en-US"/>
              <a:t>Other key efforts</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5367"/>
                                        </p:tgtEl>
                                        <p:attrNameLst>
                                          <p:attrName>style.visibility</p:attrName>
                                        </p:attrNameLst>
                                      </p:cBhvr>
                                      <p:to>
                                        <p:strVal val="visible"/>
                                      </p:to>
                                    </p:set>
                                    <p:animEffect transition="in" filter="blinds(horizontal)">
                                      <p:cBhvr>
                                        <p:cTn id="7" dur="500"/>
                                        <p:tgtEl>
                                          <p:spTgt spid="1536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5368">
                                            <p:txEl>
                                              <p:pRg st="0" end="0"/>
                                            </p:txEl>
                                          </p:spTgt>
                                        </p:tgtEl>
                                        <p:attrNameLst>
                                          <p:attrName>style.visibility</p:attrName>
                                        </p:attrNameLst>
                                      </p:cBhvr>
                                      <p:to>
                                        <p:strVal val="visible"/>
                                      </p:to>
                                    </p:set>
                                    <p:animEffect transition="in" filter="blinds(horizontal)">
                                      <p:cBhvr>
                                        <p:cTn id="12" dur="500"/>
                                        <p:tgtEl>
                                          <p:spTgt spid="1536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5368">
                                            <p:txEl>
                                              <p:pRg st="1" end="1"/>
                                            </p:txEl>
                                          </p:spTgt>
                                        </p:tgtEl>
                                        <p:attrNameLst>
                                          <p:attrName>style.visibility</p:attrName>
                                        </p:attrNameLst>
                                      </p:cBhvr>
                                      <p:to>
                                        <p:strVal val="visible"/>
                                      </p:to>
                                    </p:set>
                                    <p:animEffect transition="in" filter="blinds(horizontal)">
                                      <p:cBhvr>
                                        <p:cTn id="17" dur="500"/>
                                        <p:tgtEl>
                                          <p:spTgt spid="1536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5368">
                                            <p:txEl>
                                              <p:pRg st="2" end="2"/>
                                            </p:txEl>
                                          </p:spTgt>
                                        </p:tgtEl>
                                        <p:attrNameLst>
                                          <p:attrName>style.visibility</p:attrName>
                                        </p:attrNameLst>
                                      </p:cBhvr>
                                      <p:to>
                                        <p:strVal val="visible"/>
                                      </p:to>
                                    </p:set>
                                    <p:animEffect transition="in" filter="blinds(horizontal)">
                                      <p:cBhvr>
                                        <p:cTn id="22" dur="500"/>
                                        <p:tgtEl>
                                          <p:spTgt spid="1536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7" grpId="0" autoUpdateAnimBg="0"/>
      <p:bldP spid="15368" grpId="0" build="p" autoUpdateAnimBg="0"/>
    </p:bldLst>
  </p:timing>
</p:sld>
</file>

<file path=ppt/theme/theme1.xml><?xml version="1.0" encoding="utf-8"?>
<a:theme xmlns:a="http://schemas.openxmlformats.org/drawingml/2006/main" name="Blends">
  <a:themeElements>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362A8EFB9F2E489EFB45BF2A181E2E" ma:contentTypeVersion="14" ma:contentTypeDescription="Create a new document." ma:contentTypeScope="" ma:versionID="4710f1d7b039be77b0f3b51895231f29">
  <xsd:schema xmlns:xsd="http://www.w3.org/2001/XMLSchema" xmlns:xs="http://www.w3.org/2001/XMLSchema" xmlns:p="http://schemas.microsoft.com/office/2006/metadata/properties" xmlns:ns2="bcaee46d-dd85-491c-a329-537526765ebf" xmlns:ns3="990d1803-5a5d-4e37-b3b6-5276567aa9e3" targetNamespace="http://schemas.microsoft.com/office/2006/metadata/properties" ma:root="true" ma:fieldsID="cf1284dd7f8d7cf48102b78fec786c07" ns2:_="" ns3:_="">
    <xsd:import namespace="bcaee46d-dd85-491c-a329-537526765ebf"/>
    <xsd:import namespace="990d1803-5a5d-4e37-b3b6-5276567aa9e3"/>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MediaServiceOCR" minOccurs="0"/>
                <xsd:element ref="ns2:MediaServiceLoca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aee46d-dd85-491c-a329-537526765eb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55ecf51-9d3a-405d-aee3-f11263887025"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90d1803-5a5d-4e37-b3b6-5276567aa9e3"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059d67b8-7457-422b-8922-1b56053e59a8}" ma:internalName="TaxCatchAll" ma:showField="CatchAllData" ma:web="990d1803-5a5d-4e37-b3b6-5276567aa9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DDA5FE2-D309-4852-B6D7-300227D383B2}"/>
</file>

<file path=customXml/itemProps2.xml><?xml version="1.0" encoding="utf-8"?>
<ds:datastoreItem xmlns:ds="http://schemas.openxmlformats.org/officeDocument/2006/customXml" ds:itemID="{BE6F205E-FD46-44BA-99F1-ADDE8E0C71B8}"/>
</file>

<file path=docProps/app.xml><?xml version="1.0" encoding="utf-8"?>
<Properties xmlns="http://schemas.openxmlformats.org/officeDocument/2006/extended-properties" xmlns:vt="http://schemas.openxmlformats.org/officeDocument/2006/docPropsVTypes">
  <Template>Blends</Template>
  <TotalTime>61</TotalTime>
  <Words>130</Words>
  <Application>Microsoft PowerPoint 7.0</Application>
  <PresentationFormat>On-screen Show (4:3)</PresentationFormat>
  <Paragraphs>52</Paragraphs>
  <Slides>10</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2" baseType="lpstr">
      <vt:lpstr>Blends</vt:lpstr>
      <vt:lpstr>Chart</vt:lpstr>
      <vt:lpstr>Annual Meeting</vt:lpstr>
      <vt:lpstr>Agenda</vt:lpstr>
      <vt:lpstr>Highlights of Past Year</vt:lpstr>
      <vt:lpstr>Review of Prior Goals</vt:lpstr>
      <vt:lpstr>Financial Overview</vt:lpstr>
      <vt:lpstr>Financial Overview</vt:lpstr>
      <vt:lpstr>Revenue and Profit</vt:lpstr>
      <vt:lpstr>Important Trends</vt:lpstr>
      <vt:lpstr>Goals for Next Period</vt:lpstr>
      <vt:lpstr>Summary</vt:lpstr>
    </vt:vector>
  </TitlesOfParts>
  <Company>PTS Learning Systems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Company Meeting Title</dc:title>
  <dc:creator>Lisa Nichols</dc:creator>
  <cp:lastModifiedBy>Kevin O'Kelly</cp:lastModifiedBy>
  <cp:revision>17</cp:revision>
  <cp:lastPrinted>1996-12-09T16:11:54Z</cp:lastPrinted>
  <dcterms:created xsi:type="dcterms:W3CDTF">1996-12-05T15:14:54Z</dcterms:created>
  <dcterms:modified xsi:type="dcterms:W3CDTF">2007-09-14T18:42:29Z</dcterms:modified>
</cp:coreProperties>
</file>