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6" r:id="rId1"/>
  </p:sldMasterIdLst>
  <p:notesMasterIdLst>
    <p:notesMasterId r:id="rId12"/>
  </p:notesMasterIdLst>
  <p:sldIdLst>
    <p:sldId id="256" r:id="rId2"/>
    <p:sldId id="269" r:id="rId3"/>
    <p:sldId id="258" r:id="rId4"/>
    <p:sldId id="262" r:id="rId5"/>
    <p:sldId id="259" r:id="rId6"/>
    <p:sldId id="271" r:id="rId7"/>
    <p:sldId id="264" r:id="rId8"/>
    <p:sldId id="270" r:id="rId9"/>
    <p:sldId id="267" r:id="rId10"/>
    <p:sldId id="268"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00"/>
    <a:srgbClr val="FFFFCC"/>
    <a:srgbClr val="CC0000"/>
    <a:srgbClr val="000066"/>
    <a:srgbClr val="FFCC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595" autoAdjust="0"/>
  </p:normalViewPr>
  <p:slideViewPr>
    <p:cSldViewPr>
      <p:cViewPr varScale="1">
        <p:scale>
          <a:sx n="70" d="100"/>
          <a:sy n="70" d="100"/>
        </p:scale>
        <p:origin x="-42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86"/>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kumimoji="1" sz="1000" i="1"/>
            </a:lvl1pPr>
          </a:lstStyle>
          <a:p>
            <a:r>
              <a:rPr lang="en-US"/>
              <a:t>*</a:t>
            </a:r>
            <a:endParaRPr lang="en-US" sz="1200"/>
          </a:p>
        </p:txBody>
      </p:sp>
      <p:sp>
        <p:nvSpPr>
          <p:cNvPr id="205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kumimoji="1" sz="1000" i="1"/>
            </a:lvl1pPr>
          </a:lstStyle>
          <a:p>
            <a:r>
              <a:rPr lang="en-US"/>
              <a:t>07/16/96</a:t>
            </a:r>
            <a:endParaRPr lang="en-US" sz="1200"/>
          </a:p>
        </p:txBody>
      </p:sp>
      <p:sp>
        <p:nvSpPr>
          <p:cNvPr id="2052" name="Rectangle 1028"/>
          <p:cNvSpPr>
            <a:spLocks noGrp="1" noRot="1" noChangeAspect="1" noChangeArrowheads="1"/>
          </p:cNvSpPr>
          <p:nvPr>
            <p:ph type="sldImg" idx="2"/>
          </p:nvPr>
        </p:nvSpPr>
        <p:spPr bwMode="auto">
          <a:xfrm>
            <a:off x="1143000" y="685800"/>
            <a:ext cx="4572000" cy="3429000"/>
          </a:xfrm>
          <a:prstGeom prst="rect">
            <a:avLst/>
          </a:prstGeom>
          <a:noFill/>
          <a:ln w="12700" cap="sq">
            <a:solidFill>
              <a:schemeClr val="tx1"/>
            </a:solidFill>
            <a:miter lim="800000"/>
            <a:headEnd/>
            <a:tailEnd/>
          </a:ln>
          <a:effectLst/>
        </p:spPr>
      </p:sp>
      <p:sp>
        <p:nvSpPr>
          <p:cNvPr id="205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kumimoji="1" sz="1000" i="1"/>
            </a:lvl1pPr>
          </a:lstStyle>
          <a:p>
            <a:r>
              <a:rPr lang="en-US"/>
              <a:t>*</a:t>
            </a:r>
            <a:endParaRPr lang="en-US" sz="1200"/>
          </a:p>
        </p:txBody>
      </p:sp>
      <p:sp>
        <p:nvSpPr>
          <p:cNvPr id="205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kumimoji="1" sz="1000" i="1"/>
            </a:lvl1pPr>
          </a:lstStyle>
          <a:p>
            <a:r>
              <a:rPr lang="en-US"/>
              <a:t>##</a:t>
            </a:r>
            <a:endParaRPr lang="en-US" sz="1200"/>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746" name="Group 2"/>
          <p:cNvGrpSpPr>
            <a:grpSpLocks/>
          </p:cNvGrpSpPr>
          <p:nvPr/>
        </p:nvGrpSpPr>
        <p:grpSpPr bwMode="auto">
          <a:xfrm>
            <a:off x="0" y="0"/>
            <a:ext cx="9142413" cy="6856413"/>
            <a:chOff x="0" y="0"/>
            <a:chExt cx="5759" cy="4319"/>
          </a:xfrm>
        </p:grpSpPr>
        <p:sp>
          <p:nvSpPr>
            <p:cNvPr id="31747"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1748" name="Group 4"/>
            <p:cNvGrpSpPr>
              <a:grpSpLocks/>
            </p:cNvGrpSpPr>
            <p:nvPr userDrawn="1"/>
          </p:nvGrpSpPr>
          <p:grpSpPr bwMode="auto">
            <a:xfrm>
              <a:off x="0" y="0"/>
              <a:ext cx="5759" cy="4319"/>
              <a:chOff x="0" y="0"/>
              <a:chExt cx="5759" cy="4319"/>
            </a:xfrm>
          </p:grpSpPr>
          <p:sp>
            <p:nvSpPr>
              <p:cNvPr id="31749"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0"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1"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2"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3"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4"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5"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6"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7"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8"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9"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0"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1"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2"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3"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4"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5"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6"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7"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8"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69"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70"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71"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2"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3"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1774" name="Group 30"/>
              <p:cNvGrpSpPr>
                <a:grpSpLocks/>
              </p:cNvGrpSpPr>
              <p:nvPr/>
            </p:nvGrpSpPr>
            <p:grpSpPr bwMode="auto">
              <a:xfrm>
                <a:off x="0" y="0"/>
                <a:ext cx="5758" cy="1045"/>
                <a:chOff x="0" y="0"/>
                <a:chExt cx="5758" cy="1045"/>
              </a:xfrm>
            </p:grpSpPr>
            <p:sp>
              <p:nvSpPr>
                <p:cNvPr id="31775"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6"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7"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8"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9"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0"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1"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2"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3"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4"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5"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6"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7"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8"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9"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1790" name="Group 46"/>
              <p:cNvGrpSpPr>
                <a:grpSpLocks/>
              </p:cNvGrpSpPr>
              <p:nvPr/>
            </p:nvGrpSpPr>
            <p:grpSpPr bwMode="auto">
              <a:xfrm>
                <a:off x="0" y="558"/>
                <a:ext cx="5758" cy="487"/>
                <a:chOff x="0" y="558"/>
                <a:chExt cx="5758" cy="487"/>
              </a:xfrm>
            </p:grpSpPr>
            <p:sp>
              <p:nvSpPr>
                <p:cNvPr id="31791"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1792"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1793" name="Group 49"/>
              <p:cNvGrpSpPr>
                <a:grpSpLocks/>
              </p:cNvGrpSpPr>
              <p:nvPr/>
            </p:nvGrpSpPr>
            <p:grpSpPr bwMode="auto">
              <a:xfrm>
                <a:off x="264" y="1039"/>
                <a:ext cx="5200" cy="3280"/>
                <a:chOff x="264" y="1039"/>
                <a:chExt cx="5200" cy="3280"/>
              </a:xfrm>
            </p:grpSpPr>
            <p:sp>
              <p:nvSpPr>
                <p:cNvPr id="31794"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5"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6"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7"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8"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9"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0"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1"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2"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1803"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4"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1805"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1806"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1807"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8"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1809"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1810"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1811" name="Rectangle 67"/>
          <p:cNvSpPr>
            <a:spLocks noGrp="1" noChangeArrowheads="1"/>
          </p:cNvSpPr>
          <p:nvPr>
            <p:ph type="ctrTitle" sz="quarter"/>
          </p:nvPr>
        </p:nvSpPr>
        <p:spPr>
          <a:xfrm>
            <a:off x="455613" y="1920875"/>
            <a:ext cx="8226425" cy="1736725"/>
          </a:xfrm>
        </p:spPr>
        <p:txBody>
          <a:bodyPr anchor="b" anchorCtr="1"/>
          <a:lstStyle>
            <a:lvl1pPr>
              <a:defRPr sz="5400"/>
            </a:lvl1pPr>
          </a:lstStyle>
          <a:p>
            <a:r>
              <a:rPr lang="en-US"/>
              <a:t>Click to edit Master title style</a:t>
            </a:r>
          </a:p>
        </p:txBody>
      </p:sp>
      <p:sp>
        <p:nvSpPr>
          <p:cNvPr id="31812"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31813" name="Rectangle 69"/>
          <p:cNvSpPr>
            <a:spLocks noGrp="1" noChangeArrowheads="1"/>
          </p:cNvSpPr>
          <p:nvPr>
            <p:ph type="dt" sz="quarter" idx="2"/>
          </p:nvPr>
        </p:nvSpPr>
        <p:spPr/>
        <p:txBody>
          <a:bodyPr/>
          <a:lstStyle>
            <a:lvl1pPr>
              <a:defRPr/>
            </a:lvl1pPr>
          </a:lstStyle>
          <a:p>
            <a:fld id="{9E7E11A5-351E-4469-85FB-51811A23D56A}" type="datetime1">
              <a:rPr lang="en-US"/>
              <a:pPr/>
              <a:t>8/4/2007</a:t>
            </a:fld>
            <a:endParaRPr lang="en-US"/>
          </a:p>
        </p:txBody>
      </p:sp>
      <p:sp>
        <p:nvSpPr>
          <p:cNvPr id="31814" name="Rectangle 70"/>
          <p:cNvSpPr>
            <a:spLocks noGrp="1" noChangeArrowheads="1"/>
          </p:cNvSpPr>
          <p:nvPr>
            <p:ph type="ftr" sz="quarter" idx="3"/>
          </p:nvPr>
        </p:nvSpPr>
        <p:spPr/>
        <p:txBody>
          <a:bodyPr/>
          <a:lstStyle>
            <a:lvl1pPr>
              <a:defRPr/>
            </a:lvl1pPr>
          </a:lstStyle>
          <a:p>
            <a:endParaRPr lang="en-US"/>
          </a:p>
        </p:txBody>
      </p:sp>
      <p:sp>
        <p:nvSpPr>
          <p:cNvPr id="31815" name="Rectangle 71"/>
          <p:cNvSpPr>
            <a:spLocks noGrp="1" noChangeArrowheads="1"/>
          </p:cNvSpPr>
          <p:nvPr>
            <p:ph type="sldNum" sz="quarter" idx="4"/>
          </p:nvPr>
        </p:nvSpPr>
        <p:spPr/>
        <p:txBody>
          <a:bodyPr/>
          <a:lstStyle>
            <a:lvl1pPr>
              <a:defRPr/>
            </a:lvl1pPr>
          </a:lstStyle>
          <a:p>
            <a:fld id="{E4AB5E27-0854-42FC-BC89-1C389687F5A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74A6FDAA-F42C-41E6-9C1D-C29641A1C325}"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973F2E-B46A-49B4-8E3F-AE0D86CDA55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3050"/>
            <a:ext cx="2055813" cy="58229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73050"/>
            <a:ext cx="6018212" cy="5822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8DBD77C7-7207-4874-B98E-E4157B1B3EE8}"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A2C7527-31D6-43B5-8FB0-98118151192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5613" y="1598613"/>
            <a:ext cx="8226425" cy="4497387"/>
          </a:xfrm>
        </p:spPr>
        <p:txBody>
          <a:bodyPr/>
          <a:lstStyle/>
          <a:p>
            <a:endParaRPr lang="en-GB"/>
          </a:p>
        </p:txBody>
      </p:sp>
      <p:sp>
        <p:nvSpPr>
          <p:cNvPr id="4" name="Date Placeholder 3"/>
          <p:cNvSpPr>
            <a:spLocks noGrp="1"/>
          </p:cNvSpPr>
          <p:nvPr>
            <p:ph type="dt" sz="half" idx="10"/>
          </p:nvPr>
        </p:nvSpPr>
        <p:spPr>
          <a:xfrm>
            <a:off x="455613" y="6242050"/>
            <a:ext cx="2130425" cy="474663"/>
          </a:xfrm>
        </p:spPr>
        <p:txBody>
          <a:bodyPr/>
          <a:lstStyle>
            <a:lvl1pPr>
              <a:defRPr/>
            </a:lvl1pPr>
          </a:lstStyle>
          <a:p>
            <a:fld id="{7CB9082A-59EE-4E13-9745-18F7AC1D5BB9}" type="datetime1">
              <a:rPr lang="en-US"/>
              <a:pPr/>
              <a:t>8/4/2007</a:t>
            </a:fld>
            <a:endParaRPr lang="en-US"/>
          </a:p>
        </p:txBody>
      </p:sp>
      <p:sp>
        <p:nvSpPr>
          <p:cNvPr id="5" name="Footer Placeholder 4"/>
          <p:cNvSpPr>
            <a:spLocks noGrp="1"/>
          </p:cNvSpPr>
          <p:nvPr>
            <p:ph type="ftr" sz="quarter" idx="11"/>
          </p:nvPr>
        </p:nvSpPr>
        <p:spPr>
          <a:xfrm>
            <a:off x="3124200" y="6242050"/>
            <a:ext cx="2895600" cy="474663"/>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2050"/>
            <a:ext cx="2130425" cy="474663"/>
          </a:xfrm>
        </p:spPr>
        <p:txBody>
          <a:bodyPr/>
          <a:lstStyle>
            <a:lvl1pPr>
              <a:defRPr/>
            </a:lvl1pPr>
          </a:lstStyle>
          <a:p>
            <a:fld id="{6F733FBD-3A29-47D9-95B2-191DFAF0AD3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848BEBF0-7789-47FA-B3E2-A1FB0101D030}"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31A1CE-16F2-42F2-9FBE-26599CB6B4C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B3E6A22-8DBA-4E9C-AF62-2333E8BB640B}"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3615BDA-5F8F-49E2-8310-52F1F91CFB5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29A01A23-5BE2-4DDE-B1BC-7D36310724D7}"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42A56DF-1E9E-4E89-84BF-DF5EC66CCA3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75897256-113A-419A-BFD3-81E59A2C1A0C}" type="datetime1">
              <a:rPr lang="en-US"/>
              <a:pPr/>
              <a:t>8/4/2007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F409303-79C5-4549-B4ED-E59140D939D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6D4C9CAF-B10C-4A7E-9CE8-281C3BD52AC8}" type="datetime1">
              <a:rPr lang="en-US"/>
              <a:pPr/>
              <a:t>8/4/2007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AD01B0F-4488-49F3-924F-1E2839ED119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A2F5B34-16EE-40FE-9F2F-237FD7532148}" type="datetime1">
              <a:rPr lang="en-US"/>
              <a:pPr/>
              <a:t>8/4/2007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0191073-D9C4-46C6-9379-FB3B930C8B1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C1AFBD5-C2D1-4D65-AFB8-D195229D63A4}"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32AACEC-A7AC-4D1B-B2A6-00527D31684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21A941-D82A-4C32-84AD-ECF81F0F9DDF}"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A18A6DF-9F52-43E2-A38B-E7F147141B3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142413" cy="6856413"/>
            <a:chOff x="0" y="0"/>
            <a:chExt cx="5759" cy="4319"/>
          </a:xfrm>
        </p:grpSpPr>
        <p:sp>
          <p:nvSpPr>
            <p:cNvPr id="30723"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0724" name="Group 4"/>
            <p:cNvGrpSpPr>
              <a:grpSpLocks/>
            </p:cNvGrpSpPr>
            <p:nvPr userDrawn="1"/>
          </p:nvGrpSpPr>
          <p:grpSpPr bwMode="auto">
            <a:xfrm>
              <a:off x="0" y="0"/>
              <a:ext cx="5759" cy="4319"/>
              <a:chOff x="0" y="0"/>
              <a:chExt cx="5759" cy="4319"/>
            </a:xfrm>
          </p:grpSpPr>
          <p:sp>
            <p:nvSpPr>
              <p:cNvPr id="30725"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26"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7"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8"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29"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30"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1"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2"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3"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4"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35"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6"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7"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8"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9"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0"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1"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2"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3"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4"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45"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46"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7"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8"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9"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0750" name="Group 30"/>
              <p:cNvGrpSpPr>
                <a:grpSpLocks/>
              </p:cNvGrpSpPr>
              <p:nvPr userDrawn="1"/>
            </p:nvGrpSpPr>
            <p:grpSpPr bwMode="auto">
              <a:xfrm>
                <a:off x="0" y="0"/>
                <a:ext cx="5758" cy="1045"/>
                <a:chOff x="0" y="0"/>
                <a:chExt cx="5758" cy="1045"/>
              </a:xfrm>
            </p:grpSpPr>
            <p:sp>
              <p:nvSpPr>
                <p:cNvPr id="30751"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2"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3"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4"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5"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6"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7"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8"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9"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0"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1"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2"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3"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4"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5"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0766" name="Group 46"/>
              <p:cNvGrpSpPr>
                <a:grpSpLocks/>
              </p:cNvGrpSpPr>
              <p:nvPr userDrawn="1"/>
            </p:nvGrpSpPr>
            <p:grpSpPr bwMode="auto">
              <a:xfrm>
                <a:off x="0" y="558"/>
                <a:ext cx="5758" cy="487"/>
                <a:chOff x="0" y="558"/>
                <a:chExt cx="5758" cy="487"/>
              </a:xfrm>
            </p:grpSpPr>
            <p:sp>
              <p:nvSpPr>
                <p:cNvPr id="30767"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0768"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0769" name="Group 49"/>
              <p:cNvGrpSpPr>
                <a:grpSpLocks/>
              </p:cNvGrpSpPr>
              <p:nvPr userDrawn="1"/>
            </p:nvGrpSpPr>
            <p:grpSpPr bwMode="auto">
              <a:xfrm>
                <a:off x="264" y="1039"/>
                <a:ext cx="5200" cy="3280"/>
                <a:chOff x="264" y="1039"/>
                <a:chExt cx="5200" cy="3280"/>
              </a:xfrm>
            </p:grpSpPr>
            <p:sp>
              <p:nvSpPr>
                <p:cNvPr id="30770"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1"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2"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3"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4"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5"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6"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7"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8"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0779"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0"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0781"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0782"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0783"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4"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0785"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0786"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0787" name="Rectangle 67"/>
          <p:cNvSpPr>
            <a:spLocks noGrp="1" noChangeArrowheads="1"/>
          </p:cNvSpPr>
          <p:nvPr>
            <p:ph type="title"/>
          </p:nvPr>
        </p:nvSpPr>
        <p:spPr bwMode="black">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88" name="Rectangle 68"/>
          <p:cNvSpPr>
            <a:spLocks noGrp="1" noChangeArrowheads="1"/>
          </p:cNvSpPr>
          <p:nvPr>
            <p:ph type="dt" sz="half" idx="2"/>
          </p:nvPr>
        </p:nvSpPr>
        <p:spPr bwMode="black">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fld id="{D69A392A-1906-4780-BD34-EF195FD0CEAA}" type="datetime1">
              <a:rPr lang="en-US"/>
              <a:pPr/>
              <a:t>8/4/2007</a:t>
            </a:fld>
            <a:endParaRPr lang="en-US"/>
          </a:p>
        </p:txBody>
      </p:sp>
      <p:sp>
        <p:nvSpPr>
          <p:cNvPr id="30789" name="Rectangle 69"/>
          <p:cNvSpPr>
            <a:spLocks noGrp="1" noChangeArrowheads="1"/>
          </p:cNvSpPr>
          <p:nvPr>
            <p:ph type="ftr" sz="quarter" idx="3"/>
          </p:nvPr>
        </p:nvSpPr>
        <p:spPr bwMode="black">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30790" name="Rectangle 70"/>
          <p:cNvSpPr>
            <a:spLocks noGrp="1" noChangeArrowheads="1"/>
          </p:cNvSpPr>
          <p:nvPr>
            <p:ph type="sldNum" sz="quarter" idx="4"/>
          </p:nvPr>
        </p:nvSpPr>
        <p:spPr bwMode="black">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5150E056-94FA-40A1-887D-1FC10604A2CE}" type="slidenum">
              <a:rPr lang="en-US"/>
              <a:pPr/>
              <a:t>‹#›</a:t>
            </a:fld>
            <a:endParaRPr lang="en-US"/>
          </a:p>
        </p:txBody>
      </p:sp>
      <p:sp>
        <p:nvSpPr>
          <p:cNvPr id="30791" name="Rectangle 71"/>
          <p:cNvSpPr>
            <a:spLocks noGrp="1" noChangeArrowheads="1"/>
          </p:cNvSpPr>
          <p:nvPr>
            <p:ph type="body" idx="1"/>
          </p:nvPr>
        </p:nvSpPr>
        <p:spPr bwMode="black">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Grp="1" noChangeArrowheads="1"/>
          </p:cNvSpPr>
          <p:nvPr>
            <p:ph type="ctrTitle"/>
          </p:nvPr>
        </p:nvSpPr>
        <p:spPr>
          <a:noFill/>
          <a:ln/>
        </p:spPr>
        <p:txBody>
          <a:bodyPr anchor="ctr" anchorCtr="0"/>
          <a:lstStyle/>
          <a:p>
            <a:r>
              <a:rPr lang="en-US" sz="3600">
                <a:latin typeface="CG Times" pitchFamily="18" charset="0"/>
              </a:rPr>
              <a:t>Annual Meeting</a:t>
            </a:r>
          </a:p>
        </p:txBody>
      </p:sp>
      <p:sp>
        <p:nvSpPr>
          <p:cNvPr id="4104" name="Rectangle 8"/>
          <p:cNvSpPr>
            <a:spLocks noGrp="1" noChangeArrowheads="1"/>
          </p:cNvSpPr>
          <p:nvPr>
            <p:ph type="subTitle" idx="1"/>
          </p:nvPr>
        </p:nvSpPr>
        <p:spPr/>
        <p:txBody>
          <a:bodyPr/>
          <a:lstStyle/>
          <a:p>
            <a:r>
              <a:rPr lang="en-US"/>
              <a:t>Worldwide Sporting Goods</a:t>
            </a:r>
          </a:p>
        </p:txBody>
      </p:sp>
    </p:spTree>
  </p:cSld>
  <p:clrMapOvr>
    <a:masterClrMapping/>
  </p:clrMapOvr>
  <p:transition advTm="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Rectangle 7"/>
          <p:cNvSpPr>
            <a:spLocks noGrp="1" noChangeArrowheads="1"/>
          </p:cNvSpPr>
          <p:nvPr>
            <p:ph type="title"/>
          </p:nvPr>
        </p:nvSpPr>
        <p:spPr/>
        <p:txBody>
          <a:bodyPr/>
          <a:lstStyle/>
          <a:p>
            <a:r>
              <a:rPr lang="en-US"/>
              <a:t>Summary</a:t>
            </a:r>
          </a:p>
        </p:txBody>
      </p:sp>
      <p:sp>
        <p:nvSpPr>
          <p:cNvPr id="16392" name="Rectangle 8"/>
          <p:cNvSpPr>
            <a:spLocks noGrp="1" noChangeArrowheads="1"/>
          </p:cNvSpPr>
          <p:nvPr>
            <p:ph type="body" idx="1"/>
          </p:nvPr>
        </p:nvSpPr>
        <p:spPr/>
        <p:txBody>
          <a:bodyPr/>
          <a:lstStyle/>
          <a:p>
            <a:r>
              <a:rPr lang="en-US"/>
              <a:t>Summarize key successes/challenges</a:t>
            </a:r>
          </a:p>
          <a:p>
            <a:r>
              <a:rPr lang="en-US"/>
              <a:t>Reiterate key goals</a:t>
            </a:r>
          </a:p>
          <a:p>
            <a:r>
              <a:rPr lang="en-US"/>
              <a:t>Thanks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a:ln/>
        </p:spPr>
        <p:txBody>
          <a:bodyPr/>
          <a:lstStyle/>
          <a:p>
            <a:r>
              <a:rPr lang="en-US" sz="3600">
                <a:latin typeface="CG Times" pitchFamily="18" charset="0"/>
              </a:rPr>
              <a:t>Agenda</a:t>
            </a:r>
          </a:p>
        </p:txBody>
      </p:sp>
      <p:sp>
        <p:nvSpPr>
          <p:cNvPr id="18435" name="Rectangle 3"/>
          <p:cNvSpPr>
            <a:spLocks noGrp="1" noChangeArrowheads="1"/>
          </p:cNvSpPr>
          <p:nvPr>
            <p:ph type="body" idx="1"/>
          </p:nvPr>
        </p:nvSpPr>
        <p:spPr/>
        <p:txBody>
          <a:bodyPr/>
          <a:lstStyle/>
          <a:p>
            <a:r>
              <a:rPr lang="en-US"/>
              <a:t>Welcome and introductions</a:t>
            </a:r>
          </a:p>
          <a:p>
            <a:r>
              <a:rPr lang="en-US"/>
              <a:t>Highlights of past year</a:t>
            </a:r>
          </a:p>
          <a:p>
            <a:r>
              <a:rPr lang="en-US"/>
              <a:t>Prior goals</a:t>
            </a:r>
          </a:p>
          <a:p>
            <a:r>
              <a:rPr lang="en-US"/>
              <a:t>Financial overview</a:t>
            </a:r>
          </a:p>
        </p:txBody>
      </p:sp>
      <p:sp>
        <p:nvSpPr>
          <p:cNvPr id="4" name="Right Arrow 3"/>
          <p:cNvSpPr/>
          <p:nvPr/>
        </p:nvSpPr>
        <p:spPr bwMode="auto">
          <a:xfrm>
            <a:off x="5594364" y="5035572"/>
            <a:ext cx="2994066" cy="1497033"/>
          </a:xfrm>
          <a:prstGeom prst="rightArrow">
            <a:avLst/>
          </a:prstGeom>
          <a:solidFill>
            <a:schemeClr val="accent1"/>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7"/>
          <p:cNvSpPr>
            <a:spLocks noGrp="1" noChangeArrowheads="1"/>
          </p:cNvSpPr>
          <p:nvPr>
            <p:ph type="title"/>
          </p:nvPr>
        </p:nvSpPr>
        <p:spPr/>
        <p:txBody>
          <a:bodyPr/>
          <a:lstStyle/>
          <a:p>
            <a:r>
              <a:rPr lang="en-US"/>
              <a:t>Highlights of Past Year</a:t>
            </a:r>
          </a:p>
        </p:txBody>
      </p:sp>
      <p:sp>
        <p:nvSpPr>
          <p:cNvPr id="6152" name="Rectangle 8"/>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Rectangle 9"/>
          <p:cNvSpPr>
            <a:spLocks noGrp="1" noChangeArrowheads="1"/>
          </p:cNvSpPr>
          <p:nvPr>
            <p:ph type="title"/>
          </p:nvPr>
        </p:nvSpPr>
        <p:spPr/>
        <p:txBody>
          <a:bodyPr/>
          <a:lstStyle/>
          <a:p>
            <a:r>
              <a:rPr lang="en-US"/>
              <a:t>Review of Prior Goals</a:t>
            </a:r>
          </a:p>
        </p:txBody>
      </p:sp>
      <p:sp>
        <p:nvSpPr>
          <p:cNvPr id="10250" name="Rectangle 10"/>
          <p:cNvSpPr>
            <a:spLocks noGrp="1" noChangeArrowheads="1"/>
          </p:cNvSpPr>
          <p:nvPr>
            <p:ph type="body" idx="1"/>
          </p:nvPr>
        </p:nvSpPr>
        <p:spPr/>
        <p:txBody>
          <a:bodyPr/>
          <a:lstStyle/>
          <a:p>
            <a:r>
              <a:rPr lang="en-US"/>
              <a:t>Financial</a:t>
            </a:r>
          </a:p>
          <a:p>
            <a:pPr lvl="1"/>
            <a:r>
              <a:rPr lang="en-US">
                <a:effectLst/>
              </a:rPr>
              <a:t>Raise profits by 15%</a:t>
            </a:r>
          </a:p>
          <a:p>
            <a:r>
              <a:rPr lang="en-US"/>
              <a:t>Competitive</a:t>
            </a:r>
          </a:p>
          <a:p>
            <a:pPr lvl="1"/>
            <a:r>
              <a:rPr lang="en-US"/>
              <a:t> </a:t>
            </a:r>
            <a:r>
              <a:rPr lang="en-US">
                <a:effectLst/>
              </a:rPr>
              <a:t>Expand into foreign markets</a:t>
            </a:r>
          </a:p>
          <a:p>
            <a:r>
              <a:rPr lang="en-US"/>
              <a:t>Progress</a:t>
            </a:r>
          </a:p>
          <a:p>
            <a:pPr lvl="1"/>
            <a:r>
              <a:rPr lang="en-US"/>
              <a:t> </a:t>
            </a:r>
            <a:r>
              <a:rPr lang="en-US">
                <a:effectLst/>
              </a:rPr>
              <a:t>Add 2 new product lines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p:txBody>
          <a:bodyPr/>
          <a:lstStyle/>
          <a:p>
            <a:r>
              <a:rPr lang="en-US"/>
              <a:t>Financial Overview</a:t>
            </a:r>
          </a:p>
        </p:txBody>
      </p:sp>
      <p:graphicFrame>
        <p:nvGraphicFramePr>
          <p:cNvPr id="7177" name="Object 9"/>
          <p:cNvGraphicFramePr>
            <a:graphicFrameLocks noChangeAspect="1"/>
          </p:cNvGraphicFramePr>
          <p:nvPr>
            <p:ph type="chart" idx="1"/>
          </p:nvPr>
        </p:nvGraphicFramePr>
        <p:xfrm>
          <a:off x="455613" y="1598613"/>
          <a:ext cx="8226425" cy="4495800"/>
        </p:xfrm>
        <a:graphic>
          <a:graphicData uri="http://schemas.openxmlformats.org/presentationml/2006/ole">
            <p:oleObj spid="_x0000_s7177" name="Chart" r:id="rId3" imgW="6172200" imgH="3352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Financial Overview</a:t>
            </a:r>
          </a:p>
        </p:txBody>
      </p:sp>
      <p:sp>
        <p:nvSpPr>
          <p:cNvPr id="21507" name="Rectangle 3"/>
          <p:cNvSpPr>
            <a:spLocks noGrp="1" noChangeArrowheads="1"/>
          </p:cNvSpPr>
          <p:nvPr>
            <p:ph type="body" idx="1"/>
          </p:nvPr>
        </p:nvSpPr>
        <p:spPr/>
        <p:txBody>
          <a:bodyPr/>
          <a:lstStyle/>
          <a:p>
            <a:pPr marL="0" indent="0">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a:p>
            <a:pPr marL="0" indent="0">
              <a:buFont typeface="Wingdings" pitchFamily="2" charset="2"/>
              <a:buNone/>
            </a:pPr>
            <a:r>
              <a:rPr lang="en-US"/>
              <a:t>	July	Up 2.5%</a:t>
            </a:r>
          </a:p>
          <a:p>
            <a:pPr marL="0" indent="0">
              <a:buFont typeface="Wingdings" pitchFamily="2" charset="2"/>
              <a:buNone/>
            </a:pPr>
            <a:r>
              <a:rPr lang="en-US"/>
              <a:t>	August	Up 4.8%</a:t>
            </a:r>
          </a:p>
          <a:p>
            <a:pPr marL="0" indent="0">
              <a:buFont typeface="Wingdings" pitchFamily="2" charset="2"/>
              <a:buNone/>
            </a:pPr>
            <a:r>
              <a:rPr lang="en-US"/>
              <a:t>	September	Up 17.5%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7"/>
          <p:cNvSpPr>
            <a:spLocks noGrp="1" noChangeArrowheads="1"/>
          </p:cNvSpPr>
          <p:nvPr>
            <p:ph type="title"/>
          </p:nvPr>
        </p:nvSpPr>
        <p:spPr/>
        <p:txBody>
          <a:bodyPr/>
          <a:lstStyle/>
          <a:p>
            <a:r>
              <a:rPr lang="en-US"/>
              <a:t>Revenues</a:t>
            </a:r>
          </a:p>
        </p:txBody>
      </p:sp>
      <p:sp>
        <p:nvSpPr>
          <p:cNvPr id="12296" name="Rectangle 8"/>
          <p:cNvSpPr>
            <a:spLocks noGrp="1" noChangeArrowheads="1"/>
          </p:cNvSpPr>
          <p:nvPr>
            <p:ph type="body" idx="1"/>
          </p:nvPr>
        </p:nvSpPr>
        <p:spPr/>
        <p:txBody>
          <a:bodyPr/>
          <a:lstStyle/>
          <a:p>
            <a:r>
              <a:rPr lang="en-US"/>
              <a:t>Projected Revenue</a:t>
            </a:r>
          </a:p>
          <a:p>
            <a:r>
              <a:rPr lang="en-US"/>
              <a:t>Actual Revenue</a:t>
            </a:r>
          </a:p>
          <a:p>
            <a:r>
              <a:rPr lang="en-US"/>
              <a:t>Profit Margin</a:t>
            </a:r>
          </a:p>
          <a:p>
            <a:r>
              <a:rPr lang="en-US"/>
              <a:t>People had more to spend</a:t>
            </a:r>
          </a:p>
          <a:p>
            <a:r>
              <a:rPr lang="en-US"/>
              <a:t>Emphasis on keeping in shape</a:t>
            </a:r>
          </a:p>
          <a:p>
            <a:r>
              <a:rPr lang="en-US"/>
              <a:t>Recreation spending went up</a:t>
            </a:r>
          </a:p>
          <a:p>
            <a:endParaRPr lang="en-US"/>
          </a:p>
          <a:p>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Important Trends</a:t>
            </a:r>
          </a:p>
        </p:txBody>
      </p:sp>
      <p:sp>
        <p:nvSpPr>
          <p:cNvPr id="20483" name="Rectangle 3"/>
          <p:cNvSpPr>
            <a:spLocks noGrp="1" noChangeArrowheads="1"/>
          </p:cNvSpPr>
          <p:nvPr>
            <p:ph type="body"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Rectangle 7"/>
          <p:cNvSpPr>
            <a:spLocks noGrp="1" noChangeArrowheads="1"/>
          </p:cNvSpPr>
          <p:nvPr>
            <p:ph type="title"/>
          </p:nvPr>
        </p:nvSpPr>
        <p:spPr/>
        <p:txBody>
          <a:bodyPr/>
          <a:lstStyle/>
          <a:p>
            <a:r>
              <a:rPr lang="en-US"/>
              <a:t>Goals for Next Period</a:t>
            </a:r>
          </a:p>
        </p:txBody>
      </p:sp>
      <p:sp>
        <p:nvSpPr>
          <p:cNvPr id="15368" name="Rectangle 8"/>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Fading Gri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Fading Grid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Fading Grid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Fading Grid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Fading Grid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ding Grid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Fading Grid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Fading Grid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Fading Grid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BAB164-EBC5-4BB1-AF5F-DFD867D09DE4}"/>
</file>

<file path=customXml/itemProps2.xml><?xml version="1.0" encoding="utf-8"?>
<ds:datastoreItem xmlns:ds="http://schemas.openxmlformats.org/officeDocument/2006/customXml" ds:itemID="{F178A1EC-1A31-4BD0-AEDB-D92E03F27E54}"/>
</file>

<file path=docProps/app.xml><?xml version="1.0" encoding="utf-8"?>
<Properties xmlns="http://schemas.openxmlformats.org/officeDocument/2006/extended-properties" xmlns:vt="http://schemas.openxmlformats.org/officeDocument/2006/docPropsVTypes">
  <Template>Fading Grid</Template>
  <TotalTime>79</TotalTime>
  <Words>107</Words>
  <Application>Microsoft PowerPoint 7.0</Application>
  <PresentationFormat>On-screen Show (4:3)</PresentationFormat>
  <Paragraphs>40</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Fading Grid</vt:lpstr>
      <vt:lpstr>Chart</vt:lpstr>
      <vt:lpstr>Annual Meeting</vt:lpstr>
      <vt:lpstr>Agenda</vt:lpstr>
      <vt:lpstr>Highlights of Past Year</vt:lpstr>
      <vt:lpstr>Review of Prior Goals</vt:lpstr>
      <vt:lpstr>Financial Overview</vt:lpstr>
      <vt:lpstr>Financial Overview</vt:lpstr>
      <vt:lpstr>Revenues</vt:lpstr>
      <vt:lpstr>Important Trends</vt:lpstr>
      <vt:lpstr>Goals for Next Period</vt:lpstr>
      <vt:lpstr>Summary</vt:lpstr>
    </vt:vector>
  </TitlesOfParts>
  <Company>PTS Learning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Meeting Title</dc:title>
  <dc:creator>Lisa Nichols</dc:creator>
  <cp:lastModifiedBy>Tim Poynter</cp:lastModifiedBy>
  <cp:revision>32</cp:revision>
  <cp:lastPrinted>1996-12-09T16:11:54Z</cp:lastPrinted>
  <dcterms:created xsi:type="dcterms:W3CDTF">1996-12-05T15:14:54Z</dcterms:created>
  <dcterms:modified xsi:type="dcterms:W3CDTF">2007-08-04T10:46:23Z</dcterms:modified>
</cp:coreProperties>
</file>