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10"/>
  </p:notesMasterIdLst>
  <p:sldIdLst>
    <p:sldId id="256" r:id="rId2"/>
    <p:sldId id="269" r:id="rId3"/>
    <p:sldId id="258" r:id="rId4"/>
    <p:sldId id="262" r:id="rId5"/>
    <p:sldId id="259" r:id="rId6"/>
    <p:sldId id="264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3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3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3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3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00"/>
    <a:srgbClr val="FFFFCC"/>
    <a:srgbClr val="CC0000"/>
    <a:srgbClr val="000066"/>
    <a:srgbClr val="FFCC00"/>
    <a:srgbClr val="CC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4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1028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355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5760" cy="535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56" name="Rectangle 4"/>
            <p:cNvSpPr>
              <a:spLocks noChangeArrowheads="1"/>
            </p:cNvSpPr>
            <p:nvPr/>
          </p:nvSpPr>
          <p:spPr bwMode="hidden">
            <a:xfrm>
              <a:off x="0" y="3147"/>
              <a:ext cx="5760" cy="1173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</p:grpSp>
      <p:grpSp>
        <p:nvGrpSpPr>
          <p:cNvPr id="23557" name="Group 5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23558" name="AutoShape 6"/>
            <p:cNvSpPr>
              <a:spLocks noChangeArrowheads="1"/>
            </p:cNvSpPr>
            <p:nvPr/>
          </p:nvSpPr>
          <p:spPr bwMode="auto">
            <a:xfrm rot="5400000" flipH="1">
              <a:off x="82" y="1994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59" name="AutoShape 7"/>
            <p:cNvSpPr>
              <a:spLocks noChangeArrowheads="1"/>
            </p:cNvSpPr>
            <p:nvPr/>
          </p:nvSpPr>
          <p:spPr bwMode="auto">
            <a:xfrm rot="5400000" flipH="1">
              <a:off x="82" y="2588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60" name="AutoShape 8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61" name="AutoShape 9"/>
            <p:cNvSpPr>
              <a:spLocks noChangeArrowheads="1"/>
            </p:cNvSpPr>
            <p:nvPr/>
          </p:nvSpPr>
          <p:spPr bwMode="auto">
            <a:xfrm rot="5400000" flipH="1">
              <a:off x="84" y="3774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62" name="AutoShape 10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63" name="AutoShape 11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64" name="AutoShape 12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3566" name="AutoShape 14"/>
          <p:cNvSpPr>
            <a:spLocks noChangeArrowheads="1"/>
          </p:cNvSpPr>
          <p:nvPr/>
        </p:nvSpPr>
        <p:spPr bwMode="auto">
          <a:xfrm flipH="1">
            <a:off x="547688" y="2717800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3567" name="Oval 15"/>
          <p:cNvSpPr>
            <a:spLocks noChangeArrowheads="1"/>
          </p:cNvSpPr>
          <p:nvPr/>
        </p:nvSpPr>
        <p:spPr bwMode="auto">
          <a:xfrm>
            <a:off x="433388" y="26971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3568" name="Rectangle 16"/>
          <p:cNvSpPr>
            <a:spLocks noChangeArrowheads="1"/>
          </p:cNvSpPr>
          <p:nvPr/>
        </p:nvSpPr>
        <p:spPr bwMode="auto">
          <a:xfrm>
            <a:off x="463550" y="2700338"/>
            <a:ext cx="1619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3569" name="Oval 17"/>
          <p:cNvSpPr>
            <a:spLocks noChangeArrowheads="1"/>
          </p:cNvSpPr>
          <p:nvPr/>
        </p:nvSpPr>
        <p:spPr bwMode="auto">
          <a:xfrm>
            <a:off x="9236075" y="2697163"/>
            <a:ext cx="304800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484188" y="2760663"/>
            <a:ext cx="8751887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23571" name="Group 19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3572" name="AutoShape 20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3" name="AutoShape 21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4" name="AutoShape 22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5" name="AutoShape 23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6" name="AutoShape 24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7" name="AutoShape 25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8" name="Freeform 26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579" name="Freeform 27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358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1154113" y="1211263"/>
            <a:ext cx="7772400" cy="14319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58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171575" y="3124200"/>
            <a:ext cx="64008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3582" name="Rectangle 30"/>
          <p:cNvSpPr>
            <a:spLocks noGrp="1" noChangeArrowheads="1"/>
          </p:cNvSpPr>
          <p:nvPr>
            <p:ph type="dt" sz="quarter" idx="2"/>
          </p:nvPr>
        </p:nvSpPr>
        <p:spPr>
          <a:xfrm>
            <a:off x="1119188" y="63182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5A1B0AF-01B5-4786-9BFA-E553B5095AAB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23583" name="Rectangle 31"/>
          <p:cNvSpPr>
            <a:spLocks noGrp="1" noChangeArrowheads="1"/>
          </p:cNvSpPr>
          <p:nvPr>
            <p:ph type="ftr" sz="quarter" idx="3"/>
          </p:nvPr>
        </p:nvSpPr>
        <p:spPr>
          <a:xfrm>
            <a:off x="3557588" y="63182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3584" name="Rectangle 32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986588" y="63182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3362354-4586-45FC-BD39-BAC4ED3176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7" grpId="0" animBg="1" autoUpdateAnimBg="0"/>
      <p:bldP spid="23569" grpId="0" animBg="1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848147-42F0-4A97-9E38-94488A3C0762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6510A-5B99-4B5F-806A-BC271908BE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144463"/>
            <a:ext cx="1962150" cy="59515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144463"/>
            <a:ext cx="5734050" cy="5951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B7560C-DD9A-483E-9F8A-B68F17C63AB7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825B6C-AA06-4F13-8DA1-E60253CA0A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44463"/>
            <a:ext cx="77724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066800" y="1981200"/>
            <a:ext cx="78486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1541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9C4B12F-14FE-430A-8C94-B167BAE1FA97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92513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21513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F328E26-3E36-4DE7-AF60-FE498587C1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E6C8694-197B-475D-8830-F4F501034361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20C8A8-EA51-493B-8EC8-CD02AB4EC9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CBD8EB-6466-4281-9799-B1000710086F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02F5F-402D-421B-BDD3-F2689D110D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7300" y="1981200"/>
            <a:ext cx="3848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D6C7D5-39AE-48AD-A931-185CAD1CABCD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59E78-18DF-4758-90BE-CE12E8EBC8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4CAEA8E-584C-4B47-9362-29D7094CD75A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60EFBA-2D2F-4F04-AA24-1E9F34E91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561F76-3983-43F7-A23D-2DDDA3A17068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3042C-A729-4CF5-BDE5-540E1B0944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92DE09-174A-46DE-A45B-CFE50C5EA89A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EA7E2C-76C6-4104-9816-83B5BF088F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C5DD49-9EB8-4E02-BFF0-C277DF2C2A91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16D6D0-8804-4465-BC65-3E445E09D1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61C20F-2481-4DBF-A459-491DBB1C0E28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457176-6D3A-4AA8-A76A-153DC981C3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2"/>
          <p:cNvGrpSpPr>
            <a:grpSpLocks/>
          </p:cNvGrpSpPr>
          <p:nvPr/>
        </p:nvGrpSpPr>
        <p:grpSpPr bwMode="auto">
          <a:xfrm>
            <a:off x="152400" y="314325"/>
            <a:ext cx="847725" cy="6543675"/>
            <a:chOff x="96" y="198"/>
            <a:chExt cx="534" cy="4122"/>
          </a:xfrm>
        </p:grpSpPr>
        <p:sp>
          <p:nvSpPr>
            <p:cNvPr id="22531" name="AutoShape 3"/>
            <p:cNvSpPr>
              <a:spLocks noChangeArrowheads="1"/>
            </p:cNvSpPr>
            <p:nvPr/>
          </p:nvSpPr>
          <p:spPr bwMode="auto">
            <a:xfrm rot="5400000" flipH="1">
              <a:off x="82" y="1994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32" name="AutoShape 4"/>
            <p:cNvSpPr>
              <a:spLocks noChangeArrowheads="1"/>
            </p:cNvSpPr>
            <p:nvPr/>
          </p:nvSpPr>
          <p:spPr bwMode="auto">
            <a:xfrm rot="5400000" flipH="1">
              <a:off x="82" y="2588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33" name="AutoShape 5"/>
            <p:cNvSpPr>
              <a:spLocks noChangeArrowheads="1"/>
            </p:cNvSpPr>
            <p:nvPr/>
          </p:nvSpPr>
          <p:spPr bwMode="auto">
            <a:xfrm rot="5400000" flipH="1">
              <a:off x="81" y="318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34" name="AutoShape 6"/>
            <p:cNvSpPr>
              <a:spLocks noChangeArrowheads="1"/>
            </p:cNvSpPr>
            <p:nvPr/>
          </p:nvSpPr>
          <p:spPr bwMode="auto">
            <a:xfrm rot="5400000" flipH="1">
              <a:off x="84" y="3774"/>
              <a:ext cx="558" cy="533"/>
            </a:xfrm>
            <a:prstGeom prst="parallelogram">
              <a:avLst>
                <a:gd name="adj" fmla="val 55437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35" name="AutoShape 7"/>
            <p:cNvSpPr>
              <a:spLocks noChangeArrowheads="1"/>
            </p:cNvSpPr>
            <p:nvPr/>
          </p:nvSpPr>
          <p:spPr bwMode="auto">
            <a:xfrm rot="5400000" flipH="1">
              <a:off x="82" y="21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36" name="AutoShape 8"/>
            <p:cNvSpPr>
              <a:spLocks noChangeArrowheads="1"/>
            </p:cNvSpPr>
            <p:nvPr/>
          </p:nvSpPr>
          <p:spPr bwMode="auto">
            <a:xfrm rot="5400000" flipH="1">
              <a:off x="81" y="803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37" name="AutoShape 9"/>
            <p:cNvSpPr>
              <a:spLocks noChangeArrowheads="1"/>
            </p:cNvSpPr>
            <p:nvPr/>
          </p:nvSpPr>
          <p:spPr bwMode="auto">
            <a:xfrm rot="5400000" flipH="1">
              <a:off x="81" y="139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441325" y="0"/>
            <a:ext cx="276225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 flipH="1">
            <a:off x="547688" y="1703388"/>
            <a:ext cx="8596312" cy="254000"/>
          </a:xfrm>
          <a:prstGeom prst="homePlate">
            <a:avLst>
              <a:gd name="adj" fmla="val 58913"/>
            </a:avLst>
          </a:prstGeom>
          <a:gradFill rotWithShape="0">
            <a:gsLst>
              <a:gs pos="0">
                <a:schemeClr val="bg2"/>
              </a:gs>
              <a:gs pos="50000">
                <a:schemeClr val="folHlink"/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40" name="Oval 12"/>
          <p:cNvSpPr>
            <a:spLocks noChangeArrowheads="1"/>
          </p:cNvSpPr>
          <p:nvPr/>
        </p:nvSpPr>
        <p:spPr bwMode="auto">
          <a:xfrm>
            <a:off x="460375" y="1706563"/>
            <a:ext cx="295275" cy="274637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463550" y="1912938"/>
            <a:ext cx="190500" cy="467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42" name="Oval 14"/>
          <p:cNvSpPr>
            <a:spLocks noChangeArrowheads="1"/>
          </p:cNvSpPr>
          <p:nvPr/>
        </p:nvSpPr>
        <p:spPr bwMode="auto">
          <a:xfrm>
            <a:off x="9209088" y="1676400"/>
            <a:ext cx="304800" cy="274638"/>
          </a:xfrm>
          <a:prstGeom prst="ellipse">
            <a:avLst/>
          </a:prstGeom>
          <a:gradFill rotWithShape="0">
            <a:gsLst>
              <a:gs pos="0">
                <a:srgbClr val="FEFFFF"/>
              </a:gs>
              <a:gs pos="100000">
                <a:schemeClr val="folHlink"/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2543" name="Rectangle 15"/>
          <p:cNvSpPr>
            <a:spLocks noChangeArrowheads="1"/>
          </p:cNvSpPr>
          <p:nvPr/>
        </p:nvSpPr>
        <p:spPr bwMode="auto">
          <a:xfrm>
            <a:off x="457200" y="1739900"/>
            <a:ext cx="8751888" cy="19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/>
          </a:p>
        </p:txBody>
      </p:sp>
      <p:grpSp>
        <p:nvGrpSpPr>
          <p:cNvPr id="22544" name="Group 16"/>
          <p:cNvGrpSpPr>
            <a:grpSpLocks/>
          </p:cNvGrpSpPr>
          <p:nvPr/>
        </p:nvGrpSpPr>
        <p:grpSpPr bwMode="auto">
          <a:xfrm>
            <a:off x="150813" y="0"/>
            <a:ext cx="849312" cy="6858000"/>
            <a:chOff x="95" y="0"/>
            <a:chExt cx="535" cy="4320"/>
          </a:xfrm>
        </p:grpSpPr>
        <p:sp>
          <p:nvSpPr>
            <p:cNvPr id="22545" name="AutoShape 17"/>
            <p:cNvSpPr>
              <a:spLocks noChangeArrowheads="1"/>
            </p:cNvSpPr>
            <p:nvPr/>
          </p:nvSpPr>
          <p:spPr bwMode="auto">
            <a:xfrm rot="-5400000">
              <a:off x="82" y="229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6" name="AutoShape 18"/>
            <p:cNvSpPr>
              <a:spLocks noChangeArrowheads="1"/>
            </p:cNvSpPr>
            <p:nvPr/>
          </p:nvSpPr>
          <p:spPr bwMode="auto">
            <a:xfrm rot="-5400000">
              <a:off x="81" y="2886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7" name="AutoShape 19"/>
            <p:cNvSpPr>
              <a:spLocks noChangeArrowheads="1"/>
            </p:cNvSpPr>
            <p:nvPr/>
          </p:nvSpPr>
          <p:spPr bwMode="auto">
            <a:xfrm rot="-5400000">
              <a:off x="81" y="3479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8" name="AutoShape 20"/>
            <p:cNvSpPr>
              <a:spLocks noChangeArrowheads="1"/>
            </p:cNvSpPr>
            <p:nvPr/>
          </p:nvSpPr>
          <p:spPr bwMode="auto">
            <a:xfrm rot="-5400000">
              <a:off x="81" y="508"/>
              <a:ext cx="565" cy="533"/>
            </a:xfrm>
            <a:prstGeom prst="parallelogram">
              <a:avLst>
                <a:gd name="adj" fmla="val 56133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49" name="AutoShape 21"/>
            <p:cNvSpPr>
              <a:spLocks noChangeArrowheads="1"/>
            </p:cNvSpPr>
            <p:nvPr/>
          </p:nvSpPr>
          <p:spPr bwMode="auto">
            <a:xfrm rot="-5400000">
              <a:off x="81" y="1101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50" name="AutoShape 22"/>
            <p:cNvSpPr>
              <a:spLocks noChangeArrowheads="1"/>
            </p:cNvSpPr>
            <p:nvPr/>
          </p:nvSpPr>
          <p:spPr bwMode="auto">
            <a:xfrm rot="-5400000">
              <a:off x="81" y="1697"/>
              <a:ext cx="564" cy="533"/>
            </a:xfrm>
            <a:prstGeom prst="parallelogram">
              <a:avLst>
                <a:gd name="adj" fmla="val 56034"/>
              </a:avLst>
            </a:pr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51" name="Freeform 23"/>
            <p:cNvSpPr>
              <a:spLocks/>
            </p:cNvSpPr>
            <p:nvPr/>
          </p:nvSpPr>
          <p:spPr bwMode="auto">
            <a:xfrm>
              <a:off x="98" y="0"/>
              <a:ext cx="532" cy="46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0" y="166"/>
                </a:cxn>
                <a:cxn ang="0">
                  <a:pos x="532" y="465"/>
                </a:cxn>
                <a:cxn ang="0">
                  <a:pos x="532" y="201"/>
                </a:cxn>
                <a:cxn ang="0">
                  <a:pos x="172" y="0"/>
                </a:cxn>
                <a:cxn ang="0">
                  <a:pos x="1" y="0"/>
                </a:cxn>
              </a:cxnLst>
              <a:rect l="0" t="0" r="r" b="b"/>
              <a:pathLst>
                <a:path w="532" h="465">
                  <a:moveTo>
                    <a:pt x="1" y="0"/>
                  </a:moveTo>
                  <a:lnTo>
                    <a:pt x="0" y="166"/>
                  </a:lnTo>
                  <a:lnTo>
                    <a:pt x="532" y="465"/>
                  </a:lnTo>
                  <a:lnTo>
                    <a:pt x="532" y="201"/>
                  </a:lnTo>
                  <a:lnTo>
                    <a:pt x="172" y="0"/>
                  </a:lnTo>
                  <a:lnTo>
                    <a:pt x="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2552" name="Freeform 24"/>
            <p:cNvSpPr>
              <a:spLocks/>
            </p:cNvSpPr>
            <p:nvPr/>
          </p:nvSpPr>
          <p:spPr bwMode="auto">
            <a:xfrm>
              <a:off x="95" y="4060"/>
              <a:ext cx="457" cy="260"/>
            </a:xfrm>
            <a:custGeom>
              <a:avLst/>
              <a:gdLst/>
              <a:ahLst/>
              <a:cxnLst>
                <a:cxn ang="0">
                  <a:pos x="457" y="260"/>
                </a:cxn>
                <a:cxn ang="0">
                  <a:pos x="1" y="0"/>
                </a:cxn>
                <a:cxn ang="0">
                  <a:pos x="0" y="264"/>
                </a:cxn>
                <a:cxn ang="0">
                  <a:pos x="457" y="260"/>
                </a:cxn>
              </a:cxnLst>
              <a:rect l="0" t="0" r="r" b="b"/>
              <a:pathLst>
                <a:path w="457" h="264">
                  <a:moveTo>
                    <a:pt x="457" y="260"/>
                  </a:moveTo>
                  <a:lnTo>
                    <a:pt x="1" y="0"/>
                  </a:lnTo>
                  <a:lnTo>
                    <a:pt x="0" y="264"/>
                  </a:lnTo>
                  <a:lnTo>
                    <a:pt x="457" y="26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accent1"/>
                </a:gs>
              </a:gsLst>
              <a:lin ang="0" scaled="1"/>
            </a:gradFill>
            <a:ln w="9525" cap="flat" cmpd="sng">
              <a:noFill/>
              <a:prstDash val="solid"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2553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44463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54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981200"/>
            <a:ext cx="7848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55" name="Rectangle 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41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6B786F86-D2D2-4207-B538-75ED3F1268C9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22556" name="Rectangle 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2513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2557" name="Rectangle 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1513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C7C40D9-7346-4AD2-B6AD-0849B6F042E5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0" grpId="0" animBg="1" autoUpdateAnimBg="0"/>
      <p:bldP spid="22542" grpId="0" animBg="1" autoUpdateAnimBg="0"/>
    </p:bldLst>
  </p:timing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/>
          <a:p>
            <a:fld id="{43537C69-973E-48E6-B217-D5C641260DE2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154113" y="1881188"/>
            <a:ext cx="7772400" cy="762000"/>
          </a:xfrm>
        </p:spPr>
        <p:txBody>
          <a:bodyPr/>
          <a:lstStyle/>
          <a:p>
            <a:r>
              <a:rPr lang="en-US"/>
              <a:t>Annual Meeting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  <p:transition advTm="0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F36A6-C8DC-43CA-8DBE-76FB19C8AF5A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Welcome and Introductions</a:t>
            </a:r>
          </a:p>
          <a:p>
            <a:r>
              <a:rPr lang="en-US"/>
              <a:t>Highlights of past year</a:t>
            </a:r>
          </a:p>
          <a:p>
            <a:r>
              <a:rPr lang="en-US"/>
              <a:t>Prior Goals</a:t>
            </a:r>
          </a:p>
          <a:p>
            <a:r>
              <a:rPr lang="en-US"/>
              <a:t>Financial Overview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3109-F19D-4393-8385-E386081C2FE6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en-US"/>
              <a:t>Highlights of Past Year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Increased profits by 20%</a:t>
            </a:r>
          </a:p>
          <a:p>
            <a:r>
              <a:rPr lang="en-US"/>
              <a:t>Expanded into Canada and Mexico</a:t>
            </a:r>
          </a:p>
          <a:p>
            <a:r>
              <a:rPr lang="en-US"/>
              <a:t>Added 3 new product lines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715CC5-E3DB-487C-8258-81B983CE0D51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en-US"/>
              <a:t>Review of Prior Goals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Financial - raise profits by 15%</a:t>
            </a:r>
          </a:p>
          <a:p>
            <a:pPr lvl="1"/>
            <a:r>
              <a:rPr lang="en-US"/>
              <a:t>Competitive - Expand into foreign markets</a:t>
            </a:r>
          </a:p>
          <a:p>
            <a:r>
              <a:rPr lang="en-US"/>
              <a:t>Progress - Add 2 new product lines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9" grpId="0" autoUpdateAnimBg="0"/>
      <p:bldP spid="10250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7A83D-C967-4541-91EA-6CE445608D9E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en-US"/>
              <a:t>Financial Overview</a:t>
            </a:r>
          </a:p>
        </p:txBody>
      </p:sp>
      <p:sp>
        <p:nvSpPr>
          <p:cNvPr id="7177" name="Rectangle 9"/>
          <p:cNvSpPr>
            <a:spLocks noGrp="1" noChangeArrowheads="1" noTextEdit="1"/>
          </p:cNvSpPr>
          <p:nvPr>
            <p:ph type="chart" idx="1"/>
          </p:nvPr>
        </p:nvSpPr>
        <p:spPr/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E7790A-AB54-47BB-BAF5-898ED0DFDBAF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Dollars spent on recreation went up</a:t>
            </a:r>
          </a:p>
          <a:p>
            <a:r>
              <a:rPr lang="en-US"/>
              <a:t>Comparison to rest of market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utoUpdateAnimBg="0"/>
      <p:bldP spid="1229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A6BA0-6376-4A16-89C0-8967BD0A7E20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  <p:bldP spid="15368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88175-F7C7-4D9F-B705-F9BE0195B784}" type="datetime1">
              <a:rPr lang="en-US"/>
              <a:pPr/>
              <a:t>9/10/2007</a:t>
            </a:fld>
            <a:endParaRPr lang="en-US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>
          <a:xfrm>
            <a:off x="1143000" y="814388"/>
            <a:ext cx="7772400" cy="762000"/>
          </a:xfrm>
        </p:spPr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Summarize key successes/challenges</a:t>
            </a:r>
          </a:p>
          <a:p>
            <a:r>
              <a:rPr lang="en-US"/>
              <a:t>Reiterate key goals</a:t>
            </a:r>
          </a:p>
          <a:p>
            <a:r>
              <a:rPr lang="en-US"/>
              <a:t>Thanks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utoUpdateAnimBg="0"/>
      <p:bldP spid="16392" grpId="0" build="p" autoUpdateAnimBg="0"/>
    </p:bldLst>
  </p:timing>
</p:sld>
</file>

<file path=ppt/theme/theme1.xml><?xml version="1.0" encoding="utf-8"?>
<a:theme xmlns:a="http://schemas.openxmlformats.org/drawingml/2006/main" name="High Voltage">
  <a:themeElements>
    <a:clrScheme name="High Voltage 1">
      <a:dk1>
        <a:srgbClr val="001932"/>
      </a:dk1>
      <a:lt1>
        <a:srgbClr val="FFFFFF"/>
      </a:lt1>
      <a:dk2>
        <a:srgbClr val="2181B7"/>
      </a:dk2>
      <a:lt2>
        <a:srgbClr val="CCFFFF"/>
      </a:lt2>
      <a:accent1>
        <a:srgbClr val="99FFCC"/>
      </a:accent1>
      <a:accent2>
        <a:srgbClr val="01B0FF"/>
      </a:accent2>
      <a:accent3>
        <a:srgbClr val="ABC1D8"/>
      </a:accent3>
      <a:accent4>
        <a:srgbClr val="DADADA"/>
      </a:accent4>
      <a:accent5>
        <a:srgbClr val="CAFFE2"/>
      </a:accent5>
      <a:accent6>
        <a:srgbClr val="019FE7"/>
      </a:accent6>
      <a:hlink>
        <a:srgbClr val="6666FF"/>
      </a:hlink>
      <a:folHlink>
        <a:srgbClr val="1C6D9A"/>
      </a:folHlink>
    </a:clrScheme>
    <a:fontScheme name="High Voltage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High Voltage 1">
        <a:dk1>
          <a:srgbClr val="001932"/>
        </a:dk1>
        <a:lt1>
          <a:srgbClr val="FFFFFF"/>
        </a:lt1>
        <a:dk2>
          <a:srgbClr val="2181B7"/>
        </a:dk2>
        <a:lt2>
          <a:srgbClr val="CCFFFF"/>
        </a:lt2>
        <a:accent1>
          <a:srgbClr val="99FFCC"/>
        </a:accent1>
        <a:accent2>
          <a:srgbClr val="01B0FF"/>
        </a:accent2>
        <a:accent3>
          <a:srgbClr val="ABC1D8"/>
        </a:accent3>
        <a:accent4>
          <a:srgbClr val="DADADA"/>
        </a:accent4>
        <a:accent5>
          <a:srgbClr val="CAFFE2"/>
        </a:accent5>
        <a:accent6>
          <a:srgbClr val="019FE7"/>
        </a:accent6>
        <a:hlink>
          <a:srgbClr val="6666FF"/>
        </a:hlink>
        <a:folHlink>
          <a:srgbClr val="1C6D9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gh Voltage 2">
        <a:dk1>
          <a:srgbClr val="000000"/>
        </a:dk1>
        <a:lt1>
          <a:srgbClr val="FFFFFF"/>
        </a:lt1>
        <a:dk2>
          <a:srgbClr val="000066"/>
        </a:dk2>
        <a:lt2>
          <a:srgbClr val="969696"/>
        </a:lt2>
        <a:accent1>
          <a:srgbClr val="666699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B9B9E7"/>
        </a:accent6>
        <a:hlink>
          <a:srgbClr val="CC00CC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4">
        <a:dk1>
          <a:srgbClr val="000000"/>
        </a:dk1>
        <a:lt1>
          <a:srgbClr val="FFFFCC"/>
        </a:lt1>
        <a:dk2>
          <a:srgbClr val="FF6600"/>
        </a:dk2>
        <a:lt2>
          <a:srgbClr val="333300"/>
        </a:lt2>
        <a:accent1>
          <a:srgbClr val="800000"/>
        </a:accent1>
        <a:accent2>
          <a:srgbClr val="CC6600"/>
        </a:accent2>
        <a:accent3>
          <a:srgbClr val="FFFFE2"/>
        </a:accent3>
        <a:accent4>
          <a:srgbClr val="000000"/>
        </a:accent4>
        <a:accent5>
          <a:srgbClr val="C0AAAA"/>
        </a:accent5>
        <a:accent6>
          <a:srgbClr val="B95C00"/>
        </a:accent6>
        <a:hlink>
          <a:srgbClr val="8080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5">
        <a:dk1>
          <a:srgbClr val="1C3956"/>
        </a:dk1>
        <a:lt1>
          <a:srgbClr val="FFFFFF"/>
        </a:lt1>
        <a:dk2>
          <a:srgbClr val="003366"/>
        </a:dk2>
        <a:lt2>
          <a:srgbClr val="DDDDDD"/>
        </a:lt2>
        <a:accent1>
          <a:srgbClr val="3D7CBB"/>
        </a:accent1>
        <a:accent2>
          <a:srgbClr val="00152A"/>
        </a:accent2>
        <a:accent3>
          <a:srgbClr val="AAADB8"/>
        </a:accent3>
        <a:accent4>
          <a:srgbClr val="DADADA"/>
        </a:accent4>
        <a:accent5>
          <a:srgbClr val="AFBFDA"/>
        </a:accent5>
        <a:accent6>
          <a:srgbClr val="001225"/>
        </a:accent6>
        <a:hlink>
          <a:srgbClr val="33CCCC"/>
        </a:hlink>
        <a:folHlink>
          <a:srgbClr val="96B9D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igh Voltage 6">
        <a:dk1>
          <a:srgbClr val="000000"/>
        </a:dk1>
        <a:lt1>
          <a:srgbClr val="FFFFFF"/>
        </a:lt1>
        <a:dk2>
          <a:srgbClr val="440044"/>
        </a:dk2>
        <a:lt2>
          <a:srgbClr val="491D49"/>
        </a:lt2>
        <a:accent1>
          <a:srgbClr val="9D9DBD"/>
        </a:accent1>
        <a:accent2>
          <a:srgbClr val="14213C"/>
        </a:accent2>
        <a:accent3>
          <a:srgbClr val="FFFFFF"/>
        </a:accent3>
        <a:accent4>
          <a:srgbClr val="000000"/>
        </a:accent4>
        <a:accent5>
          <a:srgbClr val="CCCCDB"/>
        </a:accent5>
        <a:accent6>
          <a:srgbClr val="111D35"/>
        </a:accent6>
        <a:hlink>
          <a:srgbClr val="666699"/>
        </a:hlink>
        <a:folHlink>
          <a:srgbClr val="DBDBF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igh Voltage 7">
        <a:dk1>
          <a:srgbClr val="000000"/>
        </a:dk1>
        <a:lt1>
          <a:srgbClr val="FFFFFF"/>
        </a:lt1>
        <a:dk2>
          <a:srgbClr val="000000"/>
        </a:dk2>
        <a:lt2>
          <a:srgbClr val="001A00"/>
        </a:lt2>
        <a:accent1>
          <a:srgbClr val="339966"/>
        </a:accent1>
        <a:accent2>
          <a:srgbClr val="003300"/>
        </a:accent2>
        <a:accent3>
          <a:srgbClr val="FFFFFF"/>
        </a:accent3>
        <a:accent4>
          <a:srgbClr val="000000"/>
        </a:accent4>
        <a:accent5>
          <a:srgbClr val="ADCAB8"/>
        </a:accent5>
        <a:accent6>
          <a:srgbClr val="002D00"/>
        </a:accent6>
        <a:hlink>
          <a:srgbClr val="FF9933"/>
        </a:hlink>
        <a:folHlink>
          <a:srgbClr val="AFE9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CE96944-B376-4B40-9FDF-D65516CD7736}"/>
</file>

<file path=customXml/itemProps2.xml><?xml version="1.0" encoding="utf-8"?>
<ds:datastoreItem xmlns:ds="http://schemas.openxmlformats.org/officeDocument/2006/customXml" ds:itemID="{E78CC583-9A28-40F5-A297-1FA322FD7493}"/>
</file>

<file path=docProps/app.xml><?xml version="1.0" encoding="utf-8"?>
<Properties xmlns="http://schemas.openxmlformats.org/officeDocument/2006/extended-properties" xmlns:vt="http://schemas.openxmlformats.org/officeDocument/2006/docPropsVTypes">
  <Template>D:\Program Files\Microsoft Office\Templates\Presentation Designs\High Voltage.pot</Template>
  <TotalTime>47</TotalTime>
  <Words>111</Words>
  <Application>Microsoft PowerPoint 7.0</Application>
  <PresentationFormat>On-screen Show (4:3)</PresentationFormat>
  <Paragraphs>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Times New Roman</vt:lpstr>
      <vt:lpstr>Arial Black</vt:lpstr>
      <vt:lpstr>High Voltage</vt:lpstr>
      <vt:lpstr>Annual Meeting</vt:lpstr>
      <vt:lpstr>Agenda</vt:lpstr>
      <vt:lpstr>Highlights of Past Year</vt:lpstr>
      <vt:lpstr>Review of Prior Goals</vt:lpstr>
      <vt:lpstr>Financial Overview</vt:lpstr>
      <vt:lpstr>Revenue and Profit</vt:lpstr>
      <vt:lpstr>Goals for Next Period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Meeting Title</dc:title>
  <dc:creator>Tim Poynter</dc:creator>
  <cp:lastModifiedBy>Tim Poynter</cp:lastModifiedBy>
  <cp:revision>10</cp:revision>
  <cp:lastPrinted>1996-12-09T16:11:54Z</cp:lastPrinted>
  <dcterms:created xsi:type="dcterms:W3CDTF">1996-12-05T15:14:54Z</dcterms:created>
  <dcterms:modified xsi:type="dcterms:W3CDTF">2007-09-10T19:24:42Z</dcterms:modified>
</cp:coreProperties>
</file>