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8.xml" ContentType="application/vnd.openxmlformats-officedocument.presentationml.slide+xml"/>
  <Override PartName="/ppt/slides/slide7.xml" ContentType="application/vnd.openxmlformats-officedocument.presentationml.slide+xml"/>
  <Override PartName="/ppt/slides/slide5.xml" ContentType="application/vnd.openxmlformats-officedocument.presentationml.slide+xml"/>
  <Override PartName="/ppt/slides/slide4.xml" ContentType="application/vnd.openxmlformats-officedocument.presentationml.slide+xml"/>
  <Override PartName="/ppt/slides/slide6.xml" ContentType="application/vnd.openxmlformats-officedocument.presentationml.slide+xml"/>
  <Override PartName="/ppt/slides/slide3.xml" ContentType="application/vnd.openxmlformats-officedocument.presentationml.slide+xml"/>
  <Override PartName="/ppt/slides/slide2.xml" ContentType="application/vnd.openxmlformats-officedocument.presentationml.slide+xml"/>
  <Override PartName="/ppt/slideLayouts/slideLayout3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Layouts/slideLayout2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notesSlides/notesSlide2.xml" ContentType="application/vnd.openxmlformats-officedocument.presentationml.notesSlide+xml"/>
  <Override PartName="/ppt/notesSlides/notesSlide1.xml" ContentType="application/vnd.openxmlformats-officedocument.presentationml.notesSlide+xml"/>
  <Override PartName="/ppt/slideLayouts/slideLayout1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theme/theme1.xml" ContentType="application/vnd.openxmlformats-officedocument.theme+xml"/>
  <Override PartName="/ppt/theme/theme2.xml" ContentType="application/vnd.openxmlformats-officedocument.theme+xml"/>
  <Override PartName="/ppt/theme/theme3.xml" ContentType="application/vnd.openxmlformats-officedocument.theme+xml"/>
  <Override PartName="/ppt/notesMasters/notesMaster1.xml" ContentType="application/vnd.openxmlformats-officedocument.presentationml.notesMaster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ppt/presProps.xml" ContentType="application/vnd.openxmlformats-officedocument.presentationml.presProps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54" r:id="rId1"/>
  </p:sldMasterIdLst>
  <p:notesMasterIdLst>
    <p:notesMasterId r:id="rId10"/>
  </p:notesMasterIdLst>
  <p:handoutMasterIdLst>
    <p:handoutMasterId r:id="rId11"/>
  </p:handoutMasterIdLst>
  <p:sldIdLst>
    <p:sldId id="256" r:id="rId2"/>
    <p:sldId id="257" r:id="rId3"/>
    <p:sldId id="266" r:id="rId4"/>
    <p:sldId id="269" r:id="rId5"/>
    <p:sldId id="267" r:id="rId6"/>
    <p:sldId id="262" r:id="rId7"/>
    <p:sldId id="261" r:id="rId8"/>
    <p:sldId id="263" r:id="rId9"/>
  </p:sldIdLst>
  <p:sldSz cx="9144000" cy="6858000" type="screen4x3"/>
  <p:notesSz cx="7102475" cy="89916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ahoma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ahoma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ahoma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ahoma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ahoma" charset="0"/>
        <a:ea typeface="+mn-ea"/>
        <a:cs typeface="+mn-cs"/>
      </a:defRPr>
    </a:lvl5pPr>
    <a:lvl6pPr marL="2286000" algn="l" defTabSz="914400" rtl="0" eaLnBrk="1" latinLnBrk="0" hangingPunct="1">
      <a:defRPr kumimoji="1" sz="2400" kern="1200">
        <a:solidFill>
          <a:schemeClr val="tx1"/>
        </a:solidFill>
        <a:latin typeface="Tahoma" charset="0"/>
        <a:ea typeface="+mn-ea"/>
        <a:cs typeface="+mn-cs"/>
      </a:defRPr>
    </a:lvl6pPr>
    <a:lvl7pPr marL="2743200" algn="l" defTabSz="914400" rtl="0" eaLnBrk="1" latinLnBrk="0" hangingPunct="1">
      <a:defRPr kumimoji="1" sz="2400" kern="1200">
        <a:solidFill>
          <a:schemeClr val="tx1"/>
        </a:solidFill>
        <a:latin typeface="Tahoma" charset="0"/>
        <a:ea typeface="+mn-ea"/>
        <a:cs typeface="+mn-cs"/>
      </a:defRPr>
    </a:lvl7pPr>
    <a:lvl8pPr marL="3200400" algn="l" defTabSz="914400" rtl="0" eaLnBrk="1" latinLnBrk="0" hangingPunct="1">
      <a:defRPr kumimoji="1" sz="2400" kern="1200">
        <a:solidFill>
          <a:schemeClr val="tx1"/>
        </a:solidFill>
        <a:latin typeface="Tahoma" charset="0"/>
        <a:ea typeface="+mn-ea"/>
        <a:cs typeface="+mn-cs"/>
      </a:defRPr>
    </a:lvl8pPr>
    <a:lvl9pPr marL="3657600" algn="l" defTabSz="914400" rtl="0" eaLnBrk="1" latinLnBrk="0" hangingPunct="1">
      <a:defRPr kumimoji="1" sz="2400" kern="1200">
        <a:solidFill>
          <a:schemeClr val="tx1"/>
        </a:solidFill>
        <a:latin typeface="Tahoma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chemeClr val="tx1"/>
    </p:penClr>
  </p:showPr>
  <p:clrMru>
    <a:srgbClr val="B2B2B2"/>
    <a:srgbClr val="000066"/>
    <a:srgbClr val="0000CC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40" autoAdjust="0"/>
    <p:restoredTop sz="94595" autoAdjust="0"/>
  </p:normalViewPr>
  <p:slideViewPr>
    <p:cSldViewPr>
      <p:cViewPr varScale="1">
        <p:scale>
          <a:sx n="70" d="100"/>
          <a:sy n="70" d="100"/>
        </p:scale>
        <p:origin x="-420" y="-10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>
        <p:scale>
          <a:sx n="33" d="100"/>
          <a:sy n="33" d="100"/>
        </p:scale>
        <p:origin x="-1080" y="30"/>
      </p:cViewPr>
      <p:guideLst>
        <p:guide orient="horz" pos="2832"/>
        <p:guide pos="2237"/>
      </p:guideLst>
    </p:cSldViewPr>
  </p:notesViewPr>
  <p:gridSpacing cx="36868100" cy="368681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17" Type="http://schemas.openxmlformats.org/officeDocument/2006/relationships/customXml" Target="../customXml/item2.xml"/><Relationship Id="rId2" Type="http://schemas.openxmlformats.org/officeDocument/2006/relationships/slide" Target="slides/slide1.xml"/><Relationship Id="rId16" Type="http://schemas.openxmlformats.org/officeDocument/2006/relationships/customXml" Target="../customXml/item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78163" cy="449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t" anchorCtr="0" compatLnSpc="1">
            <a:prstTxWarp prst="textNoShape">
              <a:avLst/>
            </a:prstTxWarp>
          </a:bodyPr>
          <a:lstStyle>
            <a:lvl1pPr eaLnBrk="0" hangingPunct="0">
              <a:defRPr kumimoji="0" sz="1000" i="1">
                <a:latin typeface="Times New Roman" pitchFamily="18" charset="0"/>
              </a:defRPr>
            </a:lvl1pPr>
          </a:lstStyle>
          <a:p>
            <a:endParaRPr lang="en-US"/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4024313" y="0"/>
            <a:ext cx="3078162" cy="449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t" anchorCtr="0" compatLnSpc="1">
            <a:prstTxWarp prst="textNoShape">
              <a:avLst/>
            </a:prstTxWarp>
          </a:bodyPr>
          <a:lstStyle>
            <a:lvl1pPr algn="r" eaLnBrk="0" hangingPunct="0">
              <a:defRPr kumimoji="0" sz="1000" i="1">
                <a:latin typeface="Times New Roman" pitchFamily="18" charset="0"/>
              </a:defRPr>
            </a:lvl1pPr>
          </a:lstStyle>
          <a:p>
            <a:fld id="{E2C20483-6E0A-4EB1-8D5B-720D01D6D163}" type="datetime1">
              <a:rPr lang="en-US"/>
              <a:pPr/>
              <a:t>9/8/2007</a:t>
            </a:fld>
            <a:endParaRPr lang="en-US"/>
          </a:p>
        </p:txBody>
      </p:sp>
      <p:sp>
        <p:nvSpPr>
          <p:cNvPr id="4100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542338"/>
            <a:ext cx="3078163" cy="4492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b" anchorCtr="0" compatLnSpc="1">
            <a:prstTxWarp prst="textNoShape">
              <a:avLst/>
            </a:prstTxWarp>
          </a:bodyPr>
          <a:lstStyle>
            <a:lvl1pPr eaLnBrk="0" hangingPunct="0">
              <a:defRPr kumimoji="0" sz="1000" i="1">
                <a:latin typeface="Times New Roman" pitchFamily="18" charset="0"/>
              </a:defRPr>
            </a:lvl1pPr>
          </a:lstStyle>
          <a:p>
            <a:endParaRPr lang="en-US"/>
          </a:p>
        </p:txBody>
      </p:sp>
      <p:sp>
        <p:nvSpPr>
          <p:cNvPr id="4101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4024313" y="8542338"/>
            <a:ext cx="3078162" cy="4492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b" anchorCtr="0" compatLnSpc="1">
            <a:prstTxWarp prst="textNoShape">
              <a:avLst/>
            </a:prstTxWarp>
          </a:bodyPr>
          <a:lstStyle>
            <a:lvl1pPr algn="r" eaLnBrk="0" hangingPunct="0">
              <a:defRPr kumimoji="0" sz="1000" i="1">
                <a:latin typeface="Times New Roman" pitchFamily="18" charset="0"/>
              </a:defRPr>
            </a:lvl1pPr>
          </a:lstStyle>
          <a:p>
            <a:fld id="{0B591222-9DE7-4EDD-8789-D857D8C56529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3" name="Rectangle 5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542338"/>
            <a:ext cx="3078163" cy="4492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0" hangingPunct="0">
              <a:defRPr kumimoji="0" sz="1200">
                <a:latin typeface="Times New Roman" pitchFamily="18" charset="0"/>
              </a:defRPr>
            </a:lvl1pPr>
          </a:lstStyle>
          <a:p>
            <a:endParaRPr lang="en-US"/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78163" cy="449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0" hangingPunct="0">
              <a:defRPr kumimoji="0" sz="1200">
                <a:latin typeface="Times New Roman" pitchFamily="18" charset="0"/>
              </a:defRPr>
            </a:lvl1pPr>
          </a:lstStyle>
          <a:p>
            <a:endParaRPr lang="en-US"/>
          </a:p>
        </p:txBody>
      </p:sp>
      <p:sp>
        <p:nvSpPr>
          <p:cNvPr id="2055" name="Rectangle 7"/>
          <p:cNvSpPr>
            <a:spLocks noChangeArrowheads="1" noTextEdit="1"/>
          </p:cNvSpPr>
          <p:nvPr>
            <p:ph type="sldImg" idx="2"/>
          </p:nvPr>
        </p:nvSpPr>
        <p:spPr bwMode="auto">
          <a:xfrm>
            <a:off x="1304925" y="674688"/>
            <a:ext cx="4494213" cy="3370262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2056" name="Rectangle 8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47738" y="4270375"/>
            <a:ext cx="5207000" cy="4046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057" name="Rectangle 9"/>
          <p:cNvSpPr>
            <a:spLocks noGrp="1" noChangeArrowheads="1"/>
          </p:cNvSpPr>
          <p:nvPr>
            <p:ph type="dt" idx="1"/>
          </p:nvPr>
        </p:nvSpPr>
        <p:spPr bwMode="auto">
          <a:xfrm>
            <a:off x="4024313" y="0"/>
            <a:ext cx="3078162" cy="449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0" hangingPunct="0">
              <a:defRPr kumimoji="0" sz="1200">
                <a:latin typeface="Times New Roman" pitchFamily="18" charset="0"/>
              </a:defRPr>
            </a:lvl1pPr>
          </a:lstStyle>
          <a:p>
            <a:fld id="{0A5BB817-8E5C-4927-BC08-E48F9ACBE30D}" type="datetime1">
              <a:rPr lang="en-US"/>
              <a:pPr/>
              <a:t>9/8/2007</a:t>
            </a:fld>
            <a:endParaRPr lang="en-US"/>
          </a:p>
        </p:txBody>
      </p:sp>
      <p:sp>
        <p:nvSpPr>
          <p:cNvPr id="2058" name="Rectangle 10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4024313" y="8542338"/>
            <a:ext cx="3078162" cy="4492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0" hangingPunct="0">
              <a:defRPr kumimoji="0" sz="1200">
                <a:latin typeface="Times New Roman" pitchFamily="18" charset="0"/>
              </a:defRPr>
            </a:lvl1pPr>
          </a:lstStyle>
          <a:p>
            <a:fld id="{2076E776-DE6C-4C3B-9AA1-C3C05C6C37A5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200" b="1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2"/>
          <p:cNvSpPr>
            <a:spLocks noChangeArrowheads="1" noTextEdit="1"/>
          </p:cNvSpPr>
          <p:nvPr>
            <p:ph type="sldImg"/>
          </p:nvPr>
        </p:nvSpPr>
        <p:spPr bwMode="auto">
          <a:xfrm>
            <a:off x="1304925" y="674688"/>
            <a:ext cx="4494213" cy="3370262"/>
          </a:xfrm>
          <a:prstGeom prst="rect">
            <a:avLst/>
          </a:prstGeo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253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47738" y="4270375"/>
            <a:ext cx="5207000" cy="4046538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/>
          <a:lstStyle/>
          <a:p>
            <a:r>
              <a:rPr lang="en-US"/>
              <a:t>Successful strategies for winning, keeping customers</a:t>
            </a: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Rectangle 3074"/>
          <p:cNvSpPr>
            <a:spLocks noChangeArrowheads="1" noTextEdit="1"/>
          </p:cNvSpPr>
          <p:nvPr>
            <p:ph type="sldImg"/>
          </p:nvPr>
        </p:nvSpPr>
        <p:spPr bwMode="auto">
          <a:xfrm>
            <a:off x="1304925" y="674688"/>
            <a:ext cx="4494213" cy="3370262"/>
          </a:xfrm>
          <a:prstGeom prst="rect">
            <a:avLst/>
          </a:prstGeo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3795" name="Rectangle 3075"/>
          <p:cNvSpPr>
            <a:spLocks noGrp="1" noChangeArrowheads="1"/>
          </p:cNvSpPr>
          <p:nvPr>
            <p:ph type="body" idx="1"/>
          </p:nvPr>
        </p:nvSpPr>
        <p:spPr bwMode="auto">
          <a:xfrm>
            <a:off x="947738" y="4270375"/>
            <a:ext cx="5207000" cy="4046538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0722" name="Group 1026"/>
          <p:cNvGrpSpPr>
            <a:grpSpLocks/>
          </p:cNvGrpSpPr>
          <p:nvPr/>
        </p:nvGrpSpPr>
        <p:grpSpPr bwMode="auto">
          <a:xfrm>
            <a:off x="0" y="2438400"/>
            <a:ext cx="9009063" cy="1052513"/>
            <a:chOff x="0" y="1536"/>
            <a:chExt cx="5675" cy="663"/>
          </a:xfrm>
        </p:grpSpPr>
        <p:grpSp>
          <p:nvGrpSpPr>
            <p:cNvPr id="30723" name="Group 1027"/>
            <p:cNvGrpSpPr>
              <a:grpSpLocks/>
            </p:cNvGrpSpPr>
            <p:nvPr/>
          </p:nvGrpSpPr>
          <p:grpSpPr bwMode="auto">
            <a:xfrm>
              <a:off x="183" y="1604"/>
              <a:ext cx="448" cy="299"/>
              <a:chOff x="720" y="336"/>
              <a:chExt cx="624" cy="432"/>
            </a:xfrm>
          </p:grpSpPr>
          <p:sp>
            <p:nvSpPr>
              <p:cNvPr id="30724" name="Rectangle 1028"/>
              <p:cNvSpPr>
                <a:spLocks noChangeArrowheads="1"/>
              </p:cNvSpPr>
              <p:nvPr/>
            </p:nvSpPr>
            <p:spPr bwMode="auto">
              <a:xfrm>
                <a:off x="720" y="336"/>
                <a:ext cx="384" cy="432"/>
              </a:xfrm>
              <a:prstGeom prst="rect">
                <a:avLst/>
              </a:prstGeom>
              <a:solidFill>
                <a:schemeClr val="folHlink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30725" name="Rectangle 1029"/>
              <p:cNvSpPr>
                <a:spLocks noChangeArrowheads="1"/>
              </p:cNvSpPr>
              <p:nvPr/>
            </p:nvSpPr>
            <p:spPr bwMode="auto">
              <a:xfrm>
                <a:off x="1056" y="336"/>
                <a:ext cx="288" cy="432"/>
              </a:xfrm>
              <a:prstGeom prst="rect">
                <a:avLst/>
              </a:prstGeom>
              <a:gradFill rotWithShape="0">
                <a:gsLst>
                  <a:gs pos="0">
                    <a:schemeClr val="folHlink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</p:grpSp>
        <p:grpSp>
          <p:nvGrpSpPr>
            <p:cNvPr id="30726" name="Group 1030"/>
            <p:cNvGrpSpPr>
              <a:grpSpLocks/>
            </p:cNvGrpSpPr>
            <p:nvPr/>
          </p:nvGrpSpPr>
          <p:grpSpPr bwMode="auto">
            <a:xfrm>
              <a:off x="261" y="1870"/>
              <a:ext cx="465" cy="299"/>
              <a:chOff x="912" y="2640"/>
              <a:chExt cx="672" cy="432"/>
            </a:xfrm>
          </p:grpSpPr>
          <p:sp>
            <p:nvSpPr>
              <p:cNvPr id="30727" name="Rectangle 1031"/>
              <p:cNvSpPr>
                <a:spLocks noChangeArrowheads="1"/>
              </p:cNvSpPr>
              <p:nvPr/>
            </p:nvSpPr>
            <p:spPr bwMode="auto">
              <a:xfrm>
                <a:off x="912" y="2640"/>
                <a:ext cx="384" cy="432"/>
              </a:xfrm>
              <a:prstGeom prst="rect">
                <a:avLst/>
              </a:prstGeom>
              <a:solidFill>
                <a:schemeClr val="accent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30728" name="Rectangle 1032"/>
              <p:cNvSpPr>
                <a:spLocks noChangeArrowheads="1"/>
              </p:cNvSpPr>
              <p:nvPr/>
            </p:nvSpPr>
            <p:spPr bwMode="auto">
              <a:xfrm>
                <a:off x="1248" y="2640"/>
                <a:ext cx="336" cy="432"/>
              </a:xfrm>
              <a:prstGeom prst="rect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</p:grpSp>
        <p:sp>
          <p:nvSpPr>
            <p:cNvPr id="30729" name="Rectangle 1033"/>
            <p:cNvSpPr>
              <a:spLocks noChangeArrowheads="1"/>
            </p:cNvSpPr>
            <p:nvPr/>
          </p:nvSpPr>
          <p:spPr bwMode="auto">
            <a:xfrm>
              <a:off x="0" y="1824"/>
              <a:ext cx="353" cy="26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hlink"/>
                </a:gs>
              </a:gsLst>
              <a:lin ang="189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730" name="Rectangle 1034"/>
            <p:cNvSpPr>
              <a:spLocks noChangeArrowheads="1"/>
            </p:cNvSpPr>
            <p:nvPr/>
          </p:nvSpPr>
          <p:spPr bwMode="auto">
            <a:xfrm>
              <a:off x="400" y="1536"/>
              <a:ext cx="20" cy="663"/>
            </a:xfrm>
            <a:prstGeom prst="rect">
              <a:avLst/>
            </a:prstGeom>
            <a:solidFill>
              <a:schemeClr val="bg2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731" name="Rectangle 1035"/>
            <p:cNvSpPr>
              <a:spLocks noChangeArrowheads="1"/>
            </p:cNvSpPr>
            <p:nvPr/>
          </p:nvSpPr>
          <p:spPr bwMode="auto">
            <a:xfrm flipV="1">
              <a:off x="199" y="2054"/>
              <a:ext cx="5476" cy="35"/>
            </a:xfrm>
            <a:prstGeom prst="rect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</p:grpSp>
      <p:sp>
        <p:nvSpPr>
          <p:cNvPr id="30732" name="Rectangle 1036"/>
          <p:cNvSpPr>
            <a:spLocks noGrp="1" noChangeArrowheads="1"/>
          </p:cNvSpPr>
          <p:nvPr>
            <p:ph type="ctrTitle"/>
          </p:nvPr>
        </p:nvSpPr>
        <p:spPr>
          <a:xfrm>
            <a:off x="990600" y="1828800"/>
            <a:ext cx="7772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0733" name="Rectangle 1037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30734" name="Rectangle 1038"/>
          <p:cNvSpPr>
            <a:spLocks noGrp="1" noChangeArrowheads="1"/>
          </p:cNvSpPr>
          <p:nvPr>
            <p:ph type="dt" sz="half" idx="2"/>
          </p:nvPr>
        </p:nvSpPr>
        <p:spPr>
          <a:xfrm>
            <a:off x="990600" y="6248400"/>
            <a:ext cx="19050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endParaRPr lang="en-US"/>
          </a:p>
        </p:txBody>
      </p:sp>
      <p:sp>
        <p:nvSpPr>
          <p:cNvPr id="30735" name="Rectangle 1039"/>
          <p:cNvSpPr>
            <a:spLocks noGrp="1" noChangeArrowheads="1"/>
          </p:cNvSpPr>
          <p:nvPr>
            <p:ph type="ftr" sz="quarter" idx="3"/>
          </p:nvPr>
        </p:nvSpPr>
        <p:spPr>
          <a:xfrm>
            <a:off x="3429000" y="6248400"/>
            <a:ext cx="28956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endParaRPr lang="en-US"/>
          </a:p>
        </p:txBody>
      </p:sp>
      <p:sp>
        <p:nvSpPr>
          <p:cNvPr id="30736" name="Rectangle 1040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858000" y="6248400"/>
            <a:ext cx="19050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fld id="{B0BC194B-73E5-4EA5-9333-46E20B74F0A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advTm="3000">
    <p:pull dir="r"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372C507-A45B-4E0C-B71F-E8729D15A36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advTm="3000">
    <p:pull dir="r"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38975" y="617538"/>
            <a:ext cx="1951038" cy="551497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82688" y="617538"/>
            <a:ext cx="5703887" cy="551497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C66B51-ED9B-4802-A88D-7447071B0E9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advTm="3000">
    <p:pull dir="r"/>
  </p:transition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chart" preserve="1">
  <p:cSld name="Title and 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96975" y="617538"/>
            <a:ext cx="7793038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hart Placeholder 2"/>
          <p:cNvSpPr>
            <a:spLocks noGrp="1"/>
          </p:cNvSpPr>
          <p:nvPr>
            <p:ph type="chart" idx="1"/>
          </p:nvPr>
        </p:nvSpPr>
        <p:spPr>
          <a:xfrm>
            <a:off x="1182688" y="2017713"/>
            <a:ext cx="7772400" cy="4114800"/>
          </a:xfrm>
        </p:spPr>
        <p:txBody>
          <a:bodyPr/>
          <a:lstStyle/>
          <a:p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914400" y="63246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352800" y="63246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781800" y="63246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26B7DAF9-A283-499F-887F-E5A891D1D74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advTm="3000">
    <p:pull dir="r"/>
  </p:transition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xAndClipArt" preserve="1">
  <p:cSld name="Title, Text and Clip 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96975" y="617538"/>
            <a:ext cx="7793038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1182688" y="2017713"/>
            <a:ext cx="3810000" cy="4114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lipArt Placeholder 3"/>
          <p:cNvSpPr>
            <a:spLocks noGrp="1"/>
          </p:cNvSpPr>
          <p:nvPr>
            <p:ph type="clipArt" sz="half" idx="2"/>
          </p:nvPr>
        </p:nvSpPr>
        <p:spPr>
          <a:xfrm>
            <a:off x="5145088" y="2017713"/>
            <a:ext cx="3810000" cy="4114800"/>
          </a:xfrm>
        </p:spPr>
        <p:txBody>
          <a:bodyPr/>
          <a:lstStyle/>
          <a:p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914400" y="63246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352800" y="63246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781800" y="63246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89029734-5355-4943-B774-9AEF1FE20EC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advTm="3000">
    <p:pull dir="r"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303500B-04DB-4DC0-B501-AB115484AFC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advTm="3000">
    <p:pull dir="r"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D3A7C02-8605-4A09-B41C-9135A05ED73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advTm="3000">
    <p:pull dir="r"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82688" y="2017713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45088" y="2017713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3EA7BCE-5C60-4BA3-A776-C67E587D92A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advTm="3000">
    <p:pull dir="r"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37D0B4-EC7A-40F4-BDA6-A75291BBD77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advTm="3000">
    <p:pull dir="r"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975B1E5-2E04-4F0A-B70B-A4F8830CEBB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advTm="3000">
    <p:pull dir="r"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B2C952A-4544-496D-9338-C9FF98D1A6D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advTm="3000">
    <p:pull dir="r"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98837E6-4EA7-4769-8CA6-30112B08383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advTm="3000">
    <p:pull dir="r"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4D04F7E-2C49-4B12-914C-E97D596AC18B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advTm="3000">
    <p:pull dir="r"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1026"/>
          <p:cNvSpPr>
            <a:spLocks noChangeArrowheads="1"/>
          </p:cNvSpPr>
          <p:nvPr/>
        </p:nvSpPr>
        <p:spPr bwMode="ltGray">
          <a:xfrm>
            <a:off x="417513" y="1098550"/>
            <a:ext cx="438150" cy="474663"/>
          </a:xfrm>
          <a:prstGeom prst="rect">
            <a:avLst/>
          </a:prstGeom>
          <a:solidFill>
            <a:schemeClr val="accent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n-US"/>
          </a:p>
        </p:txBody>
      </p:sp>
      <p:sp>
        <p:nvSpPr>
          <p:cNvPr id="29699" name="Rectangle 1027"/>
          <p:cNvSpPr>
            <a:spLocks noChangeArrowheads="1"/>
          </p:cNvSpPr>
          <p:nvPr/>
        </p:nvSpPr>
        <p:spPr bwMode="ltGray">
          <a:xfrm>
            <a:off x="800100" y="1098550"/>
            <a:ext cx="328613" cy="474663"/>
          </a:xfrm>
          <a:prstGeom prst="rect">
            <a:avLst/>
          </a:pr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n-US"/>
          </a:p>
        </p:txBody>
      </p:sp>
      <p:sp>
        <p:nvSpPr>
          <p:cNvPr id="29700" name="Rectangle 1028"/>
          <p:cNvSpPr>
            <a:spLocks noChangeArrowheads="1"/>
          </p:cNvSpPr>
          <p:nvPr/>
        </p:nvSpPr>
        <p:spPr bwMode="ltGray">
          <a:xfrm>
            <a:off x="541338" y="1520825"/>
            <a:ext cx="422275" cy="474663"/>
          </a:xfrm>
          <a:prstGeom prst="rect">
            <a:avLst/>
          </a:prstGeom>
          <a:solidFill>
            <a:schemeClr val="folHlink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n-US"/>
          </a:p>
        </p:txBody>
      </p:sp>
      <p:sp>
        <p:nvSpPr>
          <p:cNvPr id="29701" name="Rectangle 1029"/>
          <p:cNvSpPr>
            <a:spLocks noChangeArrowheads="1"/>
          </p:cNvSpPr>
          <p:nvPr/>
        </p:nvSpPr>
        <p:spPr bwMode="ltGray">
          <a:xfrm>
            <a:off x="911225" y="1520825"/>
            <a:ext cx="368300" cy="474663"/>
          </a:xfrm>
          <a:prstGeom prst="rect">
            <a:avLst/>
          </a:prstGeom>
          <a:gradFill rotWithShape="0">
            <a:gsLst>
              <a:gs pos="0">
                <a:schemeClr val="folHlink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n-US"/>
          </a:p>
        </p:txBody>
      </p:sp>
      <p:sp>
        <p:nvSpPr>
          <p:cNvPr id="29702" name="Rectangle 1030"/>
          <p:cNvSpPr>
            <a:spLocks noChangeArrowheads="1"/>
          </p:cNvSpPr>
          <p:nvPr/>
        </p:nvSpPr>
        <p:spPr bwMode="ltGray">
          <a:xfrm>
            <a:off x="127000" y="1447800"/>
            <a:ext cx="560388" cy="422275"/>
          </a:xfrm>
          <a:prstGeom prst="rect">
            <a:avLst/>
          </a:prstGeom>
          <a:gradFill rotWithShape="0">
            <a:gsLst>
              <a:gs pos="0">
                <a:schemeClr val="bg1"/>
              </a:gs>
              <a:gs pos="100000">
                <a:schemeClr val="hlink"/>
              </a:gs>
            </a:gsLst>
            <a:lin ang="1890000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n-US"/>
          </a:p>
        </p:txBody>
      </p:sp>
      <p:sp>
        <p:nvSpPr>
          <p:cNvPr id="29703" name="Rectangle 1031"/>
          <p:cNvSpPr>
            <a:spLocks noChangeArrowheads="1"/>
          </p:cNvSpPr>
          <p:nvPr/>
        </p:nvSpPr>
        <p:spPr bwMode="gray">
          <a:xfrm>
            <a:off x="762000" y="990600"/>
            <a:ext cx="31750" cy="1052513"/>
          </a:xfrm>
          <a:prstGeom prst="rect">
            <a:avLst/>
          </a:prstGeom>
          <a:solidFill>
            <a:schemeClr val="bg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n-US"/>
          </a:p>
        </p:txBody>
      </p:sp>
      <p:sp>
        <p:nvSpPr>
          <p:cNvPr id="29704" name="Rectangle 1032"/>
          <p:cNvSpPr>
            <a:spLocks noChangeArrowheads="1"/>
          </p:cNvSpPr>
          <p:nvPr/>
        </p:nvSpPr>
        <p:spPr bwMode="gray">
          <a:xfrm>
            <a:off x="442913" y="1781175"/>
            <a:ext cx="8226425" cy="31750"/>
          </a:xfrm>
          <a:prstGeom prst="rect">
            <a:avLst/>
          </a:prstGeom>
          <a:gradFill rotWithShape="0">
            <a:gsLst>
              <a:gs pos="0">
                <a:schemeClr val="bg2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n-US"/>
          </a:p>
        </p:txBody>
      </p:sp>
      <p:sp>
        <p:nvSpPr>
          <p:cNvPr id="29705" name="Rectangle 1033"/>
          <p:cNvSpPr>
            <a:spLocks noGrp="1" noChangeArrowheads="1"/>
          </p:cNvSpPr>
          <p:nvPr>
            <p:ph type="title"/>
          </p:nvPr>
        </p:nvSpPr>
        <p:spPr bwMode="auto">
          <a:xfrm>
            <a:off x="1196975" y="617538"/>
            <a:ext cx="7793038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29706" name="Rectangle 1034"/>
          <p:cNvSpPr>
            <a:spLocks noGrp="1" noChangeArrowheads="1"/>
          </p:cNvSpPr>
          <p:nvPr>
            <p:ph type="body" idx="1"/>
          </p:nvPr>
        </p:nvSpPr>
        <p:spPr bwMode="auto">
          <a:xfrm>
            <a:off x="1182688" y="2017713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9707" name="Rectangle 1035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914400" y="63246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kumimoji="0" sz="1400"/>
            </a:lvl1pPr>
          </a:lstStyle>
          <a:p>
            <a:endParaRPr lang="en-US"/>
          </a:p>
        </p:txBody>
      </p:sp>
      <p:sp>
        <p:nvSpPr>
          <p:cNvPr id="29708" name="Rectangle 1036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52800" y="63246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>
              <a:defRPr kumimoji="0" sz="1400"/>
            </a:lvl1pPr>
          </a:lstStyle>
          <a:p>
            <a:endParaRPr lang="en-US"/>
          </a:p>
        </p:txBody>
      </p:sp>
      <p:sp>
        <p:nvSpPr>
          <p:cNvPr id="29709" name="Rectangle 1037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781800" y="63246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kumimoji="0" sz="1400"/>
            </a:lvl1pPr>
          </a:lstStyle>
          <a:p>
            <a:fld id="{208CFBA6-AEB9-4BCC-BDB7-182A04676171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  <p:sldLayoutId id="2147483656" r:id="rId2"/>
    <p:sldLayoutId id="2147483657" r:id="rId3"/>
    <p:sldLayoutId id="2147483658" r:id="rId4"/>
    <p:sldLayoutId id="2147483659" r:id="rId5"/>
    <p:sldLayoutId id="2147483660" r:id="rId6"/>
    <p:sldLayoutId id="2147483661" r:id="rId7"/>
    <p:sldLayoutId id="2147483662" r:id="rId8"/>
    <p:sldLayoutId id="2147483663" r:id="rId9"/>
    <p:sldLayoutId id="2147483664" r:id="rId10"/>
    <p:sldLayoutId id="2147483665" r:id="rId11"/>
    <p:sldLayoutId id="2147483666" r:id="rId12"/>
    <p:sldLayoutId id="2147483667" r:id="rId13"/>
  </p:sldLayoutIdLst>
  <p:transition advTm="3000">
    <p:pull dir="r"/>
  </p:transition>
  <p:txStyles>
    <p:titleStyle>
      <a:lvl1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charset="0"/>
        </a:defRPr>
      </a:lvl2pPr>
      <a:lvl3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charset="0"/>
        </a:defRPr>
      </a:lvl3pPr>
      <a:lvl4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charset="0"/>
        </a:defRPr>
      </a:lvl4pPr>
      <a:lvl5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charset="0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charset="0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charset="0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charset="0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itchFamily="2" charset="2"/>
        <a:buChar char="n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chemeClr val="hlink"/>
        </a:buClr>
        <a:buSzPct val="55000"/>
        <a:buFont typeface="Wingdings" pitchFamily="2" charset="2"/>
        <a:buChar char="n"/>
        <a:defRPr kumimoji="1"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50000"/>
        <a:buFont typeface="Wingdings" pitchFamily="2" charset="2"/>
        <a:buChar char="n"/>
        <a:defRPr kumimoji="1"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accent2"/>
        </a:buClr>
        <a:buSzPct val="55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12.xml"/><Relationship Id="rId1" Type="http://schemas.openxmlformats.org/officeDocument/2006/relationships/vmlDrawing" Target="../drawings/vmlDrawing1.v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1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ctrTitle"/>
          </p:nvPr>
        </p:nvSpPr>
        <p:spPr>
          <a:noFill/>
          <a:ln/>
        </p:spPr>
        <p:txBody>
          <a:bodyPr lIns="92075" tIns="46038" rIns="92075" bIns="46038" anchor="ctr"/>
          <a:lstStyle/>
          <a:p>
            <a:r>
              <a:rPr lang="en-US" sz="4000">
                <a:latin typeface="Arial" charset="0"/>
              </a:rPr>
              <a:t>Making a Business of Recreation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066800" y="3429000"/>
            <a:ext cx="6400800" cy="685800"/>
          </a:xfrm>
          <a:noFill/>
          <a:ln/>
        </p:spPr>
        <p:txBody>
          <a:bodyPr lIns="92075" tIns="46038" rIns="92075" bIns="46038"/>
          <a:lstStyle/>
          <a:p>
            <a:r>
              <a:rPr lang="en-US" sz="3700" b="1" i="1">
                <a:solidFill>
                  <a:srgbClr val="000066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Worldwide Sporting Goods</a:t>
            </a:r>
            <a:endParaRPr lang="en-US" sz="3700" b="1">
              <a:solidFill>
                <a:srgbClr val="0000CC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Arial" charset="0"/>
            </a:endParaRPr>
          </a:p>
        </p:txBody>
      </p:sp>
    </p:spTree>
  </p:cSld>
  <p:clrMapOvr>
    <a:masterClrMapping/>
  </p:clrMapOvr>
  <p:transition advTm="3000">
    <p:pull dir="r"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8" rIns="92075" bIns="46038" anchor="ctr"/>
          <a:lstStyle/>
          <a:p>
            <a:r>
              <a:rPr lang="en-US"/>
              <a:t>Success-satisfaction-partnership</a:t>
            </a:r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 lIns="92075" tIns="46038" rIns="92075" bIns="46038"/>
          <a:lstStyle/>
          <a:p>
            <a:pPr>
              <a:buClr>
                <a:schemeClr val="tx1"/>
              </a:buClr>
              <a:buSzPct val="80000"/>
              <a:buFont typeface="Wingdings" pitchFamily="2" charset="2"/>
              <a:buChar char="Ú"/>
            </a:pPr>
            <a:r>
              <a:rPr lang="en-US">
                <a:solidFill>
                  <a:schemeClr val="tx2"/>
                </a:solidFill>
              </a:rPr>
              <a:t>Products, value, quality, and service</a:t>
            </a:r>
          </a:p>
          <a:p>
            <a:pPr>
              <a:buClr>
                <a:schemeClr val="tx1"/>
              </a:buClr>
              <a:buSzPct val="80000"/>
              <a:buFont typeface="Wingdings" pitchFamily="2" charset="2"/>
              <a:buChar char="Ú"/>
            </a:pPr>
            <a:r>
              <a:rPr lang="en-US">
                <a:solidFill>
                  <a:schemeClr val="tx2"/>
                </a:solidFill>
              </a:rPr>
              <a:t>Success is our objective</a:t>
            </a:r>
          </a:p>
          <a:p>
            <a:pPr>
              <a:buClr>
                <a:schemeClr val="tx1"/>
              </a:buClr>
              <a:buSzPct val="80000"/>
              <a:buFont typeface="Wingdings" pitchFamily="2" charset="2"/>
              <a:buChar char="Ú"/>
            </a:pPr>
            <a:r>
              <a:rPr lang="en-US">
                <a:solidFill>
                  <a:schemeClr val="tx2"/>
                </a:solidFill>
              </a:rPr>
              <a:t>Satisfaction is our mission</a:t>
            </a:r>
          </a:p>
          <a:p>
            <a:pPr>
              <a:buClr>
                <a:schemeClr val="tx1"/>
              </a:buClr>
              <a:buSzPct val="80000"/>
              <a:buFont typeface="Wingdings" pitchFamily="2" charset="2"/>
              <a:buChar char="Ú"/>
            </a:pPr>
            <a:r>
              <a:rPr lang="en-US">
                <a:solidFill>
                  <a:schemeClr val="tx2"/>
                </a:solidFill>
              </a:rPr>
              <a:t>Partnership is the key</a:t>
            </a:r>
          </a:p>
        </p:txBody>
      </p:sp>
    </p:spTree>
  </p:cSld>
  <p:clrMapOvr>
    <a:masterClrMapping/>
  </p:clrMapOvr>
  <p:transition advTm="3000">
    <p:pull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61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61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61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61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614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614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614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614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147" grpId="0" build="p" autoUpdateAnimBg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8" rIns="92075" bIns="46038" anchor="ctr"/>
          <a:lstStyle/>
          <a:p>
            <a:r>
              <a:rPr lang="en-US"/>
              <a:t>Meeting the Needs</a:t>
            </a:r>
          </a:p>
        </p:txBody>
      </p:sp>
      <p:sp>
        <p:nvSpPr>
          <p:cNvPr id="2048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 lIns="92075" tIns="46038" rIns="92075" bIns="46038"/>
          <a:lstStyle/>
          <a:p>
            <a:pPr marL="0" indent="0">
              <a:buFont typeface="Wingdings" pitchFamily="2" charset="2"/>
              <a:buNone/>
            </a:pPr>
            <a:r>
              <a:rPr lang="en-US">
                <a:solidFill>
                  <a:schemeClr val="tx2"/>
                </a:solidFill>
              </a:rPr>
              <a:t>	Retail partners program targets our large customers. They become part of the Worldwide Sporting Goods network, which creates a link between WSG and the local market.</a:t>
            </a:r>
          </a:p>
        </p:txBody>
      </p:sp>
    </p:spTree>
  </p:cSld>
  <p:clrMapOvr>
    <a:masterClrMapping/>
  </p:clrMapOvr>
  <p:transition advTm="3000">
    <p:pull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048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048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483" grpId="0" build="p" autoUpdateAnimBg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Rectangle 1026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8" rIns="92075" bIns="46038" anchor="ctr"/>
          <a:lstStyle/>
          <a:p>
            <a:r>
              <a:rPr lang="en-US"/>
              <a:t>Growing Sales</a:t>
            </a:r>
          </a:p>
        </p:txBody>
      </p:sp>
      <p:graphicFrame>
        <p:nvGraphicFramePr>
          <p:cNvPr id="38912" name="Object 1024"/>
          <p:cNvGraphicFramePr>
            <a:graphicFrameLocks noChangeAspect="1"/>
          </p:cNvGraphicFramePr>
          <p:nvPr>
            <p:ph type="chart" idx="1"/>
          </p:nvPr>
        </p:nvGraphicFramePr>
        <p:xfrm>
          <a:off x="914400" y="2133600"/>
          <a:ext cx="7770813" cy="4114800"/>
        </p:xfrm>
        <a:graphic>
          <a:graphicData uri="http://schemas.openxmlformats.org/presentationml/2006/ole">
            <p:oleObj spid="_x0000_s38912" name="Chart" r:id="rId3" imgW="7772897" imgH="4115297" progId="MSGraph.Chart.8">
              <p:embed followColorScheme="full"/>
            </p:oleObj>
          </a:graphicData>
        </a:graphic>
      </p:graphicFrame>
    </p:spTree>
  </p:cSld>
  <p:clrMapOvr>
    <a:masterClrMapping/>
  </p:clrMapOvr>
  <p:transition advTm="3000">
    <p:pull dir="r"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8" rIns="92075" bIns="46038" anchor="ctr"/>
          <a:lstStyle/>
          <a:p>
            <a:r>
              <a:rPr lang="en-US"/>
              <a:t>Building Partnerships</a:t>
            </a:r>
          </a:p>
        </p:txBody>
      </p:sp>
      <p:sp>
        <p:nvSpPr>
          <p:cNvPr id="32771" name="Rectangle 3"/>
          <p:cNvSpPr>
            <a:spLocks noGrp="1" noChangeArrowheads="1"/>
          </p:cNvSpPr>
          <p:nvPr>
            <p:ph type="body" sz="half" idx="1"/>
          </p:nvPr>
        </p:nvSpPr>
        <p:spPr>
          <a:noFill/>
          <a:ln/>
        </p:spPr>
        <p:txBody>
          <a:bodyPr lIns="92075" tIns="46038" rIns="92075" bIns="46038"/>
          <a:lstStyle/>
          <a:p>
            <a:pPr algn="ctr">
              <a:buFont typeface="Wingdings" pitchFamily="2" charset="2"/>
              <a:buNone/>
            </a:pPr>
            <a:r>
              <a:rPr lang="en-US" sz="3200">
                <a:solidFill>
                  <a:schemeClr val="tx2"/>
                </a:solidFill>
              </a:rPr>
              <a:t>Worldwide Sporting Goods</a:t>
            </a:r>
            <a:endParaRPr lang="en-US">
              <a:solidFill>
                <a:schemeClr val="tx2"/>
              </a:solidFill>
            </a:endParaRPr>
          </a:p>
          <a:p>
            <a:r>
              <a:rPr lang="en-US" sz="2400">
                <a:solidFill>
                  <a:schemeClr val="tx2"/>
                </a:solidFill>
              </a:rPr>
              <a:t>Quality products</a:t>
            </a:r>
          </a:p>
          <a:p>
            <a:r>
              <a:rPr lang="en-US" sz="2400">
                <a:solidFill>
                  <a:schemeClr val="tx2"/>
                </a:solidFill>
              </a:rPr>
              <a:t>Excellent value</a:t>
            </a:r>
          </a:p>
          <a:p>
            <a:r>
              <a:rPr lang="en-US" sz="2400">
                <a:solidFill>
                  <a:schemeClr val="tx2"/>
                </a:solidFill>
              </a:rPr>
              <a:t>Reputation</a:t>
            </a:r>
            <a:endParaRPr lang="en-US" sz="2000">
              <a:solidFill>
                <a:schemeClr val="tx2"/>
              </a:solidFill>
            </a:endParaRPr>
          </a:p>
          <a:p>
            <a:r>
              <a:rPr lang="en-US" sz="2400">
                <a:solidFill>
                  <a:schemeClr val="tx2"/>
                </a:solidFill>
              </a:rPr>
              <a:t>Knowledgeable sales staff</a:t>
            </a:r>
          </a:p>
        </p:txBody>
      </p:sp>
      <p:sp>
        <p:nvSpPr>
          <p:cNvPr id="32772" name="Rectangle 4"/>
          <p:cNvSpPr>
            <a:spLocks noGrp="1" noChangeArrowheads="1"/>
          </p:cNvSpPr>
          <p:nvPr>
            <p:ph type="body" sz="half" idx="2"/>
          </p:nvPr>
        </p:nvSpPr>
        <p:spPr>
          <a:noFill/>
          <a:ln/>
        </p:spPr>
        <p:txBody>
          <a:bodyPr lIns="92075" tIns="46038" rIns="92075" bIns="46038"/>
          <a:lstStyle/>
          <a:p>
            <a:pPr algn="ctr">
              <a:buFont typeface="Wingdings" pitchFamily="2" charset="2"/>
              <a:buNone/>
            </a:pPr>
            <a:r>
              <a:rPr lang="en-US" sz="3200">
                <a:solidFill>
                  <a:schemeClr val="tx2"/>
                </a:solidFill>
              </a:rPr>
              <a:t>Supporting Retail Partners</a:t>
            </a:r>
            <a:endParaRPr lang="en-US" sz="2400">
              <a:solidFill>
                <a:schemeClr val="tx2"/>
              </a:solidFill>
            </a:endParaRPr>
          </a:p>
          <a:p>
            <a:r>
              <a:rPr lang="en-US" sz="2400">
                <a:solidFill>
                  <a:schemeClr val="tx2"/>
                </a:solidFill>
              </a:rPr>
              <a:t>Community shopping</a:t>
            </a:r>
          </a:p>
          <a:p>
            <a:r>
              <a:rPr lang="en-US" sz="2400">
                <a:solidFill>
                  <a:schemeClr val="tx2"/>
                </a:solidFill>
              </a:rPr>
              <a:t>Customer bonding</a:t>
            </a:r>
          </a:p>
          <a:p>
            <a:r>
              <a:rPr lang="en-US" sz="2400">
                <a:solidFill>
                  <a:schemeClr val="tx2"/>
                </a:solidFill>
              </a:rPr>
              <a:t>Customer support</a:t>
            </a:r>
          </a:p>
          <a:p>
            <a:r>
              <a:rPr lang="en-US" sz="2400">
                <a:solidFill>
                  <a:schemeClr val="tx2"/>
                </a:solidFill>
              </a:rPr>
              <a:t>Local service</a:t>
            </a:r>
          </a:p>
        </p:txBody>
      </p:sp>
    </p:spTree>
  </p:cSld>
  <p:clrMapOvr>
    <a:masterClrMapping/>
  </p:clrMapOvr>
  <p:transition advTm="3000">
    <p:pull dir="r"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050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8" rIns="92075" bIns="46038" anchor="ctr"/>
          <a:lstStyle/>
          <a:p>
            <a:r>
              <a:rPr lang="en-US"/>
              <a:t>Key Benefits</a:t>
            </a:r>
          </a:p>
        </p:txBody>
      </p:sp>
      <p:sp>
        <p:nvSpPr>
          <p:cNvPr id="12291" name="Rectangle 2051"/>
          <p:cNvSpPr>
            <a:spLocks noGrp="1" noChangeArrowheads="1"/>
          </p:cNvSpPr>
          <p:nvPr>
            <p:ph type="body" sz="half" idx="1"/>
          </p:nvPr>
        </p:nvSpPr>
        <p:spPr>
          <a:noFill/>
          <a:ln/>
        </p:spPr>
        <p:txBody>
          <a:bodyPr lIns="92075" tIns="46038" rIns="92075" bIns="46038"/>
          <a:lstStyle/>
          <a:p>
            <a:r>
              <a:rPr lang="en-US">
                <a:solidFill>
                  <a:schemeClr val="tx2"/>
                </a:solidFill>
              </a:rPr>
              <a:t>Prompt service</a:t>
            </a:r>
          </a:p>
          <a:p>
            <a:r>
              <a:rPr lang="en-US">
                <a:solidFill>
                  <a:schemeClr val="tx2"/>
                </a:solidFill>
              </a:rPr>
              <a:t>Wide selection of products</a:t>
            </a:r>
          </a:p>
          <a:p>
            <a:r>
              <a:rPr lang="en-US">
                <a:solidFill>
                  <a:schemeClr val="tx2"/>
                </a:solidFill>
              </a:rPr>
              <a:t>Support after sale</a:t>
            </a:r>
          </a:p>
          <a:p>
            <a:endParaRPr lang="en-US">
              <a:solidFill>
                <a:schemeClr val="tx2"/>
              </a:solidFill>
            </a:endParaRPr>
          </a:p>
          <a:p>
            <a:endParaRPr lang="en-US">
              <a:solidFill>
                <a:schemeClr val="tx2"/>
              </a:solidFill>
            </a:endParaRPr>
          </a:p>
        </p:txBody>
      </p:sp>
      <p:pic>
        <p:nvPicPr>
          <p:cNvPr id="12298" name="Picture 2058" descr="BS00704_"/>
          <p:cNvPicPr>
            <a:picLocks noGrp="1" noChangeAspect="1" noChangeArrowheads="1"/>
          </p:cNvPicPr>
          <p:nvPr>
            <p:ph type="clipArt" sz="half" idx="2"/>
          </p:nvPr>
        </p:nvPicPr>
        <p:blipFill>
          <a:blip r:embed="rId2"/>
          <a:srcRect/>
          <a:stretch>
            <a:fillRect/>
          </a:stretch>
        </p:blipFill>
        <p:spPr>
          <a:xfrm>
            <a:off x="5334000" y="2438400"/>
            <a:ext cx="3200400" cy="3062288"/>
          </a:xfrm>
        </p:spPr>
      </p:pic>
    </p:spTree>
  </p:cSld>
  <p:clrMapOvr>
    <a:masterClrMapping/>
  </p:clrMapOvr>
  <p:transition advTm="3000">
    <p:pull dir="r"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8" rIns="92075" bIns="46038" anchor="ctr"/>
          <a:lstStyle/>
          <a:p>
            <a:r>
              <a:rPr lang="en-US"/>
              <a:t>Our Strengths</a:t>
            </a:r>
          </a:p>
        </p:txBody>
      </p:sp>
      <p:sp>
        <p:nvSpPr>
          <p:cNvPr id="1126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 lIns="92075" tIns="46038" rIns="92075" bIns="46038"/>
          <a:lstStyle/>
          <a:p>
            <a:r>
              <a:rPr lang="en-US">
                <a:solidFill>
                  <a:schemeClr val="tx2"/>
                </a:solidFill>
              </a:rPr>
              <a:t>Fast delivery</a:t>
            </a:r>
          </a:p>
          <a:p>
            <a:r>
              <a:rPr lang="en-US">
                <a:solidFill>
                  <a:schemeClr val="tx2"/>
                </a:solidFill>
              </a:rPr>
              <a:t>Top manufacturers</a:t>
            </a:r>
          </a:p>
          <a:p>
            <a:r>
              <a:rPr lang="en-US">
                <a:solidFill>
                  <a:schemeClr val="tx2"/>
                </a:solidFill>
              </a:rPr>
              <a:t>Competitive prices</a:t>
            </a:r>
          </a:p>
          <a:p>
            <a:r>
              <a:rPr lang="en-US">
                <a:solidFill>
                  <a:schemeClr val="tx2"/>
                </a:solidFill>
              </a:rPr>
              <a:t>After sales support</a:t>
            </a:r>
          </a:p>
          <a:p>
            <a:endParaRPr lang="en-US">
              <a:solidFill>
                <a:schemeClr val="tx2"/>
              </a:solidFill>
            </a:endParaRPr>
          </a:p>
        </p:txBody>
      </p:sp>
    </p:spTree>
  </p:cSld>
  <p:clrMapOvr>
    <a:masterClrMapping/>
  </p:clrMapOvr>
  <p:transition advTm="3000">
    <p:pull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126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126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animClr clrSpc="rgb" dir="cw"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1126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ppt_c</p:attrName>
                                        </p:attrNameLst>
                                      </p:cBhvr>
                                      <p:to>
                                        <a:srgbClr val="B2B2B2"/>
                                      </p:to>
                                    </p:animClr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126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126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animClr clrSpc="rgb" dir="cw"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1126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ppt_c</p:attrName>
                                        </p:attrNameLst>
                                      </p:cBhvr>
                                      <p:to>
                                        <a:srgbClr val="B2B2B2"/>
                                      </p:to>
                                    </p:animClr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126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126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animClr clrSpc="rgb" dir="cw"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1126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ppt_c</p:attrName>
                                        </p:attrNameLst>
                                      </p:cBhvr>
                                      <p:to>
                                        <a:srgbClr val="B2B2B2"/>
                                      </p:to>
                                    </p:animClr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126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126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animClr clrSpc="rgb" dir="cw"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1126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ppt_c</p:attrName>
                                        </p:attrNameLst>
                                      </p:cBhvr>
                                      <p:to>
                                        <a:srgbClr val="B2B2B2"/>
                                      </p:to>
                                    </p:animClr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267" grpId="0" build="p" autoUpdateAnimBg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8" rIns="92075" bIns="46038" anchor="ctr"/>
          <a:lstStyle/>
          <a:p>
            <a:r>
              <a:rPr lang="en-US"/>
              <a:t>Next Steps</a:t>
            </a:r>
          </a:p>
        </p:txBody>
      </p:sp>
      <p:sp>
        <p:nvSpPr>
          <p:cNvPr id="1331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 lIns="92075" tIns="46038" rIns="92075" bIns="46038"/>
          <a:lstStyle/>
          <a:p>
            <a:r>
              <a:rPr lang="en-US">
                <a:solidFill>
                  <a:schemeClr val="tx2"/>
                </a:solidFill>
              </a:rPr>
              <a:t>Advertising</a:t>
            </a:r>
          </a:p>
          <a:p>
            <a:pPr lvl="1"/>
            <a:r>
              <a:rPr lang="en-US">
                <a:solidFill>
                  <a:schemeClr val="tx2"/>
                </a:solidFill>
              </a:rPr>
              <a:t>Circulars, newspapers, television, and radio</a:t>
            </a:r>
          </a:p>
          <a:p>
            <a:r>
              <a:rPr lang="en-US">
                <a:solidFill>
                  <a:schemeClr val="tx2"/>
                </a:solidFill>
              </a:rPr>
              <a:t>Promotions</a:t>
            </a:r>
          </a:p>
          <a:p>
            <a:pPr lvl="1"/>
            <a:r>
              <a:rPr lang="en-US">
                <a:solidFill>
                  <a:schemeClr val="tx2"/>
                </a:solidFill>
              </a:rPr>
              <a:t>Special offers and discounts</a:t>
            </a:r>
          </a:p>
          <a:p>
            <a:r>
              <a:rPr lang="en-US">
                <a:solidFill>
                  <a:schemeClr val="tx2"/>
                </a:solidFill>
              </a:rPr>
              <a:t>After sales</a:t>
            </a:r>
          </a:p>
          <a:p>
            <a:pPr lvl="1"/>
            <a:r>
              <a:rPr lang="en-US">
                <a:solidFill>
                  <a:schemeClr val="tx2"/>
                </a:solidFill>
              </a:rPr>
              <a:t>Mailings and telemarketing </a:t>
            </a:r>
          </a:p>
        </p:txBody>
      </p:sp>
    </p:spTree>
  </p:cSld>
  <p:clrMapOvr>
    <a:masterClrMapping/>
  </p:clrMapOvr>
  <p:transition advTm="3000">
    <p:pull dir="r"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Blends">
  <a:themeElements>
    <a:clrScheme name="Blends 5">
      <a:dk1>
        <a:srgbClr val="000000"/>
      </a:dk1>
      <a:lt1>
        <a:srgbClr val="FFFFFF"/>
      </a:lt1>
      <a:dk2>
        <a:srgbClr val="000066"/>
      </a:dk2>
      <a:lt2>
        <a:srgbClr val="333333"/>
      </a:lt2>
      <a:accent1>
        <a:srgbClr val="C4709A"/>
      </a:accent1>
      <a:accent2>
        <a:srgbClr val="4B4EB5"/>
      </a:accent2>
      <a:accent3>
        <a:srgbClr val="FFFFFF"/>
      </a:accent3>
      <a:accent4>
        <a:srgbClr val="000000"/>
      </a:accent4>
      <a:accent5>
        <a:srgbClr val="DEBBCA"/>
      </a:accent5>
      <a:accent6>
        <a:srgbClr val="4346A4"/>
      </a:accent6>
      <a:hlink>
        <a:srgbClr val="C481CF"/>
      </a:hlink>
      <a:folHlink>
        <a:srgbClr val="76B749"/>
      </a:folHlink>
    </a:clrScheme>
    <a:fontScheme name="Blends">
      <a:majorFont>
        <a:latin typeface="Tahoma"/>
        <a:ea typeface=""/>
        <a:cs typeface=""/>
      </a:majorFont>
      <a:minorFont>
        <a:latin typeface="Tahom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miter lim="800000"/>
          <a:headEnd type="none" w="med" len="med"/>
          <a:tailEnd type="none" w="med" len="med"/>
        </a:ln>
        <a:effectLst/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miter lim="800000"/>
          <a:headEnd type="none" w="med" len="med"/>
          <a:tailEnd type="none" w="med" len="med"/>
        </a:ln>
        <a:effectLst/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charset="0"/>
          </a:defRPr>
        </a:defPPr>
      </a:lstStyle>
    </a:lnDef>
  </a:objectDefaults>
  <a:extraClrSchemeLst>
    <a:extraClrScheme>
      <a:clrScheme name="Blends 1">
        <a:dk1>
          <a:srgbClr val="969696"/>
        </a:dk1>
        <a:lt1>
          <a:srgbClr val="FFFFFF"/>
        </a:lt1>
        <a:dk2>
          <a:srgbClr val="000000"/>
        </a:dk2>
        <a:lt2>
          <a:srgbClr val="DDDDDD"/>
        </a:lt2>
        <a:accent1>
          <a:srgbClr val="00E4A8"/>
        </a:accent1>
        <a:accent2>
          <a:srgbClr val="3333CC"/>
        </a:accent2>
        <a:accent3>
          <a:srgbClr val="AAAAAA"/>
        </a:accent3>
        <a:accent4>
          <a:srgbClr val="DADADA"/>
        </a:accent4>
        <a:accent5>
          <a:srgbClr val="AAEFD1"/>
        </a:accent5>
        <a:accent6>
          <a:srgbClr val="2D2DB9"/>
        </a:accent6>
        <a:hlink>
          <a:srgbClr val="FF5050"/>
        </a:hlink>
        <a:folHlink>
          <a:srgbClr val="FFCF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ends 2">
        <a:dk1>
          <a:srgbClr val="000000"/>
        </a:dk1>
        <a:lt1>
          <a:srgbClr val="FFFFFF"/>
        </a:lt1>
        <a:dk2>
          <a:srgbClr val="333399"/>
        </a:dk2>
        <a:lt2>
          <a:srgbClr val="1C1C1C"/>
        </a:lt2>
        <a:accent1>
          <a:srgbClr val="00E4A8"/>
        </a:accent1>
        <a:accent2>
          <a:srgbClr val="FFCF01"/>
        </a:accent2>
        <a:accent3>
          <a:srgbClr val="FFFFFF"/>
        </a:accent3>
        <a:accent4>
          <a:srgbClr val="000000"/>
        </a:accent4>
        <a:accent5>
          <a:srgbClr val="AAEFD1"/>
        </a:accent5>
        <a:accent6>
          <a:srgbClr val="E7BB01"/>
        </a:accent6>
        <a:hlink>
          <a:srgbClr val="FF0000"/>
        </a:hlink>
        <a:folHlink>
          <a:srgbClr val="3333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3">
        <a:dk1>
          <a:srgbClr val="000000"/>
        </a:dk1>
        <a:lt1>
          <a:srgbClr val="FFFFFF"/>
        </a:lt1>
        <a:dk2>
          <a:srgbClr val="000000"/>
        </a:dk2>
        <a:lt2>
          <a:srgbClr val="5F5F5F"/>
        </a:lt2>
        <a:accent1>
          <a:srgbClr val="EAEAEA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F3F3F3"/>
        </a:accent5>
        <a:accent6>
          <a:srgbClr val="737373"/>
        </a:accent6>
        <a:hlink>
          <a:srgbClr val="4D4D4D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4">
        <a:dk1>
          <a:srgbClr val="000094"/>
        </a:dk1>
        <a:lt1>
          <a:srgbClr val="FFFFFF"/>
        </a:lt1>
        <a:dk2>
          <a:srgbClr val="0000CC"/>
        </a:dk2>
        <a:lt2>
          <a:srgbClr val="FFFFCC"/>
        </a:lt2>
        <a:accent1>
          <a:srgbClr val="3193FF"/>
        </a:accent1>
        <a:accent2>
          <a:srgbClr val="9900FF"/>
        </a:accent2>
        <a:accent3>
          <a:srgbClr val="AAAAE2"/>
        </a:accent3>
        <a:accent4>
          <a:srgbClr val="DADADA"/>
        </a:accent4>
        <a:accent5>
          <a:srgbClr val="ADC8FF"/>
        </a:accent5>
        <a:accent6>
          <a:srgbClr val="8A00E7"/>
        </a:accent6>
        <a:hlink>
          <a:srgbClr val="FF3399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ends 5">
        <a:dk1>
          <a:srgbClr val="000000"/>
        </a:dk1>
        <a:lt1>
          <a:srgbClr val="FFFFFF"/>
        </a:lt1>
        <a:dk2>
          <a:srgbClr val="000066"/>
        </a:dk2>
        <a:lt2>
          <a:srgbClr val="333333"/>
        </a:lt2>
        <a:accent1>
          <a:srgbClr val="C4709A"/>
        </a:accent1>
        <a:accent2>
          <a:srgbClr val="4B4EB5"/>
        </a:accent2>
        <a:accent3>
          <a:srgbClr val="FFFFFF"/>
        </a:accent3>
        <a:accent4>
          <a:srgbClr val="000000"/>
        </a:accent4>
        <a:accent5>
          <a:srgbClr val="DEBBCA"/>
        </a:accent5>
        <a:accent6>
          <a:srgbClr val="4346A4"/>
        </a:accent6>
        <a:hlink>
          <a:srgbClr val="C481CF"/>
        </a:hlink>
        <a:folHlink>
          <a:srgbClr val="76B74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6">
        <a:dk1>
          <a:srgbClr val="000000"/>
        </a:dk1>
        <a:lt1>
          <a:srgbClr val="FFFFFF"/>
        </a:lt1>
        <a:dk2>
          <a:srgbClr val="6A4076"/>
        </a:dk2>
        <a:lt2>
          <a:srgbClr val="969696"/>
        </a:lt2>
        <a:accent1>
          <a:srgbClr val="DBA9C2"/>
        </a:accent1>
        <a:accent2>
          <a:srgbClr val="E1BF91"/>
        </a:accent2>
        <a:accent3>
          <a:srgbClr val="FFFFFF"/>
        </a:accent3>
        <a:accent4>
          <a:srgbClr val="000000"/>
        </a:accent4>
        <a:accent5>
          <a:srgbClr val="EAD1DD"/>
        </a:accent5>
        <a:accent6>
          <a:srgbClr val="CCAD83"/>
        </a:accent6>
        <a:hlink>
          <a:srgbClr val="B3CE82"/>
        </a:hlink>
        <a:folHlink>
          <a:srgbClr val="B8AD48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7">
        <a:dk1>
          <a:srgbClr val="000000"/>
        </a:dk1>
        <a:lt1>
          <a:srgbClr val="FFFFFF"/>
        </a:lt1>
        <a:dk2>
          <a:srgbClr val="515F7B"/>
        </a:dk2>
        <a:lt2>
          <a:srgbClr val="808080"/>
        </a:lt2>
        <a:accent1>
          <a:srgbClr val="9FCAD3"/>
        </a:accent1>
        <a:accent2>
          <a:srgbClr val="C0C0C0"/>
        </a:accent2>
        <a:accent3>
          <a:srgbClr val="FFFFFF"/>
        </a:accent3>
        <a:accent4>
          <a:srgbClr val="000000"/>
        </a:accent4>
        <a:accent5>
          <a:srgbClr val="CDE1E6"/>
        </a:accent5>
        <a:accent6>
          <a:srgbClr val="AEAEAE"/>
        </a:accent6>
        <a:hlink>
          <a:srgbClr val="91AFBF"/>
        </a:hlink>
        <a:folHlink>
          <a:srgbClr val="ECEAAC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9362A8EFB9F2E489EFB45BF2A181E2E" ma:contentTypeVersion="14" ma:contentTypeDescription="Create a new document." ma:contentTypeScope="" ma:versionID="4710f1d7b039be77b0f3b51895231f29">
  <xsd:schema xmlns:xsd="http://www.w3.org/2001/XMLSchema" xmlns:xs="http://www.w3.org/2001/XMLSchema" xmlns:p="http://schemas.microsoft.com/office/2006/metadata/properties" xmlns:ns2="bcaee46d-dd85-491c-a329-537526765ebf" xmlns:ns3="990d1803-5a5d-4e37-b3b6-5276567aa9e3" targetNamespace="http://schemas.microsoft.com/office/2006/metadata/properties" ma:root="true" ma:fieldsID="cf1284dd7f8d7cf48102b78fec786c07" ns2:_="" ns3:_="">
    <xsd:import namespace="bcaee46d-dd85-491c-a329-537526765ebf"/>
    <xsd:import namespace="990d1803-5a5d-4e37-b3b6-5276567aa9e3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LengthInSeconds" minOccurs="0"/>
                <xsd:element ref="ns2:MediaServiceGenerationTime" minOccurs="0"/>
                <xsd:element ref="ns2:MediaServiceEventHashCode" minOccurs="0"/>
                <xsd:element ref="ns2:MediaServiceAutoKeyPoints" minOccurs="0"/>
                <xsd:element ref="ns2:MediaServiceKeyPoints" minOccurs="0"/>
                <xsd:element ref="ns2:MediaServiceDateTaken" minOccurs="0"/>
                <xsd:element ref="ns2:MediaServiceOCR" minOccurs="0"/>
                <xsd:element ref="ns2:MediaServiceLocation" minOccurs="0"/>
                <xsd:element ref="ns2:lcf76f155ced4ddcb4097134ff3c332f" minOccurs="0"/>
                <xsd:element ref="ns3:TaxCatchAll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caee46d-dd85-491c-a329-537526765ebf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LengthInSeconds" ma:index="10" nillable="true" ma:displayName="MediaLengthInSeconds" ma:hidden="true" ma:internalName="MediaLengthInSeconds" ma:readOnly="true">
      <xsd:simpleType>
        <xsd:restriction base="dms:Unknown"/>
      </xsd:simpleType>
    </xsd:element>
    <xsd:element name="MediaServiceGenerationTime" ma:index="11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2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3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4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5" nillable="true" ma:displayName="MediaServiceDateTaken" ma:hidden="true" ma:internalName="MediaServiceDateTaken" ma:readOnly="true">
      <xsd:simpleType>
        <xsd:restriction base="dms:Text"/>
      </xsd:simpleType>
    </xsd:element>
    <xsd:element name="MediaServiceOCR" ma:index="1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  <xsd:element name="lcf76f155ced4ddcb4097134ff3c332f" ma:index="19" nillable="true" ma:taxonomy="true" ma:internalName="lcf76f155ced4ddcb4097134ff3c332f" ma:taxonomyFieldName="MediaServiceImageTags" ma:displayName="Image Tags" ma:readOnly="false" ma:fieldId="{5cf76f15-5ced-4ddc-b409-7134ff3c332f}" ma:taxonomyMulti="true" ma:sspId="755ecf51-9d3a-405d-aee3-f11263887025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90d1803-5a5d-4e37-b3b6-5276567aa9e3" elementFormDefault="qualified">
    <xsd:import namespace="http://schemas.microsoft.com/office/2006/documentManagement/types"/>
    <xsd:import namespace="http://schemas.microsoft.com/office/infopath/2007/PartnerControls"/>
    <xsd:element name="TaxCatchAll" ma:index="20" nillable="true" ma:displayName="Taxonomy Catch All Column" ma:hidden="true" ma:list="{059d67b8-7457-422b-8922-1b56053e59a8}" ma:internalName="TaxCatchAll" ma:showField="CatchAllData" ma:web="990d1803-5a5d-4e37-b3b6-5276567aa9e3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8B26EBC2-8F71-4B46-92F0-4AE5D29EE2E7}"/>
</file>

<file path=customXml/itemProps2.xml><?xml version="1.0" encoding="utf-8"?>
<ds:datastoreItem xmlns:ds="http://schemas.openxmlformats.org/officeDocument/2006/customXml" ds:itemID="{48136900-7086-431E-B4E8-F8928D63491B}"/>
</file>

<file path=docProps/app.xml><?xml version="1.0" encoding="utf-8"?>
<Properties xmlns="http://schemas.openxmlformats.org/officeDocument/2006/extended-properties" xmlns:vt="http://schemas.openxmlformats.org/officeDocument/2006/docPropsVTypes">
  <Template>C:\Program Files\Word 9\Templates\Presentation Designs\Blends.pot</Template>
  <TotalTime>2243</TotalTime>
  <Words>108</Words>
  <Application>Microsoft PowerPoint 7.0</Application>
  <PresentationFormat>On-screen Show (4:3)</PresentationFormat>
  <Paragraphs>38</Paragraphs>
  <Slides>8</Slides>
  <Notes>2</Notes>
  <HiddenSlides>0</HiddenSlides>
  <MMClips>0</MMClips>
  <ScaleCrop>false</ScaleCrop>
  <HeadingPairs>
    <vt:vector size="8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4" baseType="lpstr">
      <vt:lpstr>Times New Roman</vt:lpstr>
      <vt:lpstr>Tahoma</vt:lpstr>
      <vt:lpstr>Wingdings</vt:lpstr>
      <vt:lpstr>Arial</vt:lpstr>
      <vt:lpstr>Blends</vt:lpstr>
      <vt:lpstr>Microsoft Graph 2000 Chart</vt:lpstr>
      <vt:lpstr>Making a Business of Recreation</vt:lpstr>
      <vt:lpstr>Success-satisfaction-partnership</vt:lpstr>
      <vt:lpstr>Meeting the Needs</vt:lpstr>
      <vt:lpstr>Growing Sales</vt:lpstr>
      <vt:lpstr>Building Partnerships</vt:lpstr>
      <vt:lpstr>Key Benefits</vt:lpstr>
      <vt:lpstr>Our Strengths</vt:lpstr>
      <vt:lpstr>Next Steps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Selling an Idea or a Product</dc:title>
  <dc:creator>Tim Poynter</dc:creator>
  <cp:lastModifiedBy>Tim Poynter</cp:lastModifiedBy>
  <cp:revision>119</cp:revision>
  <dcterms:created xsi:type="dcterms:W3CDTF">1995-06-02T22:06:36Z</dcterms:created>
  <dcterms:modified xsi:type="dcterms:W3CDTF">2007-09-08T13:37:32Z</dcterms:modified>
</cp:coreProperties>
</file>

<file path=docProps/thumbnail.jpeg>
</file>