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1.xml" ContentType="application/vnd.openxmlformats-officedocument.theme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72" r:id="rId2"/>
    <p:sldId id="289" r:id="rId3"/>
    <p:sldId id="290" r:id="rId4"/>
    <p:sldId id="280" r:id="rId5"/>
    <p:sldId id="291" r:id="rId6"/>
    <p:sldId id="292" r:id="rId7"/>
    <p:sldId id="293" r:id="rId8"/>
    <p:sldId id="264" r:id="rId9"/>
    <p:sldId id="265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7415730337078705E-2"/>
          <c:y val="2.7210884353741485E-2"/>
          <c:w val="0.8792134831460674"/>
          <c:h val="0.75056689342403649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53367168"/>
        <c:axId val="53368704"/>
      </c:barChart>
      <c:catAx>
        <c:axId val="53367168"/>
        <c:scaling>
          <c:orientation val="minMax"/>
        </c:scaling>
        <c:axPos val="b"/>
        <c:tickLblPos val="nextTo"/>
        <c:crossAx val="53368704"/>
        <c:crossesAt val="0"/>
        <c:lblAlgn val="ctr"/>
        <c:lblOffset val="100"/>
      </c:catAx>
      <c:valAx>
        <c:axId val="53368704"/>
        <c:scaling>
          <c:orientation val="minMax"/>
          <c:max val="80"/>
        </c:scaling>
        <c:axPos val="l"/>
        <c:numFmt formatCode="General" sourceLinked="1"/>
        <c:tickLblPos val="nextTo"/>
        <c:crossAx val="53367168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28651685393258441"/>
          <c:y val="0.92063492063492069"/>
          <c:w val="0.41432584269662931"/>
          <c:h val="8.1632653061224525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47467904"/>
        <c:axId val="47502464"/>
        <c:axId val="0"/>
      </c:bar3DChart>
      <c:catAx>
        <c:axId val="47467904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7502464"/>
        <c:crosses val="autoZero"/>
        <c:lblAlgn val="ctr"/>
        <c:lblOffset val="100"/>
        <c:tickLblSkip val="1"/>
        <c:tickMarkSkip val="1"/>
      </c:catAx>
      <c:valAx>
        <c:axId val="47502464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7467904"/>
        <c:crosses val="autoZero"/>
        <c:crossBetween val="between"/>
      </c:valAx>
      <c:spPr>
        <a:noFill/>
        <a:ln w="25397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8">
      <a:solidFill>
        <a:srgbClr val="008080"/>
      </a:solidFill>
      <a:prstDash val="solid"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2562358276643993E-2"/>
          <c:w val="0.8146067415730337"/>
          <c:h val="0.578231292517007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56035584"/>
        <c:axId val="57229312"/>
      </c:barChart>
      <c:catAx>
        <c:axId val="56035584"/>
        <c:scaling>
          <c:orientation val="minMax"/>
        </c:scaling>
        <c:axPos val="b"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7229312"/>
        <c:crossesAt val="0"/>
        <c:lblAlgn val="ctr"/>
        <c:lblOffset val="100"/>
        <c:tickLblSkip val="1"/>
        <c:tickMarkSkip val="1"/>
      </c:catAx>
      <c:valAx>
        <c:axId val="57229312"/>
        <c:scaling>
          <c:orientation val="minMax"/>
          <c:max val="80"/>
        </c:scaling>
        <c:axPos val="l"/>
        <c:numFmt formatCode="General" sourceLinked="0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6035584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2214400"/>
        <c:axId val="74485760"/>
      </c:barChart>
      <c:catAx>
        <c:axId val="72214400"/>
        <c:scaling>
          <c:orientation val="minMax"/>
        </c:scaling>
        <c:axPos val="b"/>
        <c:majorGridlines>
          <c:spPr>
            <a:ln w="12660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4485760"/>
        <c:crossesAt val="0"/>
        <c:lblAlgn val="ctr"/>
        <c:lblOffset val="100"/>
        <c:tickLblSkip val="1"/>
        <c:tickMarkSkip val="1"/>
      </c:catAx>
      <c:valAx>
        <c:axId val="74485760"/>
        <c:scaling>
          <c:orientation val="minMax"/>
          <c:max val="80"/>
        </c:scaling>
        <c:axPos val="l"/>
        <c:majorGridlines>
          <c:spPr>
            <a:ln w="12660">
              <a:solidFill>
                <a:schemeClr val="tx1"/>
              </a:solidFill>
              <a:prstDash val="solid"/>
            </a:ln>
          </c:spPr>
        </c:majorGridlines>
        <c:numFmt formatCode="General" sourceLinked="0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214400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741573033707887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33661312"/>
        <c:axId val="33662848"/>
      </c:barChart>
      <c:catAx>
        <c:axId val="33661312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33662848"/>
        <c:crossesAt val="0"/>
        <c:lblAlgn val="ctr"/>
        <c:lblOffset val="100"/>
        <c:tickLblSkip val="1"/>
        <c:tickMarkSkip val="1"/>
      </c:catAx>
      <c:valAx>
        <c:axId val="33662848"/>
        <c:scaling>
          <c:orientation val="minMax"/>
          <c:max val="8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General" sourceLinked="0"/>
        <c:majorTickMark val="none"/>
        <c:tickLblPos val="low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33661312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882022471910132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9887640449446"/>
          <c:y val="2.494331065759639E-2"/>
          <c:w val="0.7907303370786517"/>
          <c:h val="0.6258503401360544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35201792"/>
        <c:axId val="35203712"/>
      </c:barChart>
      <c:catAx>
        <c:axId val="35201792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35203712"/>
        <c:crossesAt val="0"/>
        <c:lblAlgn val="ctr"/>
        <c:lblOffset val="100"/>
        <c:tickLblSkip val="1"/>
        <c:tickMarkSkip val="1"/>
      </c:catAx>
      <c:valAx>
        <c:axId val="35203712"/>
        <c:scaling>
          <c:orientation val="minMax"/>
          <c:max val="80"/>
          <c:min val="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35201792"/>
        <c:crosses val="autoZero"/>
        <c:crossBetween val="between"/>
        <c:majorUnit val="20"/>
        <c:minorUnit val="4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85E-2"/>
          <c:w val="0.77387640449438244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45727744"/>
        <c:axId val="45729280"/>
      </c:barChart>
      <c:catAx>
        <c:axId val="45727744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5729280"/>
        <c:crossesAt val="40"/>
        <c:lblAlgn val="ctr"/>
        <c:lblOffset val="100"/>
        <c:tickLblSkip val="1"/>
        <c:tickMarkSkip val="1"/>
      </c:catAx>
      <c:valAx>
        <c:axId val="45729280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5727744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7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85E-2"/>
          <c:w val="0.77387640449438244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46184320"/>
        <c:axId val="46338048"/>
      </c:barChart>
      <c:catAx>
        <c:axId val="46184320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795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Last Year</a:t>
                </a:r>
              </a:p>
            </c:rich>
          </c:tx>
          <c:layout>
            <c:manualLayout>
              <c:xMode val="edge"/>
              <c:yMode val="edge"/>
              <c:x val="0.48314606741573035"/>
              <c:y val="0.77777777777777801"/>
            </c:manualLayout>
          </c:layout>
          <c:spPr>
            <a:noFill/>
            <a:ln w="25329">
              <a:noFill/>
            </a:ln>
          </c:spPr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6338048"/>
        <c:crosses val="autoZero"/>
        <c:lblAlgn val="ctr"/>
        <c:lblOffset val="100"/>
        <c:tickLblSkip val="1"/>
        <c:tickMarkSkip val="1"/>
      </c:catAx>
      <c:valAx>
        <c:axId val="46338048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6184320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7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46347392"/>
        <c:axId val="46348928"/>
        <c:axId val="0"/>
      </c:bar3DChart>
      <c:catAx>
        <c:axId val="46347392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6348928"/>
        <c:crosses val="autoZero"/>
        <c:lblAlgn val="ctr"/>
        <c:lblOffset val="100"/>
        <c:tickLblSkip val="1"/>
        <c:tickMarkSkip val="1"/>
      </c:catAx>
      <c:valAx>
        <c:axId val="46348928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6347392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47452544"/>
        <c:axId val="47454080"/>
        <c:axId val="0"/>
      </c:bar3DChart>
      <c:catAx>
        <c:axId val="47452544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7454080"/>
        <c:crosses val="autoZero"/>
        <c:lblAlgn val="ctr"/>
        <c:lblOffset val="100"/>
        <c:tickLblSkip val="1"/>
        <c:tickMarkSkip val="1"/>
      </c:catAx>
      <c:valAx>
        <c:axId val="47454080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47452544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0.17525</cdr:x>
      <cdr:y>0.077</cdr:y>
    </cdr:from>
    <cdr:to>
      <cdr:x>0.473</cdr:x>
      <cdr:y>0.2665</cdr:y>
    </cdr:to>
    <cdr:sp macro="" textlink="">
      <cdr:nvSpPr>
        <cdr:cNvPr id="10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5421" y="309505"/>
          <a:ext cx="2285871" cy="7617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0" b="1" i="0" strike="noStrike">
              <a:solidFill>
                <a:srgbClr val="000000"/>
              </a:solidFill>
              <a:latin typeface="Arial"/>
              <a:cs typeface="Arial"/>
            </a:rPr>
            <a:t>Record-breaking Quarter</a:t>
          </a:r>
        </a:p>
        <a:p xmlns:a="http://schemas.openxmlformats.org/drawingml/2006/main">
          <a:pPr algn="l" rtl="0">
            <a:defRPr sz="1000"/>
          </a:pPr>
          <a:endParaRPr lang="en-US" sz="1020" b="1" i="0" strike="noStrike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3DC1-0343-4337-889E-559B43652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37C3-7077-4763-A58D-A0A620F40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5634-6208-432E-AA23-E523E4718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FE8F9-6547-4A6A-90A6-1B2982B10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EF673-1665-4FAF-B4AF-246F62361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979-8B7D-4464-AC94-D10EEC9F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7C53E-88C4-4EB2-820E-EDA30C2EE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1FE4-E846-4B30-8E1A-CD3E30290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7373D-F59E-4649-8B3E-5088648E6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5750-B419-4191-A31B-C945FD1CF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F7F4E-7DF9-48CC-8401-A18A6F6C8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09A91-E634-45E9-BB66-D1E54EAF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FAD90F-6262-4E51-AC82-9C5BDA4F2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/>
              <a:t>Sailboat Sales</a:t>
            </a:r>
            <a:r>
              <a:rPr lang="en-US" dirty="0"/>
              <a:t/>
            </a:r>
            <a:br>
              <a:rPr lang="en-US" dirty="0"/>
            </a:br>
            <a:r>
              <a:rPr lang="en-US" sz="2000" dirty="0"/>
              <a:t>(in </a:t>
            </a:r>
            <a:r>
              <a:rPr lang="en-US" sz="2000" dirty="0" smtClean="0"/>
              <a:t>thousands)</a:t>
            </a:r>
            <a:endParaRPr lang="en-US" dirty="0"/>
          </a:p>
        </p:txBody>
      </p:sp>
      <p:graphicFrame>
        <p:nvGraphicFramePr>
          <p:cNvPr id="6" name="Object 1027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46125" y="1920875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3588" y="1905000"/>
          <a:ext cx="7767637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2000" y="1905000"/>
          <a:ext cx="7767638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9E2327E-B2BB-4275-ADF6-039574CB2B10}"/>
</file>

<file path=customXml/itemProps2.xml><?xml version="1.0" encoding="utf-8"?>
<ds:datastoreItem xmlns:ds="http://schemas.openxmlformats.org/officeDocument/2006/customXml" ds:itemID="{9DFA325B-762E-433E-B12A-1C076F0E066E}"/>
</file>

<file path=docProps/app.xml><?xml version="1.0" encoding="utf-8"?>
<Properties xmlns="http://schemas.openxmlformats.org/officeDocument/2006/extended-properties" xmlns:vt="http://schemas.openxmlformats.org/officeDocument/2006/docPropsVTypes">
  <TotalTime>656</TotalTime>
  <Words>24</Words>
  <Application>Microsoft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Sales</dc:title>
  <dc:creator>Tim Poynter</dc:creator>
  <cp:lastModifiedBy>Tim Poynter</cp:lastModifiedBy>
  <cp:revision>52</cp:revision>
  <dcterms:created xsi:type="dcterms:W3CDTF">1997-02-09T01:58:18Z</dcterms:created>
  <dcterms:modified xsi:type="dcterms:W3CDTF">2007-09-23T18:08:33Z</dcterms:modified>
</cp:coreProperties>
</file>