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14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6" r:id="rId3"/>
    <p:sldId id="267" r:id="rId4"/>
    <p:sldId id="259" r:id="rId5"/>
    <p:sldId id="273" r:id="rId6"/>
    <p:sldId id="274" r:id="rId7"/>
    <p:sldId id="270" r:id="rId8"/>
    <p:sldId id="272" r:id="rId9"/>
    <p:sldId id="258" r:id="rId10"/>
    <p:sldId id="262" r:id="rId11"/>
    <p:sldId id="263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0000FF"/>
    <a:srgbClr val="3366FF"/>
    <a:srgbClr val="FFFF66"/>
    <a:srgbClr val="22B3C2"/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595" autoAdjust="0"/>
  </p:normalViewPr>
  <p:slideViewPr>
    <p:cSldViewPr>
      <p:cViewPr varScale="1">
        <p:scale>
          <a:sx n="70" d="100"/>
          <a:sy n="70" d="100"/>
        </p:scale>
        <p:origin x="-426" y="-102"/>
      </p:cViewPr>
      <p:guideLst>
        <p:guide orient="horz" pos="302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28" d="100"/>
          <a:sy n="28" d="100"/>
        </p:scale>
        <p:origin x="-1182" y="-78"/>
      </p:cViewPr>
      <p:guideLst>
        <p:guide orient="horz" pos="2880"/>
        <p:guide pos="2160"/>
      </p:guideLst>
    </p:cSldViewPr>
  </p:notes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Making a Business of Recreation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2B2A53CD-E641-4656-9B91-51E6BD2DBA7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1026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21507" name="Group 1027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1508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09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21510" name="Group 1030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1511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12" name="Rectangle 1032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21513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4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5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1516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517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1518" name="Rectangle 1038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19" name="Rectangle 1039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20" name="Rectangle 104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F6D29E3-90CC-4164-85C1-1D10CFE34D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5A4D12-8197-4D9B-A403-0A1473B8E85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87FF20-0EE2-49A4-A93B-E734E884838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828E75E-209F-4186-AC25-D2ADEA4BBD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CBBD3B7-4F6F-4E61-AECB-BDC7D6BE04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8485880-ED66-445E-B715-9EE274FAF02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9F41F8-1451-42E4-A4F2-A7BC7559CC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D911CC-5295-45D2-AD8E-69D0C4FE7B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C10F58-1FBB-491E-8DC2-09F721F605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A4BF95-BFC8-4E42-AB2C-5FD765B3D7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BDD30E-F2C8-41CC-988D-6ED5104EAE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8B1986-FECF-4AE5-819B-0223F4CAAB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F715AF-7CD3-4D28-BE80-87C7796A93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3EA24A-3266-45A2-8EFB-7425066FA1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49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49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/>
          </a:p>
        </p:txBody>
      </p:sp>
      <p:sp>
        <p:nvSpPr>
          <p:cNvPr id="2049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049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9B39379D-E1C0-4132-81A6-70ABCF0CBB5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8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000125" y="1816100"/>
            <a:ext cx="7772400" cy="1143000"/>
          </a:xfrm>
        </p:spPr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5139" name="Rectangle 19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657600"/>
            <a:ext cx="6400800" cy="1752600"/>
          </a:xfrm>
        </p:spPr>
        <p:txBody>
          <a:bodyPr/>
          <a:lstStyle/>
          <a:p>
            <a:pPr algn="l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ubwayLondon" pitchFamily="34" charset="0"/>
              </a:rPr>
              <a:t>Worldwide Sporting Goods</a:t>
            </a:r>
          </a:p>
        </p:txBody>
      </p:sp>
      <p:sp>
        <p:nvSpPr>
          <p:cNvPr id="5143" name="Rectangle 23"/>
          <p:cNvSpPr>
            <a:spLocks noChangeArrowheads="1"/>
          </p:cNvSpPr>
          <p:nvPr/>
        </p:nvSpPr>
        <p:spPr bwMode="auto">
          <a:xfrm>
            <a:off x="4572000" y="4797425"/>
            <a:ext cx="3671888" cy="1368425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rgbClr val="0000FF">
                  <a:alpha val="70000"/>
                </a:srgbClr>
              </a:gs>
              <a:gs pos="100000">
                <a:schemeClr val="hlink"/>
              </a:gs>
            </a:gsLst>
            <a:lin ang="2700000" scaled="1"/>
          </a:gradFill>
          <a:ln w="762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>
                <a:solidFill>
                  <a:schemeClr val="bg1"/>
                </a:solidFill>
              </a:rPr>
              <a:t>Sales Conference</a:t>
            </a:r>
          </a:p>
        </p:txBody>
      </p:sp>
      <p:sp>
        <p:nvSpPr>
          <p:cNvPr id="5145" name="Oval 25"/>
          <p:cNvSpPr>
            <a:spLocks noChangeArrowheads="1"/>
          </p:cNvSpPr>
          <p:nvPr/>
        </p:nvSpPr>
        <p:spPr bwMode="auto">
          <a:xfrm>
            <a:off x="7272338" y="657225"/>
            <a:ext cx="971550" cy="97155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50000">
                <a:srgbClr val="0000FF">
                  <a:alpha val="70000"/>
                </a:srgbClr>
              </a:gs>
              <a:gs pos="100000">
                <a:schemeClr val="hlink"/>
              </a:gs>
            </a:gsLst>
            <a:lin ang="27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>
                <a:solidFill>
                  <a:schemeClr val="bg1"/>
                </a:solidFill>
              </a:rPr>
              <a:t>WSG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9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12300" name="Rectangle 12"/>
          <p:cNvSpPr>
            <a:spLocks noGrp="1" noChangeArrowheads="1"/>
          </p:cNvSpPr>
          <p:nvPr>
            <p:ph type="body" sz="half" idx="1"/>
          </p:nvPr>
        </p:nvSpPr>
        <p:spPr>
          <a:xfrm>
            <a:off x="1104900" y="2286000"/>
            <a:ext cx="4419600" cy="2590800"/>
          </a:xfrm>
        </p:spPr>
        <p:txBody>
          <a:bodyPr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>
              <a:buSzTx/>
              <a:buFont typeface="Wingdings" pitchFamily="2" charset="2"/>
              <a:buChar char="§"/>
            </a:pPr>
            <a:r>
              <a:rPr lang="en-US"/>
              <a:t>Advertising</a:t>
            </a:r>
          </a:p>
          <a:p>
            <a:pPr lvl="1">
              <a:buClr>
                <a:schemeClr val="folHlink"/>
              </a:buClr>
              <a:buSzTx/>
              <a:buFont typeface="Wingdings" pitchFamily="2" charset="2"/>
              <a:buChar char="§"/>
            </a:pPr>
            <a:r>
              <a:rPr lang="en-US"/>
              <a:t>Circulars, newspapers, television, and radio</a:t>
            </a:r>
          </a:p>
          <a:p>
            <a:pPr>
              <a:buSzTx/>
              <a:buFont typeface="Wingdings" pitchFamily="2" charset="2"/>
              <a:buChar char="§"/>
            </a:pPr>
            <a:r>
              <a:rPr lang="en-US"/>
              <a:t>Promotions</a:t>
            </a:r>
          </a:p>
          <a:p>
            <a:pPr lvl="1">
              <a:buClr>
                <a:schemeClr val="folHlink"/>
              </a:buClr>
              <a:buSzTx/>
              <a:buFont typeface="Wingdings" pitchFamily="2" charset="2"/>
              <a:buChar char="§"/>
            </a:pPr>
            <a:r>
              <a:rPr lang="en-US"/>
              <a:t>Special offers and discounts</a:t>
            </a:r>
          </a:p>
          <a:p>
            <a:pPr>
              <a:buSzTx/>
              <a:buFont typeface="Wingdings" pitchFamily="2" charset="2"/>
              <a:buChar char="§"/>
            </a:pPr>
            <a:r>
              <a:rPr lang="en-US"/>
              <a:t>After sales</a:t>
            </a:r>
          </a:p>
          <a:p>
            <a:pPr lvl="1">
              <a:buClr>
                <a:schemeClr val="folHlink"/>
              </a:buClr>
              <a:buSzTx/>
              <a:buFont typeface="Wingdings" pitchFamily="2" charset="2"/>
              <a:buChar char="§"/>
            </a:pPr>
            <a:r>
              <a:rPr lang="en-US"/>
              <a:t>Mailings and telemarketing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effectLst>
            <a:outerShdw dist="89803" dir="2700000" algn="ctr" rotWithShape="0">
              <a:schemeClr val="accent2"/>
            </a:outerShdw>
          </a:effectLst>
        </p:spPr>
        <p:txBody>
          <a:bodyPr/>
          <a:lstStyle/>
          <a:p>
            <a:r>
              <a:rPr lang="en-US"/>
              <a:t>Annual Equipment Showcase</a:t>
            </a:r>
          </a:p>
        </p:txBody>
      </p:sp>
      <p:sp>
        <p:nvSpPr>
          <p:cNvPr id="22553" name="Oval 25"/>
          <p:cNvSpPr>
            <a:spLocks noChangeArrowheads="1"/>
          </p:cNvSpPr>
          <p:nvPr/>
        </p:nvSpPr>
        <p:spPr bwMode="auto">
          <a:xfrm>
            <a:off x="7505700" y="381000"/>
            <a:ext cx="1143000" cy="1143000"/>
          </a:xfrm>
          <a:prstGeom prst="ellipse">
            <a:avLst/>
          </a:prstGeom>
          <a:solidFill>
            <a:schemeClr val="accent2"/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en-US" b="1"/>
              <a:t>WSG</a:t>
            </a:r>
          </a:p>
        </p:txBody>
      </p:sp>
      <p:sp>
        <p:nvSpPr>
          <p:cNvPr id="22554" name="Rectangle 26"/>
          <p:cNvSpPr>
            <a:spLocks noChangeArrowheads="1"/>
          </p:cNvSpPr>
          <p:nvPr/>
        </p:nvSpPr>
        <p:spPr bwMode="auto">
          <a:xfrm>
            <a:off x="4572000" y="4800600"/>
            <a:ext cx="3200400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107763" dir="13500000">
              <a:schemeClr val="folHlink">
                <a:alpha val="50000"/>
              </a:schemeClr>
            </a:prstShdw>
          </a:effec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3900" y="2286000"/>
            <a:ext cx="7772400" cy="3200400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Products, value, quality, and service</a:t>
            </a:r>
          </a:p>
          <a:p>
            <a:r>
              <a:rPr lang="en-US"/>
              <a:t>Success is our objective</a:t>
            </a:r>
          </a:p>
          <a:p>
            <a:r>
              <a:rPr lang="en-US"/>
              <a:t>Satisfaction is our mission</a:t>
            </a:r>
          </a:p>
          <a:p>
            <a:r>
              <a:rPr lang="en-US"/>
              <a:t>Partnership is the key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2247900" y="5829300"/>
            <a:ext cx="4457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6631" name="Line 7"/>
          <p:cNvSpPr>
            <a:spLocks noChangeShapeType="1"/>
          </p:cNvSpPr>
          <p:nvPr/>
        </p:nvSpPr>
        <p:spPr bwMode="auto">
          <a:xfrm>
            <a:off x="461963" y="4773613"/>
            <a:ext cx="8258175" cy="0"/>
          </a:xfrm>
          <a:prstGeom prst="line">
            <a:avLst/>
          </a:prstGeom>
          <a:noFill/>
          <a:ln w="38100">
            <a:solidFill>
              <a:schemeClr val="tx2"/>
            </a:solidFill>
            <a:prstDash val="lg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Meeting the Needs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4763">
              <a:buFont typeface="Wingdings" pitchFamily="2" charset="2"/>
              <a:buNone/>
            </a:pPr>
            <a:r>
              <a:rPr lang="en-US" sz="2800"/>
              <a:t>The Retail Partners program targets our large customers. They become part of the Worldwide Sporting Goods network, which creates a link between WSG and the local market.</a:t>
            </a:r>
          </a:p>
        </p:txBody>
      </p:sp>
      <p:pic>
        <p:nvPicPr>
          <p:cNvPr id="8200" name="Picture 8" descr="j029384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 rot="10800000">
            <a:off x="5981700" y="3162300"/>
            <a:ext cx="1738313" cy="1827213"/>
          </a:xfrm>
        </p:spPr>
      </p:pic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5724525" y="5426075"/>
            <a:ext cx="27987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hlink"/>
                </a:solidFill>
              </a:rPr>
              <a:t>We target our customers!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35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On Guard for New Business</a:t>
            </a:r>
          </a:p>
        </p:txBody>
      </p:sp>
      <p:sp>
        <p:nvSpPr>
          <p:cNvPr id="60451" name="Rectangle 35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171700"/>
            <a:ext cx="4419600" cy="4114800"/>
          </a:xfrm>
        </p:spPr>
        <p:txBody>
          <a:bodyPr/>
          <a:lstStyle/>
          <a:p>
            <a:r>
              <a:rPr lang="en-US"/>
              <a:t>Six new international distributors added</a:t>
            </a:r>
          </a:p>
          <a:p>
            <a:r>
              <a:rPr lang="en-US"/>
              <a:t>New ski wear products for next year</a:t>
            </a:r>
          </a:p>
          <a:p>
            <a:r>
              <a:rPr lang="en-US"/>
              <a:t>Acquisition of retail outlets</a:t>
            </a:r>
            <a:endParaRPr lang="en-US" sz="2800"/>
          </a:p>
        </p:txBody>
      </p:sp>
      <p:pic>
        <p:nvPicPr>
          <p:cNvPr id="60450" name="Picture 34" descr="J029865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5486400" y="2438400"/>
            <a:ext cx="3328988" cy="24812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6" name="AutoShape 6"/>
          <p:cNvSpPr>
            <a:spLocks noChangeArrowheads="1"/>
          </p:cNvSpPr>
          <p:nvPr/>
        </p:nvSpPr>
        <p:spPr bwMode="auto">
          <a:xfrm>
            <a:off x="1714500" y="5391150"/>
            <a:ext cx="2667000" cy="190500"/>
          </a:xfrm>
          <a:prstGeom prst="flowChartMagneticDrum">
            <a:avLst/>
          </a:prstGeom>
          <a:solidFill>
            <a:schemeClr val="folHlink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6513512" cy="2478087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pPr lvl="3">
              <a:buClr>
                <a:schemeClr val="folHlink"/>
              </a:buClr>
              <a:buSzPct val="60000"/>
            </a:pPr>
            <a:endParaRPr lang="en-US"/>
          </a:p>
        </p:txBody>
      </p:sp>
      <p:sp>
        <p:nvSpPr>
          <p:cNvPr id="66564" name="Oval 4"/>
          <p:cNvSpPr>
            <a:spLocks noChangeArrowheads="1"/>
          </p:cNvSpPr>
          <p:nvPr/>
        </p:nvSpPr>
        <p:spPr bwMode="auto">
          <a:xfrm>
            <a:off x="3429000" y="4991100"/>
            <a:ext cx="990600" cy="99060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6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6565" name="Oval 5"/>
          <p:cNvSpPr>
            <a:spLocks noChangeArrowheads="1"/>
          </p:cNvSpPr>
          <p:nvPr/>
        </p:nvSpPr>
        <p:spPr bwMode="auto">
          <a:xfrm>
            <a:off x="1257300" y="4991100"/>
            <a:ext cx="990600" cy="99060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6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4648200" y="1981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53252" name="Object 4"/>
          <p:cNvGraphicFramePr>
            <a:graphicFrameLocks noChangeAspect="1"/>
          </p:cNvGraphicFramePr>
          <p:nvPr>
            <p:ph type="chart" idx="1"/>
          </p:nvPr>
        </p:nvGraphicFramePr>
        <p:xfrm>
          <a:off x="1182688" y="2017713"/>
          <a:ext cx="7770812" cy="4114800"/>
        </p:xfrm>
        <a:graphic>
          <a:graphicData uri="http://schemas.openxmlformats.org/presentationml/2006/ole">
            <p:oleObj spid="_x0000_s53252" name="Chart" r:id="rId3" imgW="7772400" imgH="4114800" progId="MSGraph.Chart.8">
              <p:embed followColorScheme="full"/>
            </p:oleObj>
          </a:graphicData>
        </a:graphic>
      </p:graphicFrame>
      <p:sp>
        <p:nvSpPr>
          <p:cNvPr id="53254" name="AutoShape 6"/>
          <p:cNvSpPr>
            <a:spLocks noChangeArrowheads="1"/>
          </p:cNvSpPr>
          <p:nvPr/>
        </p:nvSpPr>
        <p:spPr bwMode="auto">
          <a:xfrm rot="-768961">
            <a:off x="6799263" y="1854200"/>
            <a:ext cx="1828800" cy="1371600"/>
          </a:xfrm>
          <a:prstGeom prst="left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/>
              <a:t>Best sales ever!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Worldwide Sporting Goods</a:t>
            </a:r>
          </a:p>
          <a:p>
            <a:r>
              <a:rPr lang="en-US"/>
              <a:t>Quality products</a:t>
            </a:r>
          </a:p>
          <a:p>
            <a:r>
              <a:rPr lang="en-US"/>
              <a:t>Excellent value</a:t>
            </a:r>
          </a:p>
          <a:p>
            <a:r>
              <a:rPr lang="en-US"/>
              <a:t>Reputation</a:t>
            </a:r>
            <a:endParaRPr lang="en-US" sz="2400"/>
          </a:p>
          <a:p>
            <a:r>
              <a:rPr lang="en-US"/>
              <a:t>Knowledgeable sales staff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Supporting Retail Partners</a:t>
            </a:r>
            <a:endParaRPr lang="en-US" sz="2400"/>
          </a:p>
          <a:p>
            <a:r>
              <a:rPr lang="en-US"/>
              <a:t>Community shopping</a:t>
            </a:r>
          </a:p>
          <a:p>
            <a:r>
              <a:rPr lang="en-US"/>
              <a:t>Customer bonding</a:t>
            </a:r>
          </a:p>
          <a:p>
            <a:r>
              <a:rPr lang="en-US"/>
              <a:t>Customer support</a:t>
            </a:r>
          </a:p>
          <a:p>
            <a:r>
              <a:rPr lang="en-US"/>
              <a:t>Local service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 </a:t>
            </a:r>
          </a:p>
          <a:p>
            <a:r>
              <a:rPr lang="en-US"/>
              <a:t>The following week’s specials are announced by the end of this week 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627E1DF-8AFD-48ED-B44D-11F81F0E6828}"/>
</file>

<file path=customXml/itemProps2.xml><?xml version="1.0" encoding="utf-8"?>
<ds:datastoreItem xmlns:ds="http://schemas.openxmlformats.org/officeDocument/2006/customXml" ds:itemID="{6643101B-859D-4D80-A425-42870FE91AE2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2792</TotalTime>
  <Words>191</Words>
  <Application>Microsoft PowerPoint 7.0</Application>
  <PresentationFormat>On-screen Show (4:3)</PresentationFormat>
  <Paragraphs>53</Paragraphs>
  <Slides>11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Times New Roman</vt:lpstr>
      <vt:lpstr>Tahoma</vt:lpstr>
      <vt:lpstr>Wingdings</vt:lpstr>
      <vt:lpstr>SubwayLondon</vt:lpstr>
      <vt:lpstr>Blends</vt:lpstr>
      <vt:lpstr>Microsoft Graph Chart</vt:lpstr>
      <vt:lpstr>Making a Business of Recreation</vt:lpstr>
      <vt:lpstr>Annual Equipment Showcase</vt:lpstr>
      <vt:lpstr>Success-Satisfaction-Partnership</vt:lpstr>
      <vt:lpstr>Meeting the Needs</vt:lpstr>
      <vt:lpstr>On Guard for New Business</vt:lpstr>
      <vt:lpstr>Our Strengths</vt:lpstr>
      <vt:lpstr>Growing Sales</vt:lpstr>
      <vt:lpstr>Building Partnerships</vt:lpstr>
      <vt:lpstr>Customer Requirements</vt:lpstr>
      <vt:lpstr>Key Benefits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Tim Poynter</cp:lastModifiedBy>
  <cp:revision>124</cp:revision>
  <dcterms:created xsi:type="dcterms:W3CDTF">1995-06-02T22:06:36Z</dcterms:created>
  <dcterms:modified xsi:type="dcterms:W3CDTF">2007-08-04T09:24:33Z</dcterms:modified>
</cp:coreProperties>
</file>