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notesSlides/notesSlide6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3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charts/chart3.xml" ContentType="application/vnd.openxmlformats-officedocument.drawingml.chart+xml"/>
  <Override PartName="/ppt/charts/chart2.xml" ContentType="application/vnd.openxmlformats-officedocument.drawingml.chart+xml"/>
  <Override PartName="/ppt/charts/chart1.xml" ContentType="application/vnd.openxmlformats-officedocument.drawingml.chart+xml"/>
  <Override PartName="/ppt/theme/theme2.xml" ContentType="application/vnd.openxmlformats-officedocument.them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charts/chart7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64" r:id="rId5"/>
    <p:sldId id="262" r:id="rId6"/>
    <p:sldId id="267" r:id="rId7"/>
    <p:sldId id="269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CC"/>
    <a:srgbClr val="FF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22124" autoAdjust="0"/>
    <p:restoredTop sz="90929"/>
  </p:normalViewPr>
  <p:slideViewPr>
    <p:cSldViewPr>
      <p:cViewPr varScale="1">
        <p:scale>
          <a:sx n="67" d="100"/>
          <a:sy n="67" d="100"/>
        </p:scale>
        <p:origin x="-40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86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2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customXml" Target="../customXml/item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63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4590570719602993E-2"/>
          <c:y val="2.1327014218009487E-2"/>
          <c:w val="0.75558312655086868"/>
          <c:h val="0.84834123222748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Last Year</c:v>
                </c:pt>
              </c:strCache>
            </c:strRef>
          </c:tx>
          <c:spPr>
            <a:gradFill flip="none" rotWithShape="1">
              <a:gsLst>
                <a:gs pos="0">
                  <a:srgbClr val="FFFF00">
                    <a:shade val="30000"/>
                    <a:satMod val="115000"/>
                  </a:srgbClr>
                </a:gs>
                <a:gs pos="50000">
                  <a:srgbClr val="FFFF00">
                    <a:shade val="67500"/>
                    <a:satMod val="115000"/>
                  </a:srgbClr>
                </a:gs>
                <a:gs pos="100000">
                  <a:srgbClr val="FFFF00">
                    <a:shade val="100000"/>
                    <a:satMod val="115000"/>
                  </a:srgbClr>
                </a:gs>
              </a:gsLst>
              <a:lin ang="16200000" scaled="1"/>
              <a:tileRect/>
            </a:gradFill>
            <a:ln w="12697">
              <a:solidFill>
                <a:schemeClr val="tx1"/>
              </a:solidFill>
              <a:prstDash val="solid"/>
            </a:ln>
          </c:spPr>
          <c:dLbls>
            <c:showVal val="1"/>
          </c:dLbls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Sheet1!$B$2:$B$2</c:f>
              <c:numCache>
                <c:formatCode>General</c:formatCode>
                <c:ptCount val="1"/>
                <c:pt idx="0">
                  <c:v>30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This Year</c:v>
                </c:pt>
              </c:strCache>
            </c:strRef>
          </c:tx>
          <c:spPr>
            <a:gradFill rotWithShape="0">
              <a:gsLst>
                <a:gs pos="0">
                  <a:srgbClr val="000080"/>
                </a:gs>
                <a:gs pos="100000">
                  <a:srgbClr val="000080">
                    <a:gamma/>
                    <a:shade val="46275"/>
                    <a:invGamma/>
                  </a:srgbClr>
                </a:gs>
              </a:gsLst>
              <a:lin ang="2700000" scaled="1"/>
            </a:gra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Sheet1!$B$3:$B$3</c:f>
              <c:numCache>
                <c:formatCode>General</c:formatCode>
                <c:ptCount val="1"/>
                <c:pt idx="0">
                  <c:v>50</c:v>
                </c:pt>
              </c:numCache>
            </c:numRef>
          </c:val>
        </c:ser>
        <c:gapDepth val="0"/>
        <c:shape val="box"/>
        <c:axId val="90350336"/>
        <c:axId val="90351872"/>
        <c:axId val="0"/>
      </c:bar3DChart>
      <c:catAx>
        <c:axId val="90350336"/>
        <c:scaling>
          <c:orientation val="minMax"/>
        </c:scaling>
        <c:axPos val="b"/>
        <c:numFmt formatCode="General" sourceLinked="1"/>
        <c:tickLblPos val="low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0351872"/>
        <c:crosses val="autoZero"/>
        <c:auto val="1"/>
        <c:lblAlgn val="ctr"/>
        <c:lblOffset val="100"/>
        <c:tickLblSkip val="1"/>
        <c:tickMarkSkip val="1"/>
      </c:catAx>
      <c:valAx>
        <c:axId val="90351872"/>
        <c:scaling>
          <c:orientation val="minMax"/>
        </c:scaling>
        <c:axPos val="l"/>
        <c:majorGridlines>
          <c:spPr>
            <a:ln w="3174">
              <a:solidFill>
                <a:schemeClr val="tx1"/>
              </a:solidFill>
              <a:prstDash val="solid"/>
            </a:ln>
          </c:spPr>
        </c:majorGridlines>
        <c:numFmt formatCode="General" sourceLinked="1"/>
        <c:tickLblPos val="nextTo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0350336"/>
        <c:crosses val="autoZero"/>
        <c:crossBetween val="between"/>
        <c:majorUnit val="5"/>
      </c:valAx>
      <c:spPr>
        <a:noFill/>
        <a:ln w="25393">
          <a:noFill/>
        </a:ln>
      </c:spPr>
    </c:plotArea>
    <c:legend>
      <c:legendPos val="r"/>
      <c:layout>
        <c:manualLayout>
          <c:xMode val="edge"/>
          <c:yMode val="edge"/>
          <c:x val="0.82382133995037243"/>
          <c:y val="0.42180094786729883"/>
          <c:w val="0.17121588089330037"/>
          <c:h val="0.15876777251184843"/>
        </c:manualLayout>
      </c:layout>
      <c:spPr>
        <a:noFill/>
        <a:ln w="3174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63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4590570719602993E-2"/>
          <c:y val="2.132701421800948E-2"/>
          <c:w val="0.75558312655086868"/>
          <c:h val="0.8483412322274887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Last Year</c:v>
                </c:pt>
              </c:strCache>
            </c:strRef>
          </c:tx>
          <c:spPr>
            <a:gradFill rotWithShape="0">
              <a:gsLst>
                <a:gs pos="0">
                  <a:srgbClr val="800080"/>
                </a:gs>
                <a:gs pos="50000">
                  <a:srgbClr val="800080">
                    <a:gamma/>
                    <a:shade val="46275"/>
                    <a:invGamma/>
                  </a:srgbClr>
                </a:gs>
                <a:gs pos="100000">
                  <a:srgbClr val="800080"/>
                </a:gs>
              </a:gsLst>
              <a:lin ang="2700000" scaled="1"/>
            </a:gradFill>
            <a:ln w="12697">
              <a:solidFill>
                <a:schemeClr val="tx1"/>
              </a:solidFill>
              <a:prstDash val="solid"/>
            </a:ln>
          </c:spPr>
          <c:dLbls>
            <c:dLbl>
              <c:idx val="0"/>
              <c:layout>
                <c:manualLayout>
                  <c:x val="2.5161035241983199E-2"/>
                  <c:y val="-0.11703950990460049"/>
                </c:manualLayout>
              </c:layout>
              <c:showVal val="1"/>
            </c:dLbl>
            <c:spPr>
              <a:noFill/>
              <a:ln w="25393">
                <a:noFill/>
              </a:ln>
            </c:spPr>
            <c:txPr>
              <a:bodyPr/>
              <a:lstStyle/>
              <a:p>
                <a:pPr>
                  <a:defRPr sz="1800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endParaRPr lang="en-US"/>
              </a:p>
            </c:txPr>
            <c:showVal val="1"/>
          </c:dLbls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Sheet1!$B$2:$B$2</c:f>
              <c:numCache>
                <c:formatCode>General</c:formatCode>
                <c:ptCount val="1"/>
                <c:pt idx="0">
                  <c:v>30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This Year</c:v>
                </c:pt>
              </c:strCache>
            </c:strRef>
          </c:tx>
          <c:spPr>
            <a:gradFill rotWithShape="0">
              <a:gsLst>
                <a:gs pos="0">
                  <a:srgbClr val="000080"/>
                </a:gs>
                <a:gs pos="100000">
                  <a:srgbClr val="000080">
                    <a:gamma/>
                    <a:shade val="46275"/>
                    <a:invGamma/>
                  </a:srgbClr>
                </a:gs>
              </a:gsLst>
              <a:lin ang="2700000" scaled="1"/>
            </a:gra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Sheet1!$B$3:$B$3</c:f>
              <c:numCache>
                <c:formatCode>General</c:formatCode>
                <c:ptCount val="1"/>
                <c:pt idx="0">
                  <c:v>50</c:v>
                </c:pt>
              </c:numCache>
            </c:numRef>
          </c:val>
        </c:ser>
        <c:gapDepth val="0"/>
        <c:shape val="box"/>
        <c:axId val="124458880"/>
        <c:axId val="124460416"/>
        <c:axId val="0"/>
      </c:bar3DChart>
      <c:catAx>
        <c:axId val="124458880"/>
        <c:scaling>
          <c:orientation val="minMax"/>
        </c:scaling>
        <c:axPos val="b"/>
        <c:numFmt formatCode="General" sourceLinked="1"/>
        <c:tickLblPos val="low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24460416"/>
        <c:crosses val="autoZero"/>
        <c:auto val="1"/>
        <c:lblAlgn val="ctr"/>
        <c:lblOffset val="100"/>
        <c:tickLblSkip val="1"/>
        <c:tickMarkSkip val="1"/>
      </c:catAx>
      <c:valAx>
        <c:axId val="124460416"/>
        <c:scaling>
          <c:orientation val="minMax"/>
        </c:scaling>
        <c:axPos val="l"/>
        <c:majorGridlines>
          <c:spPr>
            <a:ln w="3174">
              <a:solidFill>
                <a:schemeClr val="tx1"/>
              </a:solidFill>
              <a:prstDash val="solid"/>
            </a:ln>
          </c:spPr>
        </c:majorGridlines>
        <c:numFmt formatCode="General" sourceLinked="1"/>
        <c:tickLblPos val="nextTo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24458880"/>
        <c:crosses val="autoZero"/>
        <c:crossBetween val="between"/>
      </c:valAx>
      <c:spPr>
        <a:noFill/>
        <a:ln w="25393">
          <a:noFill/>
        </a:ln>
      </c:spPr>
    </c:plotArea>
    <c:legend>
      <c:legendPos val="r"/>
      <c:layout>
        <c:manualLayout>
          <c:xMode val="edge"/>
          <c:yMode val="edge"/>
          <c:x val="0.82382133995037243"/>
          <c:y val="0.42180094786729883"/>
          <c:w val="0.17121588089330037"/>
          <c:h val="0.15876777251184843"/>
        </c:manualLayout>
      </c:layout>
      <c:spPr>
        <a:noFill/>
        <a:ln w="3174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46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4590570719602993E-2"/>
          <c:y val="0.11611374407582944"/>
          <c:w val="0.93300248138957842"/>
          <c:h val="0.75355450236966848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Last Year</c:v>
                </c:pt>
              </c:strCache>
            </c:strRef>
          </c:tx>
          <c:spPr>
            <a:gradFill rotWithShape="0">
              <a:gsLst>
                <a:gs pos="0">
                  <a:srgbClr val="800080"/>
                </a:gs>
                <a:gs pos="50000">
                  <a:srgbClr val="800080">
                    <a:gamma/>
                    <a:shade val="46275"/>
                    <a:invGamma/>
                  </a:srgbClr>
                </a:gs>
                <a:gs pos="100000">
                  <a:srgbClr val="800080"/>
                </a:gs>
              </a:gsLst>
              <a:lin ang="2700000" scaled="1"/>
            </a:gradFill>
            <a:ln w="12697">
              <a:solidFill>
                <a:schemeClr val="tx1"/>
              </a:solidFill>
              <a:prstDash val="solid"/>
            </a:ln>
          </c:spPr>
          <c:dLbls>
            <c:dLbl>
              <c:idx val="0"/>
              <c:layout>
                <c:manualLayout>
                  <c:x val="3.2704059602727292E-2"/>
                  <c:y val="-0.11989188143872742"/>
                </c:manualLayout>
              </c:layout>
              <c:showVal val="1"/>
            </c:dLbl>
            <c:spPr>
              <a:noFill/>
              <a:ln w="25393">
                <a:noFill/>
              </a:ln>
            </c:spPr>
            <c:txPr>
              <a:bodyPr/>
              <a:lstStyle/>
              <a:p>
                <a:pPr>
                  <a:defRPr sz="1800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endParaRPr lang="en-US"/>
              </a:p>
            </c:txPr>
            <c:showVal val="1"/>
          </c:dLbls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Sheet1!$B$2:$B$2</c:f>
              <c:numCache>
                <c:formatCode>General</c:formatCode>
                <c:ptCount val="1"/>
                <c:pt idx="0">
                  <c:v>30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This Year</c:v>
                </c:pt>
              </c:strCache>
            </c:strRef>
          </c:tx>
          <c:spPr>
            <a:gradFill rotWithShape="0">
              <a:gsLst>
                <a:gs pos="0">
                  <a:srgbClr val="000080"/>
                </a:gs>
                <a:gs pos="100000">
                  <a:srgbClr val="000080">
                    <a:gamma/>
                    <a:shade val="46275"/>
                    <a:invGamma/>
                  </a:srgbClr>
                </a:gs>
              </a:gsLst>
              <a:lin ang="2700000" scaled="1"/>
            </a:gra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Sheet1!$B$3:$B$3</c:f>
              <c:numCache>
                <c:formatCode>General</c:formatCode>
                <c:ptCount val="1"/>
                <c:pt idx="0">
                  <c:v>50</c:v>
                </c:pt>
              </c:numCache>
            </c:numRef>
          </c:val>
        </c:ser>
        <c:gapDepth val="0"/>
        <c:shape val="box"/>
        <c:axId val="160568832"/>
        <c:axId val="160570368"/>
        <c:axId val="0"/>
      </c:bar3DChart>
      <c:catAx>
        <c:axId val="160568832"/>
        <c:scaling>
          <c:orientation val="minMax"/>
        </c:scaling>
        <c:axPos val="b"/>
        <c:numFmt formatCode="General" sourceLinked="1"/>
        <c:tickLblPos val="low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60570368"/>
        <c:crosses val="autoZero"/>
        <c:auto val="1"/>
        <c:lblAlgn val="ctr"/>
        <c:lblOffset val="100"/>
        <c:tickLblSkip val="1"/>
        <c:tickMarkSkip val="1"/>
      </c:catAx>
      <c:valAx>
        <c:axId val="160570368"/>
        <c:scaling>
          <c:orientation val="minMax"/>
        </c:scaling>
        <c:axPos val="l"/>
        <c:majorGridlines>
          <c:spPr>
            <a:ln w="3174">
              <a:solidFill>
                <a:schemeClr val="tx1"/>
              </a:solidFill>
              <a:prstDash val="solid"/>
            </a:ln>
          </c:spPr>
        </c:majorGridlines>
        <c:numFmt formatCode="General" sourceLinked="1"/>
        <c:tickLblPos val="nextTo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60568832"/>
        <c:crosses val="autoZero"/>
        <c:crossBetween val="between"/>
        <c:majorUnit val="5"/>
      </c:valAx>
      <c:spPr>
        <a:noFill/>
        <a:ln w="25393">
          <a:noFill/>
        </a:ln>
      </c:spPr>
    </c:plotArea>
    <c:legend>
      <c:legendPos val="t"/>
      <c:layout>
        <c:manualLayout>
          <c:xMode val="edge"/>
          <c:yMode val="edge"/>
          <c:x val="0.33002481389578192"/>
          <c:y val="7.1090047393364926E-3"/>
          <c:w val="0.33995037220843688"/>
          <c:h val="8.5308056872037921E-2"/>
        </c:manualLayout>
      </c:layout>
      <c:spPr>
        <a:noFill/>
        <a:ln w="3174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rotX val="35"/>
      <c:hPercent val="80"/>
      <c:rotY val="40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4590570719602993E-2"/>
          <c:y val="0.11611374407582944"/>
          <c:w val="0.93300248138957842"/>
          <c:h val="0.75355450236966848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Last Year</c:v>
                </c:pt>
              </c:strCache>
            </c:strRef>
          </c:tx>
          <c:spPr>
            <a:gradFill rotWithShape="0">
              <a:gsLst>
                <a:gs pos="0">
                  <a:srgbClr val="800080"/>
                </a:gs>
                <a:gs pos="50000">
                  <a:srgbClr val="800080">
                    <a:gamma/>
                    <a:shade val="46275"/>
                    <a:invGamma/>
                  </a:srgbClr>
                </a:gs>
                <a:gs pos="100000">
                  <a:srgbClr val="800080"/>
                </a:gs>
              </a:gsLst>
              <a:lin ang="2700000" scaled="1"/>
            </a:gradFill>
            <a:ln w="12678">
              <a:solidFill>
                <a:schemeClr val="tx1"/>
              </a:solidFill>
              <a:prstDash val="solid"/>
            </a:ln>
          </c:spPr>
          <c:dLbls>
            <c:dLbl>
              <c:idx val="0"/>
              <c:layout>
                <c:manualLayout>
                  <c:x val="3.5299922220139092E-2"/>
                  <c:y val="-0.14398272352896035"/>
                </c:manualLayout>
              </c:layout>
              <c:showVal val="1"/>
            </c:dLbl>
            <c:spPr>
              <a:noFill/>
              <a:ln w="25357">
                <a:noFill/>
              </a:ln>
            </c:spPr>
            <c:txPr>
              <a:bodyPr/>
              <a:lstStyle/>
              <a:p>
                <a:pPr>
                  <a:defRPr sz="1797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endParaRPr lang="en-US"/>
              </a:p>
            </c:txPr>
            <c:showVal val="1"/>
          </c:dLbls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Sheet1!$B$2:$B$2</c:f>
              <c:numCache>
                <c:formatCode>General</c:formatCode>
                <c:ptCount val="1"/>
                <c:pt idx="0">
                  <c:v>30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This Year</c:v>
                </c:pt>
              </c:strCache>
            </c:strRef>
          </c:tx>
          <c:spPr>
            <a:gradFill rotWithShape="0">
              <a:gsLst>
                <a:gs pos="0">
                  <a:srgbClr val="000080"/>
                </a:gs>
                <a:gs pos="100000">
                  <a:srgbClr val="000080">
                    <a:gamma/>
                    <a:shade val="46275"/>
                    <a:invGamma/>
                  </a:srgbClr>
                </a:gs>
              </a:gsLst>
              <a:lin ang="2700000" scaled="1"/>
            </a:gradFill>
            <a:ln w="12678">
              <a:solidFill>
                <a:schemeClr val="tx1"/>
              </a:solidFill>
              <a:prstDash val="solid"/>
            </a:ln>
          </c:spPr>
          <c:cat>
            <c:strRef>
              <c:f>Sheet1!$B$1:$B$1</c:f>
              <c:strCache>
                <c:ptCount val="1"/>
                <c:pt idx="0">
                  <c:v>Sailboat Purchases</c:v>
                </c:pt>
              </c:strCache>
            </c:strRef>
          </c:cat>
          <c:val>
            <c:numRef>
              <c:f>Sheet1!$B$3:$B$3</c:f>
              <c:numCache>
                <c:formatCode>General</c:formatCode>
                <c:ptCount val="1"/>
                <c:pt idx="0">
                  <c:v>50</c:v>
                </c:pt>
              </c:numCache>
            </c:numRef>
          </c:val>
        </c:ser>
        <c:gapDepth val="0"/>
        <c:shape val="box"/>
        <c:axId val="83116800"/>
        <c:axId val="83118336"/>
        <c:axId val="0"/>
      </c:bar3DChart>
      <c:catAx>
        <c:axId val="83116800"/>
        <c:scaling>
          <c:orientation val="minMax"/>
        </c:scaling>
        <c:axPos val="b"/>
        <c:numFmt formatCode="General" sourceLinked="1"/>
        <c:tickLblPos val="low"/>
        <c:spPr>
          <a:ln w="317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7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3118336"/>
        <c:crosses val="autoZero"/>
        <c:auto val="1"/>
        <c:lblAlgn val="ctr"/>
        <c:lblOffset val="100"/>
        <c:tickLblSkip val="1"/>
        <c:tickMarkSkip val="1"/>
      </c:catAx>
      <c:valAx>
        <c:axId val="83118336"/>
        <c:scaling>
          <c:orientation val="minMax"/>
        </c:scaling>
        <c:axPos val="l"/>
        <c:majorGridlines>
          <c:spPr>
            <a:ln w="3170">
              <a:solidFill>
                <a:schemeClr val="tx1"/>
              </a:solidFill>
              <a:prstDash val="solid"/>
            </a:ln>
          </c:spPr>
        </c:majorGridlines>
        <c:numFmt formatCode="General" sourceLinked="1"/>
        <c:tickLblPos val="nextTo"/>
        <c:spPr>
          <a:ln w="3170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797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83116800"/>
        <c:crosses val="autoZero"/>
        <c:crossBetween val="between"/>
        <c:majorUnit val="5"/>
      </c:valAx>
      <c:spPr>
        <a:noFill/>
        <a:ln w="25357">
          <a:noFill/>
        </a:ln>
      </c:spPr>
    </c:plotArea>
    <c:legend>
      <c:legendPos val="t"/>
      <c:layout>
        <c:manualLayout>
          <c:xMode val="edge"/>
          <c:yMode val="edge"/>
          <c:x val="0.33002481389578192"/>
          <c:y val="7.1090047393364926E-3"/>
          <c:w val="0.33995037220843688"/>
          <c:h val="8.5308056872037921E-2"/>
        </c:manualLayout>
      </c:layout>
      <c:spPr>
        <a:noFill/>
        <a:ln w="3170">
          <a:solidFill>
            <a:schemeClr val="tx1"/>
          </a:solidFill>
          <a:prstDash val="solid"/>
        </a:ln>
      </c:spPr>
      <c:txPr>
        <a:bodyPr/>
        <a:lstStyle/>
        <a:p>
          <a:pPr>
            <a:defRPr sz="1652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solidFill>
      <a:srgbClr val="FFFFFF"/>
    </a:solidFill>
    <a:ln>
      <a:noFill/>
    </a:ln>
  </c:spPr>
  <c:txPr>
    <a:bodyPr/>
    <a:lstStyle/>
    <a:p>
      <a:pPr>
        <a:defRPr sz="1797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rotX val="50"/>
      <c:rotY val="50"/>
      <c:perspective val="0"/>
    </c:view3D>
    <c:plotArea>
      <c:layout>
        <c:manualLayout>
          <c:layoutTarget val="inner"/>
          <c:xMode val="edge"/>
          <c:yMode val="edge"/>
          <c:x val="0.24565756823821333"/>
          <c:y val="8.2938388625592455E-2"/>
          <c:w val="0.50868486352357367"/>
          <c:h val="0.83412322274881534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 per Quarter</c:v>
                </c:pt>
              </c:strCache>
            </c:strRef>
          </c:tx>
          <c:spPr>
            <a:solidFill>
              <a:schemeClr val="accent1"/>
            </a:solidFill>
            <a:ln w="12678">
              <a:solidFill>
                <a:schemeClr val="tx1"/>
              </a:solidFill>
              <a:prstDash val="solid"/>
            </a:ln>
          </c:spPr>
          <c:dPt>
            <c:idx val="0"/>
            <c:spPr>
              <a:solidFill>
                <a:srgbClr val="80808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1"/>
            <c:spPr>
              <a:solidFill>
                <a:srgbClr val="00808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2"/>
            <c:spPr>
              <a:solidFill>
                <a:srgbClr val="0000FF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3"/>
            <c:spPr>
              <a:solidFill>
                <a:srgbClr val="FF000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Lbls>
            <c:delete val="1"/>
          </c:dLbls>
          <c:cat>
            <c:strRef>
              <c:f>Sheet1!$A$2:$A$5</c:f>
              <c:strCache>
                <c:ptCount val="4"/>
                <c:pt idx="0">
                  <c:v>Winter</c:v>
                </c:pt>
                <c:pt idx="1">
                  <c:v>Spring</c:v>
                </c:pt>
                <c:pt idx="2">
                  <c:v>Summer</c:v>
                </c:pt>
                <c:pt idx="3">
                  <c:v>Autumn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</c:v>
                </c:pt>
                <c:pt idx="1">
                  <c:v>29</c:v>
                </c:pt>
                <c:pt idx="2">
                  <c:v>40</c:v>
                </c:pt>
                <c:pt idx="3">
                  <c:v>12</c:v>
                </c:pt>
              </c:numCache>
            </c:numRef>
          </c:val>
        </c:ser>
        <c:dLbls>
          <c:showPercent val="1"/>
        </c:dLbls>
      </c:pie3DChart>
      <c:spPr>
        <a:noFill/>
        <a:ln w="25357">
          <a:noFill/>
        </a:ln>
      </c:spPr>
    </c:plotArea>
    <c:plotVisOnly val="1"/>
    <c:dispBlanksAs val="zero"/>
  </c:chart>
  <c:spPr>
    <a:noFill/>
    <a:ln>
      <a:noFill/>
    </a:ln>
  </c:spPr>
  <c:txPr>
    <a:bodyPr/>
    <a:lstStyle/>
    <a:p>
      <a:pPr>
        <a:defRPr sz="1797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rotX val="50"/>
      <c:rotY val="50"/>
      <c:perspective val="0"/>
    </c:view3D>
    <c:plotArea>
      <c:layout>
        <c:manualLayout>
          <c:layoutTarget val="inner"/>
          <c:xMode val="edge"/>
          <c:yMode val="edge"/>
          <c:x val="0.24565756823821333"/>
          <c:y val="8.2938388625592455E-2"/>
          <c:w val="0.50868486352357367"/>
          <c:h val="0.83412322274881534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 per Quarter</c:v>
                </c:pt>
              </c:strCache>
            </c:strRef>
          </c:tx>
          <c:spPr>
            <a:solidFill>
              <a:schemeClr val="accent1"/>
            </a:solidFill>
            <a:ln w="12678">
              <a:solidFill>
                <a:schemeClr val="tx1"/>
              </a:solidFill>
              <a:prstDash val="solid"/>
            </a:ln>
          </c:spPr>
          <c:dPt>
            <c:idx val="0"/>
            <c:spPr>
              <a:solidFill>
                <a:srgbClr val="80808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1"/>
            <c:explosion val="53"/>
            <c:spPr>
              <a:solidFill>
                <a:srgbClr val="00808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2"/>
            <c:spPr>
              <a:solidFill>
                <a:srgbClr val="0000FF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Pt>
            <c:idx val="3"/>
            <c:spPr>
              <a:solidFill>
                <a:srgbClr val="FF0000"/>
              </a:solidFill>
              <a:ln w="12678">
                <a:solidFill>
                  <a:schemeClr val="tx1"/>
                </a:solidFill>
                <a:prstDash val="solid"/>
              </a:ln>
            </c:spPr>
          </c:dPt>
          <c:dLbls>
            <c:delete val="1"/>
          </c:dLbls>
          <c:cat>
            <c:strRef>
              <c:f>Sheet1!$A$2:$A$5</c:f>
              <c:strCache>
                <c:ptCount val="4"/>
                <c:pt idx="0">
                  <c:v>Winter</c:v>
                </c:pt>
                <c:pt idx="1">
                  <c:v>Spring</c:v>
                </c:pt>
                <c:pt idx="2">
                  <c:v>Summer</c:v>
                </c:pt>
                <c:pt idx="3">
                  <c:v>Autumn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</c:v>
                </c:pt>
                <c:pt idx="1">
                  <c:v>29</c:v>
                </c:pt>
                <c:pt idx="2">
                  <c:v>40</c:v>
                </c:pt>
                <c:pt idx="3">
                  <c:v>12</c:v>
                </c:pt>
              </c:numCache>
            </c:numRef>
          </c:val>
        </c:ser>
        <c:dLbls>
          <c:showPercent val="1"/>
        </c:dLbls>
      </c:pie3DChart>
      <c:spPr>
        <a:noFill/>
        <a:ln w="25357">
          <a:noFill/>
        </a:ln>
      </c:spPr>
    </c:plotArea>
    <c:plotVisOnly val="1"/>
    <c:dispBlanksAs val="zero"/>
  </c:chart>
  <c:spPr>
    <a:solidFill>
      <a:srgbClr val="FFFFFF"/>
    </a:solidFill>
    <a:ln>
      <a:noFill/>
    </a:ln>
  </c:spPr>
  <c:txPr>
    <a:bodyPr/>
    <a:lstStyle/>
    <a:p>
      <a:pPr>
        <a:defRPr sz="1797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rotX val="50"/>
      <c:rotY val="50"/>
      <c:perspective val="0"/>
    </c:view3D>
    <c:plotArea>
      <c:layout>
        <c:manualLayout>
          <c:layoutTarget val="inner"/>
          <c:xMode val="edge"/>
          <c:yMode val="edge"/>
          <c:x val="0.2332506203473946"/>
          <c:y val="0.19431279620853076"/>
          <c:w val="0.37468982630272962"/>
          <c:h val="0.61137440758293859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 per Quarter</c:v>
                </c:pt>
              </c:strCache>
            </c:strRef>
          </c:tx>
          <c:spPr>
            <a:solidFill>
              <a:schemeClr val="accent1"/>
            </a:solidFill>
            <a:ln w="12679">
              <a:solidFill>
                <a:schemeClr val="tx1"/>
              </a:solidFill>
              <a:prstDash val="solid"/>
            </a:ln>
          </c:spPr>
          <c:dPt>
            <c:idx val="0"/>
            <c:spPr>
              <a:solidFill>
                <a:srgbClr val="808080"/>
              </a:solidFill>
              <a:ln w="12679">
                <a:solidFill>
                  <a:schemeClr val="tx1"/>
                </a:solidFill>
                <a:prstDash val="solid"/>
              </a:ln>
            </c:spPr>
          </c:dPt>
          <c:dPt>
            <c:idx val="1"/>
            <c:explosion val="53"/>
            <c:spPr>
              <a:solidFill>
                <a:srgbClr val="008080"/>
              </a:solidFill>
              <a:ln w="12679">
                <a:solidFill>
                  <a:schemeClr val="tx1"/>
                </a:solidFill>
                <a:prstDash val="solid"/>
              </a:ln>
            </c:spPr>
          </c:dPt>
          <c:dPt>
            <c:idx val="2"/>
            <c:spPr>
              <a:solidFill>
                <a:srgbClr val="0000FF"/>
              </a:solidFill>
              <a:ln w="12679">
                <a:solidFill>
                  <a:schemeClr val="tx1"/>
                </a:solidFill>
                <a:prstDash val="solid"/>
              </a:ln>
            </c:spPr>
          </c:dPt>
          <c:dPt>
            <c:idx val="3"/>
            <c:spPr>
              <a:solidFill>
                <a:srgbClr val="FF0000"/>
              </a:solidFill>
              <a:ln w="12679">
                <a:solidFill>
                  <a:schemeClr val="tx1"/>
                </a:solidFill>
                <a:prstDash val="solid"/>
              </a:ln>
            </c:spPr>
          </c:dPt>
          <c:dLbls>
            <c:numFmt formatCode="0%" sourceLinked="0"/>
            <c:spPr>
              <a:noFill/>
              <a:ln w="25358">
                <a:noFill/>
              </a:ln>
            </c:spPr>
            <c:txPr>
              <a:bodyPr/>
              <a:lstStyle/>
              <a:p>
                <a:pPr>
                  <a:defRPr sz="1797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endParaRPr lang="en-US"/>
              </a:p>
            </c:txPr>
            <c:showPercent val="1"/>
            <c:showLeaderLines val="1"/>
          </c:dLbls>
          <c:cat>
            <c:strRef>
              <c:f>Sheet1!$A$2:$A$5</c:f>
              <c:strCache>
                <c:ptCount val="4"/>
                <c:pt idx="0">
                  <c:v>Winter</c:v>
                </c:pt>
                <c:pt idx="1">
                  <c:v>Spring</c:v>
                </c:pt>
                <c:pt idx="2">
                  <c:v>Summer</c:v>
                </c:pt>
                <c:pt idx="3">
                  <c:v>Autumn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</c:v>
                </c:pt>
                <c:pt idx="1">
                  <c:v>29</c:v>
                </c:pt>
                <c:pt idx="2">
                  <c:v>40</c:v>
                </c:pt>
                <c:pt idx="3">
                  <c:v>12</c:v>
                </c:pt>
              </c:numCache>
            </c:numRef>
          </c:val>
        </c:ser>
        <c:dLbls>
          <c:showPercent val="1"/>
        </c:dLbls>
      </c:pie3DChart>
      <c:spPr>
        <a:noFill/>
        <a:ln w="25358">
          <a:noFill/>
        </a:ln>
      </c:spPr>
    </c:plotArea>
    <c:legend>
      <c:legendPos val="r"/>
      <c:layout>
        <c:manualLayout>
          <c:xMode val="edge"/>
          <c:yMode val="edge"/>
          <c:x val="0.84367245657568291"/>
          <c:y val="0.34360189573459726"/>
          <c:w val="0.15136476426799017"/>
          <c:h val="0.31516587677725139"/>
        </c:manualLayout>
      </c:layout>
      <c:spPr>
        <a:noFill/>
        <a:ln w="3170">
          <a:solidFill>
            <a:schemeClr val="tx1"/>
          </a:solidFill>
          <a:prstDash val="solid"/>
        </a:ln>
      </c:spPr>
      <c:txPr>
        <a:bodyPr/>
        <a:lstStyle/>
        <a:p>
          <a:pPr>
            <a:defRPr sz="1652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zero"/>
  </c:chart>
  <c:spPr>
    <a:solidFill>
      <a:srgbClr val="FFFFFF"/>
    </a:solidFill>
    <a:ln>
      <a:noFill/>
    </a:ln>
  </c:spPr>
  <c:txPr>
    <a:bodyPr/>
    <a:lstStyle/>
    <a:p>
      <a:pPr>
        <a:defRPr sz="1797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32E4C1B-DFCA-428F-9418-02C3B424AB9B}" type="datetimeFigureOut">
              <a:rPr lang="en-US" smtClean="0"/>
              <a:pPr/>
              <a:t>10/7/2007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B76C4B-8357-4FBD-B3FA-2229EED4DD0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0B76C4B-8357-4FBD-B3FA-2229EED4DD0D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398301-D375-4BC9-B031-7D846A36714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27B7E6-4372-4CDB-AB71-C97B0F73CDD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98317F-858C-4858-BD0C-D657846878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EBC92FA-D96F-48AB-8219-B286D269844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E5CA7C-C591-4C40-9C12-5189C0DB545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5A905B-DF9D-4EB4-990C-7F5574721CF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5242E1-D2F1-4535-98C5-205C5F0EFD3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B5E9610-A6F5-408B-8060-13E6417F29F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757644-0571-46C1-846A-918935CFFC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A8F6C1-7932-4E8F-B074-CC3A61CFD52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487D7C-4806-4349-A2DC-E78243B403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38EBE1-968F-4B12-8D7F-FF898166F54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89212B7-DB4B-4D51-BBD2-297706626F3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85800" y="1981200"/>
          <a:ext cx="7770813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0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85800" y="1981200"/>
          <a:ext cx="7770813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85800" y="1981200"/>
          <a:ext cx="7770813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73100" y="1989138"/>
          <a:ext cx="7759700" cy="4117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73100" y="1989138"/>
          <a:ext cx="7759700" cy="4117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73100" y="1989138"/>
          <a:ext cx="7759700" cy="4117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Sailboat Statistics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73100" y="1989138"/>
          <a:ext cx="7759700" cy="41179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FA145CE-5842-4CAB-A37C-8455D55A4819}"/>
</file>

<file path=customXml/itemProps2.xml><?xml version="1.0" encoding="utf-8"?>
<ds:datastoreItem xmlns:ds="http://schemas.openxmlformats.org/officeDocument/2006/customXml" ds:itemID="{46AA61E0-481D-40C1-A510-47D263F3EA2C}"/>
</file>

<file path=docProps/app.xml><?xml version="1.0" encoding="utf-8"?>
<Properties xmlns="http://schemas.openxmlformats.org/officeDocument/2006/extended-properties" xmlns:vt="http://schemas.openxmlformats.org/officeDocument/2006/docPropsVTypes">
  <Template>C:\My Documents\pts\mp97mod4\Data\SGRAPH.PPT</Template>
  <TotalTime>588</TotalTime>
  <Words>24</Words>
  <Application>Microsoft PowerPoint</Application>
  <PresentationFormat>On-screen Show (4:3)</PresentationFormat>
  <Paragraphs>17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Default Design</vt:lpstr>
      <vt:lpstr>Sailboat Statistics</vt:lpstr>
      <vt:lpstr>Sailboat Statistics</vt:lpstr>
      <vt:lpstr>Sailboat Statistics</vt:lpstr>
      <vt:lpstr>Sailboat Statistics</vt:lpstr>
      <vt:lpstr>Sailboat Statistics</vt:lpstr>
      <vt:lpstr>Sailboat Statistics</vt:lpstr>
      <vt:lpstr>Sailboat Statistics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Sailboat Statistics</dc:title>
  <dc:creator/>
  <cp:lastModifiedBy>Tim Poynter</cp:lastModifiedBy>
  <cp:revision>59</cp:revision>
  <dcterms:created xsi:type="dcterms:W3CDTF">1997-02-03T04:14:54Z</dcterms:created>
  <dcterms:modified xsi:type="dcterms:W3CDTF">2007-10-07T07:42:09Z</dcterms:modified>
</cp:coreProperties>
</file>

<file path=docProps/thumbnail.jpeg>
</file>