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67" d="100"/>
          <a:sy n="67" d="100"/>
        </p:scale>
        <p:origin x="-312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handoutMaster" Target="handoutMasters/handoutMaster1.xml"/><Relationship Id="rId9" Type="http://schemas.openxmlformats.org/officeDocument/2006/relationships/customXml" Target="../customXml/item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chart>
    <c:autoTitleDeleted val="1"/>
    <c:view3D>
      <c:hPercent val="62"/>
      <c:depthPercent val="100"/>
      <c:rAngAx val="1"/>
    </c:view3D>
    <c:floor>
      <c:spPr>
        <a:solidFill>
          <a:srgbClr val="C0C0C0"/>
        </a:solidFill>
        <a:ln w="3175">
          <a:solidFill>
            <a:schemeClr val="tx1"/>
          </a:solidFill>
          <a:prstDash val="solid"/>
        </a:ln>
      </c:spPr>
    </c:floor>
    <c:sideWall>
      <c:spPr>
        <a:noFill/>
        <a:ln w="12700">
          <a:solidFill>
            <a:schemeClr val="tx1"/>
          </a:solidFill>
          <a:prstDash val="solid"/>
        </a:ln>
      </c:spPr>
    </c:sideWall>
    <c:backWall>
      <c:spPr>
        <a:noFill/>
        <a:ln w="12700">
          <a:solidFill>
            <a:schemeClr val="tx1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5.4590570719602986E-2"/>
          <c:y val="5.2132701421800966E-2"/>
          <c:w val="0.75806451612903236"/>
          <c:h val="0.81753554502369652"/>
        </c:manualLayout>
      </c:layout>
      <c:bar3DChart>
        <c:barDir val="col"/>
        <c:grouping val="clustered"/>
        <c:ser>
          <c:idx val="0"/>
          <c:order val="0"/>
          <c:tx>
            <c:strRef>
              <c:f>Sheet1!$A$2</c:f>
              <c:strCache>
                <c:ptCount val="1"/>
                <c:pt idx="0">
                  <c:v>Sailboats</c:v>
                </c:pt>
              </c:strCache>
            </c:strRef>
          </c:tx>
          <c:spPr>
            <a:solidFill>
              <a:schemeClr val="accent1"/>
            </a:solidFill>
            <a:ln w="12697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Sheet1!$B$2:$E$2</c:f>
              <c:numCache>
                <c:formatCode>General</c:formatCode>
                <c:ptCount val="4"/>
                <c:pt idx="0">
                  <c:v>20.399999999999999</c:v>
                </c:pt>
                <c:pt idx="1">
                  <c:v>27.4</c:v>
                </c:pt>
                <c:pt idx="2">
                  <c:v>90</c:v>
                </c:pt>
                <c:pt idx="3">
                  <c:v>20.399999999999999</c:v>
                </c:pt>
              </c:numCache>
            </c:numRef>
          </c:val>
        </c:ser>
        <c:ser>
          <c:idx val="1"/>
          <c:order val="1"/>
          <c:tx>
            <c:strRef>
              <c:f>Sheet1!$A$3</c:f>
              <c:strCache>
                <c:ptCount val="1"/>
                <c:pt idx="0">
                  <c:v>Canoes</c:v>
                </c:pt>
              </c:strCache>
            </c:strRef>
          </c:tx>
          <c:spPr>
            <a:solidFill>
              <a:schemeClr val="accent2"/>
            </a:solidFill>
            <a:ln w="12697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Sheet1!$B$3:$E$3</c:f>
              <c:numCache>
                <c:formatCode>General</c:formatCode>
                <c:ptCount val="4"/>
                <c:pt idx="0">
                  <c:v>30.6</c:v>
                </c:pt>
                <c:pt idx="1">
                  <c:v>38.6</c:v>
                </c:pt>
                <c:pt idx="2">
                  <c:v>34.6</c:v>
                </c:pt>
                <c:pt idx="3">
                  <c:v>31.6</c:v>
                </c:pt>
              </c:numCache>
            </c:numRef>
          </c:val>
        </c:ser>
        <c:ser>
          <c:idx val="2"/>
          <c:order val="2"/>
          <c:tx>
            <c:strRef>
              <c:f>Sheet1!$A$4</c:f>
              <c:strCache>
                <c:ptCount val="1"/>
                <c:pt idx="0">
                  <c:v>Rowboats</c:v>
                </c:pt>
              </c:strCache>
            </c:strRef>
          </c:tx>
          <c:spPr>
            <a:solidFill>
              <a:schemeClr val="hlink"/>
            </a:solidFill>
            <a:ln w="12697">
              <a:solidFill>
                <a:schemeClr val="tx1"/>
              </a:solidFill>
              <a:prstDash val="solid"/>
            </a:ln>
          </c:spPr>
          <c:cat>
            <c:strRef>
              <c:f>Sheet1!$B$1:$E$1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Sheet1!$B$4:$E$4</c:f>
              <c:numCache>
                <c:formatCode>General</c:formatCode>
                <c:ptCount val="4"/>
                <c:pt idx="0">
                  <c:v>45.9</c:v>
                </c:pt>
                <c:pt idx="1">
                  <c:v>46.9</c:v>
                </c:pt>
                <c:pt idx="2">
                  <c:v>45</c:v>
                </c:pt>
                <c:pt idx="3">
                  <c:v>43.9</c:v>
                </c:pt>
              </c:numCache>
            </c:numRef>
          </c:val>
        </c:ser>
        <c:gapDepth val="0"/>
        <c:shape val="box"/>
        <c:axId val="96121600"/>
        <c:axId val="102881536"/>
        <c:axId val="0"/>
      </c:bar3DChart>
      <c:catAx>
        <c:axId val="96121600"/>
        <c:scaling>
          <c:orientation val="minMax"/>
        </c:scaling>
        <c:axPos val="b"/>
        <c:numFmt formatCode="General" sourceLinked="1"/>
        <c:tickLblPos val="low"/>
        <c:spPr>
          <a:ln w="317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102881536"/>
        <c:crosses val="autoZero"/>
        <c:auto val="1"/>
        <c:lblAlgn val="ctr"/>
        <c:lblOffset val="100"/>
        <c:tickLblSkip val="1"/>
        <c:tickMarkSkip val="1"/>
      </c:catAx>
      <c:valAx>
        <c:axId val="102881536"/>
        <c:scaling>
          <c:orientation val="minMax"/>
        </c:scaling>
        <c:axPos val="l"/>
        <c:majorGridlines>
          <c:spPr>
            <a:ln w="3174">
              <a:solidFill>
                <a:schemeClr val="tx1"/>
              </a:solidFill>
              <a:prstDash val="solid"/>
            </a:ln>
          </c:spPr>
        </c:majorGridlines>
        <c:numFmt formatCode="General" sourceLinked="1"/>
        <c:tickLblPos val="nextTo"/>
        <c:spPr>
          <a:ln w="3174">
            <a:solidFill>
              <a:schemeClr val="tx1"/>
            </a:solidFill>
            <a:prstDash val="solid"/>
          </a:ln>
        </c:spPr>
        <c:txPr>
          <a:bodyPr rot="0" vert="horz"/>
          <a:lstStyle/>
          <a:p>
            <a:pPr>
              <a:defRPr sz="1800" b="1" i="0" u="none" strike="noStrike" baseline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</a:defRPr>
            </a:pPr>
            <a:endParaRPr lang="en-US"/>
          </a:p>
        </c:txPr>
        <c:crossAx val="96121600"/>
        <c:crosses val="autoZero"/>
        <c:crossBetween val="between"/>
      </c:valAx>
      <c:spPr>
        <a:noFill/>
        <a:ln w="25393">
          <a:noFill/>
        </a:ln>
      </c:spPr>
    </c:plotArea>
    <c:legend>
      <c:legendPos val="r"/>
      <c:layout>
        <c:manualLayout>
          <c:xMode val="edge"/>
          <c:yMode val="edge"/>
          <c:x val="0.82630272952853601"/>
          <c:y val="0.38151658767772523"/>
          <c:w val="0.16873449131513651"/>
          <c:h val="0.23696682464454977"/>
        </c:manualLayout>
      </c:layout>
      <c:spPr>
        <a:noFill/>
        <a:ln w="3174">
          <a:solidFill>
            <a:schemeClr val="tx1"/>
          </a:solidFill>
          <a:prstDash val="solid"/>
        </a:ln>
      </c:spPr>
      <c:txPr>
        <a:bodyPr/>
        <a:lstStyle/>
        <a:p>
          <a:pPr>
            <a:defRPr sz="1655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gap"/>
  </c:chart>
  <c:spPr>
    <a:noFill/>
    <a:ln>
      <a:noFill/>
    </a:ln>
  </c:spPr>
  <c:txPr>
    <a:bodyPr/>
    <a:lstStyle/>
    <a:p>
      <a:pPr>
        <a:defRPr sz="180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>
                <a:latin typeface="Times New Roman" charset="0"/>
              </a:defRPr>
            </a:lvl1pPr>
          </a:lstStyle>
          <a:p>
            <a:fld id="{2BBFC467-A1E4-4386-BB49-D3D6CB95C15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>
                <a:latin typeface="Times New Roman" charset="0"/>
              </a:defRPr>
            </a:lvl1pPr>
          </a:lstStyle>
          <a:p>
            <a:fld id="{E1A8EF80-084F-4EEA-9925-2B1106AF8587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5" name="Rectangle 7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9350" y="692150"/>
            <a:ext cx="4559300" cy="34163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5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78EB358-B6A0-4278-85F9-812AE9611E42}" type="slidenum">
              <a:rPr lang="en-US"/>
              <a:pPr/>
              <a:t>1</a:t>
            </a:fld>
            <a:endParaRPr lang="en-US"/>
          </a:p>
        </p:txBody>
      </p:sp>
      <p:sp>
        <p:nvSpPr>
          <p:cNvPr id="6146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06" name="Group 34"/>
          <p:cNvGrpSpPr>
            <a:grpSpLocks/>
          </p:cNvGrpSpPr>
          <p:nvPr/>
        </p:nvGrpSpPr>
        <p:grpSpPr bwMode="auto">
          <a:xfrm>
            <a:off x="0" y="0"/>
            <a:ext cx="9132888" cy="6845300"/>
            <a:chOff x="0" y="0"/>
            <a:chExt cx="5753" cy="4312"/>
          </a:xfrm>
        </p:grpSpPr>
        <p:grpSp>
          <p:nvGrpSpPr>
            <p:cNvPr id="3104" name="Group 32"/>
            <p:cNvGrpSpPr>
              <a:grpSpLocks/>
            </p:cNvGrpSpPr>
            <p:nvPr/>
          </p:nvGrpSpPr>
          <p:grpSpPr bwMode="auto">
            <a:xfrm>
              <a:off x="0" y="0"/>
              <a:ext cx="5753" cy="4312"/>
              <a:chOff x="0" y="0"/>
              <a:chExt cx="5753" cy="4312"/>
            </a:xfrm>
          </p:grpSpPr>
          <p:sp>
            <p:nvSpPr>
              <p:cNvPr id="3074" name="Line 2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405" cy="45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5" name="Line 3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725" cy="81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6" name="Line 4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1056" cy="118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7" name="Line 5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1365" cy="153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8" name="Line 6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1685" cy="189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9" name="Line 7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2016" cy="226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0" name="Line 8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2347" cy="264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1" name="Line 9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2688" cy="302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2" name="Line 10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2997" cy="337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3" name="Line 11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3339" cy="375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4" name="Line 12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3669" cy="412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5" name="Line 13"/>
              <p:cNvSpPr>
                <a:spLocks noChangeShapeType="1"/>
              </p:cNvSpPr>
              <p:nvPr/>
            </p:nvSpPr>
            <p:spPr bwMode="ltGray">
              <a:xfrm flipH="1">
                <a:off x="178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6" name="Line 14"/>
              <p:cNvSpPr>
                <a:spLocks noChangeShapeType="1"/>
              </p:cNvSpPr>
              <p:nvPr/>
            </p:nvSpPr>
            <p:spPr bwMode="ltGray">
              <a:xfrm flipH="1">
                <a:off x="498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7" name="Line 15"/>
              <p:cNvSpPr>
                <a:spLocks noChangeShapeType="1"/>
              </p:cNvSpPr>
              <p:nvPr/>
            </p:nvSpPr>
            <p:spPr bwMode="ltGray">
              <a:xfrm flipH="1">
                <a:off x="828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8" name="Line 16"/>
              <p:cNvSpPr>
                <a:spLocks noChangeShapeType="1"/>
              </p:cNvSpPr>
              <p:nvPr/>
            </p:nvSpPr>
            <p:spPr bwMode="ltGray">
              <a:xfrm flipH="1">
                <a:off x="1127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9" name="Line 17"/>
              <p:cNvSpPr>
                <a:spLocks noChangeShapeType="1"/>
              </p:cNvSpPr>
              <p:nvPr/>
            </p:nvSpPr>
            <p:spPr bwMode="ltGray">
              <a:xfrm flipH="1">
                <a:off x="1458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0" name="Line 18"/>
              <p:cNvSpPr>
                <a:spLocks noChangeShapeType="1"/>
              </p:cNvSpPr>
              <p:nvPr/>
            </p:nvSpPr>
            <p:spPr bwMode="ltGray">
              <a:xfrm flipH="1">
                <a:off x="1771" y="4"/>
                <a:ext cx="3829" cy="430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1" name="Line 19"/>
              <p:cNvSpPr>
                <a:spLocks noChangeShapeType="1"/>
              </p:cNvSpPr>
              <p:nvPr/>
            </p:nvSpPr>
            <p:spPr bwMode="ltGray">
              <a:xfrm flipH="1">
                <a:off x="2421" y="564"/>
                <a:ext cx="3332" cy="374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2" name="Line 20"/>
              <p:cNvSpPr>
                <a:spLocks noChangeShapeType="1"/>
              </p:cNvSpPr>
              <p:nvPr/>
            </p:nvSpPr>
            <p:spPr bwMode="ltGray">
              <a:xfrm flipH="1">
                <a:off x="2720" y="900"/>
                <a:ext cx="3033" cy="34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3" name="Line 21"/>
              <p:cNvSpPr>
                <a:spLocks noChangeShapeType="1"/>
              </p:cNvSpPr>
              <p:nvPr/>
            </p:nvSpPr>
            <p:spPr bwMode="ltGray">
              <a:xfrm flipH="1">
                <a:off x="3029" y="1248"/>
                <a:ext cx="2724" cy="306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4" name="Line 22"/>
              <p:cNvSpPr>
                <a:spLocks noChangeShapeType="1"/>
              </p:cNvSpPr>
              <p:nvPr/>
            </p:nvSpPr>
            <p:spPr bwMode="ltGray">
              <a:xfrm flipH="1">
                <a:off x="3349" y="1608"/>
                <a:ext cx="2404" cy="270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5" name="Line 23"/>
              <p:cNvSpPr>
                <a:spLocks noChangeShapeType="1"/>
              </p:cNvSpPr>
              <p:nvPr/>
            </p:nvSpPr>
            <p:spPr bwMode="ltGray">
              <a:xfrm flipH="1">
                <a:off x="3691" y="1992"/>
                <a:ext cx="2062" cy="232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6" name="Line 24"/>
              <p:cNvSpPr>
                <a:spLocks noChangeShapeType="1"/>
              </p:cNvSpPr>
              <p:nvPr/>
            </p:nvSpPr>
            <p:spPr bwMode="ltGray">
              <a:xfrm flipH="1">
                <a:off x="4032" y="2376"/>
                <a:ext cx="1721" cy="193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7" name="Line 25"/>
              <p:cNvSpPr>
                <a:spLocks noChangeShapeType="1"/>
              </p:cNvSpPr>
              <p:nvPr/>
            </p:nvSpPr>
            <p:spPr bwMode="ltGray">
              <a:xfrm flipH="1">
                <a:off x="4352" y="2736"/>
                <a:ext cx="1401" cy="157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8" name="Line 26"/>
              <p:cNvSpPr>
                <a:spLocks noChangeShapeType="1"/>
              </p:cNvSpPr>
              <p:nvPr/>
            </p:nvSpPr>
            <p:spPr bwMode="ltGray">
              <a:xfrm flipH="1">
                <a:off x="4683" y="3108"/>
                <a:ext cx="1070" cy="120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9" name="Line 27"/>
              <p:cNvSpPr>
                <a:spLocks noChangeShapeType="1"/>
              </p:cNvSpPr>
              <p:nvPr/>
            </p:nvSpPr>
            <p:spPr bwMode="ltGray">
              <a:xfrm flipH="1">
                <a:off x="4992" y="3456"/>
                <a:ext cx="761" cy="85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00" name="Line 28"/>
              <p:cNvSpPr>
                <a:spLocks noChangeShapeType="1"/>
              </p:cNvSpPr>
              <p:nvPr/>
            </p:nvSpPr>
            <p:spPr bwMode="ltGray">
              <a:xfrm flipH="1">
                <a:off x="5291" y="3792"/>
                <a:ext cx="462" cy="52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01" name="Line 29"/>
              <p:cNvSpPr>
                <a:spLocks noChangeShapeType="1"/>
              </p:cNvSpPr>
              <p:nvPr/>
            </p:nvSpPr>
            <p:spPr bwMode="ltGray">
              <a:xfrm flipH="1">
                <a:off x="5589" y="4128"/>
                <a:ext cx="164" cy="18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02" name="Line 30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128" cy="14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103" name="Line 31"/>
              <p:cNvSpPr>
                <a:spLocks noChangeShapeType="1"/>
              </p:cNvSpPr>
              <p:nvPr/>
            </p:nvSpPr>
            <p:spPr bwMode="ltGray">
              <a:xfrm flipH="1">
                <a:off x="2119" y="228"/>
                <a:ext cx="3630" cy="408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3105" name="Rectangle 33"/>
            <p:cNvSpPr>
              <a:spLocks noChangeArrowheads="1"/>
            </p:cNvSpPr>
            <p:nvPr/>
          </p:nvSpPr>
          <p:spPr bwMode="blackWhite">
            <a:xfrm>
              <a:off x="292" y="1012"/>
              <a:ext cx="5176" cy="2632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12700">
              <a:solidFill>
                <a:schemeClr val="hlink"/>
              </a:solidFill>
              <a:miter lim="800000"/>
              <a:headEnd/>
              <a:tailEnd/>
            </a:ln>
            <a:effectLst>
              <a:outerShdw dist="125724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3107" name="Rectangle 35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108" name="Rectangle 36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733800"/>
            <a:ext cx="6400800" cy="1752600"/>
          </a:xfrm>
        </p:spPr>
        <p:txBody>
          <a:bodyPr/>
          <a:lstStyle>
            <a:lvl1pPr marL="0" indent="0" algn="ctr">
              <a:buFont typeface="Monotype Sort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109" name="Rectangle 37"/>
          <p:cNvSpPr>
            <a:spLocks noGrp="1" noChangeArrowheads="1"/>
          </p:cNvSpPr>
          <p:nvPr>
            <p:ph type="dt" sz="quarter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10" name="Rectangle 38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11" name="Rectangle 39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FCF8AFD6-DC76-42C9-B9AE-BBB799D61A9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006440-9663-428A-9E00-83EDA04E03F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3CDE8B-952D-4EF9-BA81-54154254A90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85800" y="6399213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99213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99213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A2F501D5-3EFB-441E-B62C-A964A717683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EDCE38-F3C5-4ECE-90C0-C018A84DC56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3C9D08-23D1-4756-9126-C2458EC3AD6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3E67BD-664E-4DED-A642-6345A52AA49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793F27-AD93-4D03-A665-4A4F795BE8A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9142655-613C-46DF-97BC-F3DF4539620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094E90-929A-4BD2-809B-4CB520B142C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5BC073-DC2A-4CFC-90E2-3CB0EFAB49B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DEF619-F46A-465C-A37D-CEFDC8786A6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2"/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58" name="Group 34"/>
          <p:cNvGrpSpPr>
            <a:grpSpLocks/>
          </p:cNvGrpSpPr>
          <p:nvPr/>
        </p:nvGrpSpPr>
        <p:grpSpPr bwMode="auto">
          <a:xfrm>
            <a:off x="0" y="0"/>
            <a:ext cx="9132888" cy="6845300"/>
            <a:chOff x="0" y="0"/>
            <a:chExt cx="5753" cy="4312"/>
          </a:xfrm>
        </p:grpSpPr>
        <p:grpSp>
          <p:nvGrpSpPr>
            <p:cNvPr id="1056" name="Group 32"/>
            <p:cNvGrpSpPr>
              <a:grpSpLocks/>
            </p:cNvGrpSpPr>
            <p:nvPr/>
          </p:nvGrpSpPr>
          <p:grpSpPr bwMode="auto">
            <a:xfrm>
              <a:off x="0" y="0"/>
              <a:ext cx="5753" cy="4312"/>
              <a:chOff x="0" y="0"/>
              <a:chExt cx="5753" cy="4312"/>
            </a:xfrm>
          </p:grpSpPr>
          <p:sp>
            <p:nvSpPr>
              <p:cNvPr id="1026" name="Line 2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405" cy="45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27" name="Line 3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725" cy="81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28" name="Line 4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1056" cy="118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29" name="Line 5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1365" cy="153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0" name="Line 6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1685" cy="189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1" name="Line 7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2016" cy="226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2" name="Line 8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2347" cy="264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3" name="Line 9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2688" cy="302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4" name="Line 10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2997" cy="337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5" name="Line 11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3339" cy="375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6" name="Line 12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3669" cy="412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7" name="Line 13"/>
              <p:cNvSpPr>
                <a:spLocks noChangeShapeType="1"/>
              </p:cNvSpPr>
              <p:nvPr/>
            </p:nvSpPr>
            <p:spPr bwMode="ltGray">
              <a:xfrm flipH="1">
                <a:off x="178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8" name="Line 14"/>
              <p:cNvSpPr>
                <a:spLocks noChangeShapeType="1"/>
              </p:cNvSpPr>
              <p:nvPr/>
            </p:nvSpPr>
            <p:spPr bwMode="ltGray">
              <a:xfrm flipH="1">
                <a:off x="498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39" name="Line 15"/>
              <p:cNvSpPr>
                <a:spLocks noChangeShapeType="1"/>
              </p:cNvSpPr>
              <p:nvPr/>
            </p:nvSpPr>
            <p:spPr bwMode="ltGray">
              <a:xfrm flipH="1">
                <a:off x="828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0" name="Line 16"/>
              <p:cNvSpPr>
                <a:spLocks noChangeShapeType="1"/>
              </p:cNvSpPr>
              <p:nvPr/>
            </p:nvSpPr>
            <p:spPr bwMode="ltGray">
              <a:xfrm flipH="1">
                <a:off x="1127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1" name="Line 17"/>
              <p:cNvSpPr>
                <a:spLocks noChangeShapeType="1"/>
              </p:cNvSpPr>
              <p:nvPr/>
            </p:nvSpPr>
            <p:spPr bwMode="ltGray">
              <a:xfrm flipH="1">
                <a:off x="1458" y="0"/>
                <a:ext cx="3833" cy="43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2" name="Line 18"/>
              <p:cNvSpPr>
                <a:spLocks noChangeShapeType="1"/>
              </p:cNvSpPr>
              <p:nvPr/>
            </p:nvSpPr>
            <p:spPr bwMode="ltGray">
              <a:xfrm flipH="1">
                <a:off x="1771" y="4"/>
                <a:ext cx="3829" cy="430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3" name="Line 19"/>
              <p:cNvSpPr>
                <a:spLocks noChangeShapeType="1"/>
              </p:cNvSpPr>
              <p:nvPr/>
            </p:nvSpPr>
            <p:spPr bwMode="ltGray">
              <a:xfrm flipH="1">
                <a:off x="2421" y="564"/>
                <a:ext cx="3332" cy="3748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4" name="Line 20"/>
              <p:cNvSpPr>
                <a:spLocks noChangeShapeType="1"/>
              </p:cNvSpPr>
              <p:nvPr/>
            </p:nvSpPr>
            <p:spPr bwMode="ltGray">
              <a:xfrm flipH="1">
                <a:off x="2720" y="900"/>
                <a:ext cx="3033" cy="3412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5" name="Line 21"/>
              <p:cNvSpPr>
                <a:spLocks noChangeShapeType="1"/>
              </p:cNvSpPr>
              <p:nvPr/>
            </p:nvSpPr>
            <p:spPr bwMode="ltGray">
              <a:xfrm flipH="1">
                <a:off x="3029" y="1248"/>
                <a:ext cx="2724" cy="306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6" name="Line 22"/>
              <p:cNvSpPr>
                <a:spLocks noChangeShapeType="1"/>
              </p:cNvSpPr>
              <p:nvPr/>
            </p:nvSpPr>
            <p:spPr bwMode="ltGray">
              <a:xfrm flipH="1">
                <a:off x="3349" y="1608"/>
                <a:ext cx="2404" cy="270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7" name="Line 23"/>
              <p:cNvSpPr>
                <a:spLocks noChangeShapeType="1"/>
              </p:cNvSpPr>
              <p:nvPr/>
            </p:nvSpPr>
            <p:spPr bwMode="ltGray">
              <a:xfrm flipH="1">
                <a:off x="3691" y="1992"/>
                <a:ext cx="2062" cy="232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8" name="Line 24"/>
              <p:cNvSpPr>
                <a:spLocks noChangeShapeType="1"/>
              </p:cNvSpPr>
              <p:nvPr/>
            </p:nvSpPr>
            <p:spPr bwMode="ltGray">
              <a:xfrm flipH="1">
                <a:off x="4032" y="2376"/>
                <a:ext cx="1721" cy="193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49" name="Line 25"/>
              <p:cNvSpPr>
                <a:spLocks noChangeShapeType="1"/>
              </p:cNvSpPr>
              <p:nvPr/>
            </p:nvSpPr>
            <p:spPr bwMode="ltGray">
              <a:xfrm flipH="1">
                <a:off x="4352" y="2736"/>
                <a:ext cx="1401" cy="157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50" name="Line 26"/>
              <p:cNvSpPr>
                <a:spLocks noChangeShapeType="1"/>
              </p:cNvSpPr>
              <p:nvPr/>
            </p:nvSpPr>
            <p:spPr bwMode="ltGray">
              <a:xfrm flipH="1">
                <a:off x="4683" y="3108"/>
                <a:ext cx="1070" cy="120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51" name="Line 27"/>
              <p:cNvSpPr>
                <a:spLocks noChangeShapeType="1"/>
              </p:cNvSpPr>
              <p:nvPr/>
            </p:nvSpPr>
            <p:spPr bwMode="ltGray">
              <a:xfrm flipH="1">
                <a:off x="4992" y="3456"/>
                <a:ext cx="761" cy="856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52" name="Line 28"/>
              <p:cNvSpPr>
                <a:spLocks noChangeShapeType="1"/>
              </p:cNvSpPr>
              <p:nvPr/>
            </p:nvSpPr>
            <p:spPr bwMode="ltGray">
              <a:xfrm flipH="1">
                <a:off x="5291" y="3792"/>
                <a:ext cx="462" cy="520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53" name="Line 29"/>
              <p:cNvSpPr>
                <a:spLocks noChangeShapeType="1"/>
              </p:cNvSpPr>
              <p:nvPr/>
            </p:nvSpPr>
            <p:spPr bwMode="ltGray">
              <a:xfrm flipH="1">
                <a:off x="5589" y="4128"/>
                <a:ext cx="164" cy="18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54" name="Line 30"/>
              <p:cNvSpPr>
                <a:spLocks noChangeShapeType="1"/>
              </p:cNvSpPr>
              <p:nvPr/>
            </p:nvSpPr>
            <p:spPr bwMode="ltGray">
              <a:xfrm flipH="1">
                <a:off x="0" y="0"/>
                <a:ext cx="128" cy="14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055" name="Line 31"/>
              <p:cNvSpPr>
                <a:spLocks noChangeShapeType="1"/>
              </p:cNvSpPr>
              <p:nvPr/>
            </p:nvSpPr>
            <p:spPr bwMode="ltGray">
              <a:xfrm flipH="1">
                <a:off x="2119" y="228"/>
                <a:ext cx="3630" cy="4084"/>
              </a:xfrm>
              <a:prstGeom prst="line">
                <a:avLst/>
              </a:prstGeom>
              <a:noFill/>
              <a:ln w="12700">
                <a:solidFill>
                  <a:schemeClr val="bg2"/>
                </a:solidFill>
                <a:round/>
                <a:headEnd type="none" w="sm" len="sm"/>
                <a:tailEnd type="none" w="sm" len="sm"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1057" name="Rectangle 33"/>
            <p:cNvSpPr>
              <a:spLocks noChangeArrowheads="1"/>
            </p:cNvSpPr>
            <p:nvPr/>
          </p:nvSpPr>
          <p:spPr bwMode="blackWhite">
            <a:xfrm>
              <a:off x="292" y="292"/>
              <a:ext cx="5176" cy="3736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12700">
              <a:solidFill>
                <a:schemeClr val="hlink"/>
              </a:solidFill>
              <a:miter lim="800000"/>
              <a:headEnd/>
              <a:tailEnd/>
            </a:ln>
            <a:effectLst>
              <a:outerShdw dist="125724" dir="2700000" algn="ctr" rotWithShape="0">
                <a:schemeClr val="bg2"/>
              </a:outerShdw>
            </a:effec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1059" name="Rectangle 35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60" name="Rectangle 36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61" name="Rectangle 3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399213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62" name="Rectangle 3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399213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63" name="Rectangle 3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399213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21C8A7D-5078-4CB2-862E-5BBF45BA004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Monotype Sort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Monotype Sort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»"/>
        <a:defRPr sz="20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tint val="10196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Worldwide Sporting Goods Boat Sales for the Current Year</a:t>
            </a:r>
          </a:p>
        </p:txBody>
      </p:sp>
      <p:graphicFrame>
        <p:nvGraphicFramePr>
          <p:cNvPr id="6" name="Object 3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685800" y="1981200"/>
          <a:ext cx="7770813" cy="4114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ransition/>
</p:sld>
</file>

<file path=ppt/theme/theme1.xml><?xml version="1.0" encoding="utf-8"?>
<a:theme xmlns:a="http://schemas.openxmlformats.org/drawingml/2006/main" name="Blue Green">
  <a:themeElements>
    <a:clrScheme name="">
      <a:dk1>
        <a:srgbClr val="0000FF"/>
      </a:dk1>
      <a:lt1>
        <a:srgbClr val="FFFFFF"/>
      </a:lt1>
      <a:dk2>
        <a:srgbClr val="0000FF"/>
      </a:dk2>
      <a:lt2>
        <a:srgbClr val="FFFFCC"/>
      </a:lt2>
      <a:accent1>
        <a:srgbClr val="FFFF00"/>
      </a:accent1>
      <a:accent2>
        <a:srgbClr val="FF00FF"/>
      </a:accent2>
      <a:accent3>
        <a:srgbClr val="FFFFFF"/>
      </a:accent3>
      <a:accent4>
        <a:srgbClr val="0000DA"/>
      </a:accent4>
      <a:accent5>
        <a:srgbClr val="FFFFAA"/>
      </a:accent5>
      <a:accent6>
        <a:srgbClr val="E700E7"/>
      </a:accent6>
      <a:hlink>
        <a:srgbClr val="0000FF"/>
      </a:hlink>
      <a:folHlink>
        <a:srgbClr val="00FFFF"/>
      </a:folHlink>
    </a:clrScheme>
    <a:fontScheme name="Blue Green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Blue Green 1">
        <a:dk1>
          <a:srgbClr val="003B3B"/>
        </a:dk1>
        <a:lt1>
          <a:srgbClr val="FFFFFF"/>
        </a:lt1>
        <a:dk2>
          <a:srgbClr val="00B7A5"/>
        </a:dk2>
        <a:lt2>
          <a:srgbClr val="FF99CC"/>
        </a:lt2>
        <a:accent1>
          <a:srgbClr val="FF9900"/>
        </a:accent1>
        <a:accent2>
          <a:srgbClr val="CC66FF"/>
        </a:accent2>
        <a:accent3>
          <a:srgbClr val="AAD8CF"/>
        </a:accent3>
        <a:accent4>
          <a:srgbClr val="DADADA"/>
        </a:accent4>
        <a:accent5>
          <a:srgbClr val="FFCAAA"/>
        </a:accent5>
        <a:accent6>
          <a:srgbClr val="B95CE7"/>
        </a:accent6>
        <a:hlink>
          <a:srgbClr val="D60093"/>
        </a:hlink>
        <a:folHlink>
          <a:srgbClr val="66FF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 Green 2">
        <a:dk1>
          <a:srgbClr val="000000"/>
        </a:dk1>
        <a:lt1>
          <a:srgbClr val="FFFFFF"/>
        </a:lt1>
        <a:dk2>
          <a:srgbClr val="006699"/>
        </a:dk2>
        <a:lt2>
          <a:srgbClr val="99D0D6"/>
        </a:lt2>
        <a:accent1>
          <a:srgbClr val="3399FF"/>
        </a:accent1>
        <a:accent2>
          <a:srgbClr val="33CC33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2DB92D"/>
        </a:accent6>
        <a:hlink>
          <a:srgbClr val="66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 Green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393939"/>
        </a:hlink>
        <a:folHlink>
          <a:srgbClr val="96969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19362A8EFB9F2E489EFB45BF2A181E2E" ma:contentTypeVersion="14" ma:contentTypeDescription="Create a new document." ma:contentTypeScope="" ma:versionID="4710f1d7b039be77b0f3b51895231f29">
  <xsd:schema xmlns:xsd="http://www.w3.org/2001/XMLSchema" xmlns:xs="http://www.w3.org/2001/XMLSchema" xmlns:p="http://schemas.microsoft.com/office/2006/metadata/properties" xmlns:ns2="bcaee46d-dd85-491c-a329-537526765ebf" xmlns:ns3="990d1803-5a5d-4e37-b3b6-5276567aa9e3" targetNamespace="http://schemas.microsoft.com/office/2006/metadata/properties" ma:root="true" ma:fieldsID="cf1284dd7f8d7cf48102b78fec786c07" ns2:_="" ns3:_="">
    <xsd:import namespace="bcaee46d-dd85-491c-a329-537526765ebf"/>
    <xsd:import namespace="990d1803-5a5d-4e37-b3b6-5276567aa9e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LengthInSeconds" minOccurs="0"/>
                <xsd:element ref="ns2:MediaServiceGenerationTime" minOccurs="0"/>
                <xsd:element ref="ns2:MediaServiceEventHashCode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aee46d-dd85-491c-a329-537526765eb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LengthInSeconds" ma:index="10" nillable="true" ma:displayName="MediaLengthInSeconds" ma:hidden="true" ma:internalName="MediaLengthInSeconds" ma:readOnly="true">
      <xsd:simpleType>
        <xsd:restriction base="dms:Unknown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3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4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755ecf51-9d3a-405d-aee3-f1126388702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90d1803-5a5d-4e37-b3b6-5276567aa9e3" elementFormDefault="qualified">
    <xsd:import namespace="http://schemas.microsoft.com/office/2006/documentManagement/types"/>
    <xsd:import namespace="http://schemas.microsoft.com/office/infopath/2007/PartnerControls"/>
    <xsd:element name="TaxCatchAll" ma:index="20" nillable="true" ma:displayName="Taxonomy Catch All Column" ma:hidden="true" ma:list="{059d67b8-7457-422b-8922-1b56053e59a8}" ma:internalName="TaxCatchAll" ma:showField="CatchAllData" ma:web="990d1803-5a5d-4e37-b3b6-5276567aa9e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71394DD5-0C89-4266-B5FF-C8AB7B355332}"/>
</file>

<file path=customXml/itemProps2.xml><?xml version="1.0" encoding="utf-8"?>
<ds:datastoreItem xmlns:ds="http://schemas.openxmlformats.org/officeDocument/2006/customXml" ds:itemID="{47A451E3-5706-4711-9BE3-F8CEB00B656B}"/>
</file>

<file path=docProps/app.xml><?xml version="1.0" encoding="utf-8"?>
<Properties xmlns="http://schemas.openxmlformats.org/officeDocument/2006/extended-properties" xmlns:vt="http://schemas.openxmlformats.org/officeDocument/2006/docPropsVTypes">
  <Template>C:\MSOffice\Templates\Presentation Designs\Blue Green.pot</Template>
  <TotalTime>1</TotalTime>
  <Pages>1</Pages>
  <Words>10</Words>
  <Application>Microsoft PowerPoint 4.0</Application>
  <PresentationFormat>On-screen Show (4:3)</PresentationFormat>
  <Paragraphs>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Times New Roman</vt:lpstr>
      <vt:lpstr>Arial</vt:lpstr>
      <vt:lpstr>Monotype Sorts</vt:lpstr>
      <vt:lpstr>Blue Green</vt:lpstr>
      <vt:lpstr>Worldwide Sporting Goods Boat Sales for the Current Year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Worldwide Sporting Goods Boat Sales for 1996</dc:title>
  <dc:subject/>
  <dc:creator/>
  <cp:keywords/>
  <dc:description/>
  <cp:lastModifiedBy>Tim Poynter</cp:lastModifiedBy>
  <cp:revision>14</cp:revision>
  <cp:lastPrinted>1601-01-01T00:00:00Z</cp:lastPrinted>
  <dcterms:created xsi:type="dcterms:W3CDTF">1995-08-29T11:58:56Z</dcterms:created>
  <dcterms:modified xsi:type="dcterms:W3CDTF">2007-10-06T10:15:08Z</dcterms:modified>
</cp:coreProperties>
</file>

<file path=docProps/thumbnail.jpeg>
</file>