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7.xml" ContentType="application/vnd.openxmlformats-officedocument.presentationml.slide+xml"/>
  <Override PartName="/ppt/slides/slide6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Layouts/slideLayout3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2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11.xml" ContentType="application/vnd.openxmlformats-officedocument.presentationml.slideLayout+xml"/>
  <Override PartName="/ppt/notesMasters/notesMaster1.xml" ContentType="application/vnd.openxmlformats-officedocument.presentationml.notesMaster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700" r:id="rId1"/>
  </p:sldMasterIdLst>
  <p:notesMasterIdLst>
    <p:notesMasterId r:id="rId9"/>
  </p:notesMasterIdLst>
  <p:sldIdLst>
    <p:sldId id="256" r:id="rId2"/>
    <p:sldId id="269" r:id="rId3"/>
    <p:sldId id="258" r:id="rId4"/>
    <p:sldId id="262" r:id="rId5"/>
    <p:sldId id="264" r:id="rId6"/>
    <p:sldId id="267" r:id="rId7"/>
    <p:sldId id="268" r:id="rId8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</p:showPr>
  <p:clrMru>
    <a:srgbClr val="000000"/>
    <a:srgbClr val="FFFFCC"/>
    <a:srgbClr val="CC0000"/>
    <a:srgbClr val="000066"/>
    <a:srgbClr val="FFCC00"/>
    <a:srgbClr val="CC99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2739" autoAdjust="0"/>
    <p:restoredTop sz="90878" autoAdjust="0"/>
  </p:normalViewPr>
  <p:slideViewPr>
    <p:cSldViewPr>
      <p:cViewPr varScale="1">
        <p:scale>
          <a:sx n="70" d="100"/>
          <a:sy n="70" d="100"/>
        </p:scale>
        <p:origin x="-114" y="-12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36868100" cy="368681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customXml" Target="../customXml/item2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customXml" Target="../customXml/item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t" anchorCtr="0" compatLnSpc="1">
            <a:prstTxWarp prst="textNoShape">
              <a:avLst/>
            </a:prstTxWarp>
          </a:bodyPr>
          <a:lstStyle>
            <a:lvl1pPr>
              <a:defRPr kumimoji="1" sz="1000" i="1">
                <a:latin typeface="Arial" charset="0"/>
              </a:defRPr>
            </a:lvl1pPr>
          </a:lstStyle>
          <a:p>
            <a:r>
              <a:rPr lang="en-US"/>
              <a:t>*</a:t>
            </a:r>
            <a:endParaRPr lang="en-US" sz="120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t" anchorCtr="0" compatLnSpc="1">
            <a:prstTxWarp prst="textNoShape">
              <a:avLst/>
            </a:prstTxWarp>
          </a:bodyPr>
          <a:lstStyle>
            <a:lvl1pPr algn="r">
              <a:defRPr kumimoji="1" sz="1000" i="1">
                <a:latin typeface="Arial" charset="0"/>
              </a:defRPr>
            </a:lvl1pPr>
          </a:lstStyle>
          <a:p>
            <a:r>
              <a:rPr lang="en-US"/>
              <a:t>07/16/96</a:t>
            </a:r>
            <a:endParaRPr lang="en-US" sz="1200"/>
          </a:p>
        </p:txBody>
      </p:sp>
      <p:sp>
        <p:nvSpPr>
          <p:cNvPr id="2052" name="Rectangle 4"/>
          <p:cNvSpPr>
            <a:spLocks noChangeArrowheads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12700" cap="sq">
            <a:solidFill>
              <a:schemeClr val="tx1"/>
            </a:solidFill>
            <a:miter lim="800000"/>
            <a:headEnd/>
            <a:tailEnd/>
          </a:ln>
          <a:effectLst/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b" anchorCtr="0" compatLnSpc="1">
            <a:prstTxWarp prst="textNoShape">
              <a:avLst/>
            </a:prstTxWarp>
          </a:bodyPr>
          <a:lstStyle>
            <a:lvl1pPr>
              <a:defRPr kumimoji="1" sz="1000" i="1">
                <a:latin typeface="Arial" charset="0"/>
              </a:defRPr>
            </a:lvl1pPr>
          </a:lstStyle>
          <a:p>
            <a:r>
              <a:rPr lang="en-US"/>
              <a:t>*</a:t>
            </a:r>
            <a:endParaRPr lang="en-US" sz="1200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b" anchorCtr="0" compatLnSpc="1">
            <a:prstTxWarp prst="textNoShape">
              <a:avLst/>
            </a:prstTxWarp>
          </a:bodyPr>
          <a:lstStyle>
            <a:lvl1pPr algn="r">
              <a:defRPr kumimoji="1" sz="1000" i="1">
                <a:latin typeface="Arial" charset="0"/>
              </a:defRPr>
            </a:lvl1pPr>
          </a:lstStyle>
          <a:p>
            <a:r>
              <a:rPr lang="en-US"/>
              <a:t>##</a:t>
            </a:r>
            <a:endParaRPr lang="en-US" sz="120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997075"/>
            <a:ext cx="7772400" cy="1431925"/>
          </a:xfrm>
        </p:spPr>
        <p:txBody>
          <a:bodyPr anchor="b" anchorCtr="1"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3731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73732" name="Freeform 4"/>
          <p:cNvSpPr>
            <a:spLocks/>
          </p:cNvSpPr>
          <p:nvPr/>
        </p:nvSpPr>
        <p:spPr bwMode="auto">
          <a:xfrm>
            <a:off x="285750" y="2803525"/>
            <a:ext cx="1588" cy="3035300"/>
          </a:xfrm>
          <a:custGeom>
            <a:avLst/>
            <a:gdLst>
              <a:gd name="T0" fmla="*/ 0 h 1912"/>
              <a:gd name="T1" fmla="*/ 6 h 1912"/>
              <a:gd name="T2" fmla="*/ 6 h 1912"/>
              <a:gd name="T3" fmla="*/ 60 h 1912"/>
              <a:gd name="T4" fmla="*/ 1912 h 1912"/>
              <a:gd name="T5" fmla="*/ 1912 h 1912"/>
              <a:gd name="T6" fmla="*/ 0 h 1912"/>
              <a:gd name="T7" fmla="*/ 0 h 1912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  <a:cxn ang="0">
                <a:pos x="0" y="T3"/>
              </a:cxn>
              <a:cxn ang="0">
                <a:pos x="0" y="T4"/>
              </a:cxn>
              <a:cxn ang="0">
                <a:pos x="0" y="T5"/>
              </a:cxn>
              <a:cxn ang="0">
                <a:pos x="0" y="T6"/>
              </a:cxn>
              <a:cxn ang="0">
                <a:pos x="0" y="T7"/>
              </a:cxn>
            </a:cxnLst>
            <a:rect l="0" t="0" r="r" b="b"/>
            <a:pathLst>
              <a:path h="1912">
                <a:moveTo>
                  <a:pt x="0" y="0"/>
                </a:moveTo>
                <a:lnTo>
                  <a:pt x="0" y="6"/>
                </a:lnTo>
                <a:lnTo>
                  <a:pt x="0" y="6"/>
                </a:lnTo>
                <a:lnTo>
                  <a:pt x="0" y="60"/>
                </a:lnTo>
                <a:lnTo>
                  <a:pt x="0" y="1912"/>
                </a:lnTo>
                <a:lnTo>
                  <a:pt x="0" y="1912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6BBA27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73733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3734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8083052F-542C-4024-8B23-03F7AC182281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73735" name="Rectangle 7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fld id="{989C9AD4-221C-480C-92BB-596BFD5D86FF}" type="datetime1">
              <a:rPr lang="en-US"/>
              <a:pPr/>
              <a:t>8/3/2007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82DA595-7AD6-47A0-A98F-27E94082E294}" type="datetime1">
              <a:rPr lang="en-US"/>
              <a:pPr/>
              <a:t>8/3/2007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4F76646-BE8C-4DA6-96E6-70D822607B1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92100"/>
            <a:ext cx="2057400" cy="57277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92100"/>
            <a:ext cx="6019800" cy="57277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0913133-8B51-4C36-98BE-066C78F66972}" type="datetime1">
              <a:rPr lang="en-US"/>
              <a:pPr/>
              <a:t>8/3/2007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859828A-C5B7-4CC2-99EB-D438758953E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720E945-6947-4C6A-93E5-737113C69B86}" type="datetime1">
              <a:rPr lang="en-US"/>
              <a:pPr/>
              <a:t>8/3/2007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9FE1C1-3C14-4893-9625-9BA53A34BF1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8FC4C4D-0059-42C1-BF08-F45498296310}" type="datetime1">
              <a:rPr lang="en-US"/>
              <a:pPr/>
              <a:t>8/3/2007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09DCE15-10ED-45B7-8267-0B6E8692DAA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050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050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1C7CA36-3645-4266-9ED1-E4D731F2A16D}" type="datetime1">
              <a:rPr lang="en-US"/>
              <a:pPr/>
              <a:t>8/3/2007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E889108-C0FE-40DC-B96C-C9C65ACB54C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01CB6DF-508F-4F70-A96F-D40D22B58628}" type="datetime1">
              <a:rPr lang="en-US"/>
              <a:pPr/>
              <a:t>8/3/2007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E39B12D-FB93-47CF-BE3F-C1E62D29125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6FCD1B3-E732-445A-85BE-C607ACE08477}" type="datetime1">
              <a:rPr lang="en-US"/>
              <a:pPr/>
              <a:t>8/3/2007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097B6FD-9076-4CDD-8791-4878F86E788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3BEDB4D-B1C2-47F2-A958-D31A503C8F33}" type="datetime1">
              <a:rPr lang="en-US"/>
              <a:pPr/>
              <a:t>8/3/2007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632056D-AEEF-49E0-A6F4-AEB2E756762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BA65BE5-095B-498C-AF78-E63B5AE3CE3A}" type="datetime1">
              <a:rPr lang="en-US"/>
              <a:pPr/>
              <a:t>8/3/2007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D95B1A1-1505-4742-B5D2-4B774E25037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4F51AFB-A355-4FA2-A313-784CCC4F9514}" type="datetime1">
              <a:rPr lang="en-US"/>
              <a:pPr/>
              <a:t>8/3/2007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4192BC3-C08A-4B57-8022-7FC8F55F87A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>
            <a:duotone>
              <a:schemeClr val="bg1"/>
              <a:srgbClr val="FFFFFF"/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92100"/>
            <a:ext cx="8229600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7270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05000"/>
            <a:ext cx="82296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7270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fld id="{C47A4C03-C473-487F-B550-70D73A082D95}" type="datetime1">
              <a:rPr lang="en-US"/>
              <a:pPr/>
              <a:t>8/3/2007</a:t>
            </a:fld>
            <a:endParaRPr lang="en-US"/>
          </a:p>
        </p:txBody>
      </p:sp>
      <p:sp>
        <p:nvSpPr>
          <p:cNvPr id="7270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7271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fld id="{9312A7F7-9B40-492F-80F0-B512670E466F}" type="slidenum">
              <a:rPr lang="en-US"/>
              <a:pPr/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  <p:sldLayoutId id="2147483708" r:id="rId8"/>
    <p:sldLayoutId id="2147483709" r:id="rId9"/>
    <p:sldLayoutId id="2147483710" r:id="rId10"/>
    <p:sldLayoutId id="2147483711" r:id="rId11"/>
  </p:sldLayoutIdLst>
  <p:hf sldNum="0" hdr="0" ftr="0"/>
  <p:txStyles>
    <p:titleStyle>
      <a:lvl1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</a:defRPr>
      </a:lvl2pPr>
      <a:lvl3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</a:defRPr>
      </a:lvl3pPr>
      <a:lvl4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</a:defRPr>
      </a:lvl4pPr>
      <a:lvl5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120000"/>
        <a:buChar char="•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Tahoma" charset="0"/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120000"/>
        <a:buChar char="•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Tahoma" charset="0"/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/>
          <a:p>
            <a:fld id="{8ADEE14B-1BE1-41FC-8AFC-2A376FA70327}" type="datetime1">
              <a:rPr lang="en-US"/>
              <a:pPr/>
              <a:t>8/3/2007</a:t>
            </a:fld>
            <a:endParaRPr lang="en-U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ctrTitle"/>
          </p:nvPr>
        </p:nvSpPr>
        <p:spPr>
          <a:xfrm>
            <a:off x="685800" y="2667000"/>
            <a:ext cx="7772400" cy="762000"/>
          </a:xfrm>
        </p:spPr>
        <p:txBody>
          <a:bodyPr/>
          <a:lstStyle/>
          <a:p>
            <a:r>
              <a:rPr lang="en-US"/>
              <a:t>Annual Meeting</a:t>
            </a:r>
          </a:p>
        </p:txBody>
      </p:sp>
      <p:sp>
        <p:nvSpPr>
          <p:cNvPr id="4104" name="Rectangle 8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Worldwide Sporting Goods</a:t>
            </a:r>
          </a:p>
        </p:txBody>
      </p:sp>
    </p:spTree>
  </p:cSld>
  <p:clrMapOvr>
    <a:masterClrMapping/>
  </p:clrMapOvr>
  <p:transition advTm="0">
    <p:cut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1BB66-2335-41F1-8E33-EA2D11089F3E}" type="datetime1">
              <a:rPr lang="en-US"/>
              <a:pPr/>
              <a:t>8/3/2007</a:t>
            </a:fld>
            <a:endParaRPr lang="en-US"/>
          </a:p>
        </p:txBody>
      </p:sp>
      <p:sp>
        <p:nvSpPr>
          <p:cNvPr id="18434" name="Rectangle 2050"/>
          <p:cNvSpPr>
            <a:spLocks noGrp="1" noChangeArrowheads="1"/>
          </p:cNvSpPr>
          <p:nvPr>
            <p:ph type="title"/>
          </p:nvPr>
        </p:nvSpPr>
        <p:spPr>
          <a:xfrm>
            <a:off x="457200" y="939800"/>
            <a:ext cx="8229600" cy="736600"/>
          </a:xfrm>
        </p:spPr>
        <p:txBody>
          <a:bodyPr/>
          <a:lstStyle/>
          <a:p>
            <a:r>
              <a:rPr lang="en-US"/>
              <a:t>Agenda</a:t>
            </a:r>
          </a:p>
        </p:txBody>
      </p:sp>
      <p:sp>
        <p:nvSpPr>
          <p:cNvPr id="18435" name="Rectangle 2051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Welcome and Introductions</a:t>
            </a:r>
          </a:p>
          <a:p>
            <a:r>
              <a:rPr lang="en-US"/>
              <a:t>Highlights of past year</a:t>
            </a:r>
          </a:p>
          <a:p>
            <a:r>
              <a:rPr lang="en-US"/>
              <a:t>Prior Goals</a:t>
            </a:r>
          </a:p>
          <a:p>
            <a:r>
              <a:rPr lang="en-US"/>
              <a:t>Financial Overview</a:t>
            </a:r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8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8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84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4" grpId="0" autoUpdateAnimBg="0"/>
      <p:bldP spid="18435" grpId="0" build="p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C2D908-DBF4-47F9-B774-F3D5C203F9C2}" type="datetime1">
              <a:rPr lang="en-US"/>
              <a:pPr/>
              <a:t>8/3/2007</a:t>
            </a:fld>
            <a:endParaRPr lang="en-US"/>
          </a:p>
        </p:txBody>
      </p:sp>
      <p:sp>
        <p:nvSpPr>
          <p:cNvPr id="6151" name="Rectangle 1031"/>
          <p:cNvSpPr>
            <a:spLocks noGrp="1" noChangeArrowheads="1"/>
          </p:cNvSpPr>
          <p:nvPr>
            <p:ph type="title"/>
          </p:nvPr>
        </p:nvSpPr>
        <p:spPr>
          <a:xfrm>
            <a:off x="457200" y="939800"/>
            <a:ext cx="8229600" cy="736600"/>
          </a:xfrm>
        </p:spPr>
        <p:txBody>
          <a:bodyPr/>
          <a:lstStyle/>
          <a:p>
            <a:r>
              <a:rPr lang="en-US"/>
              <a:t>Highlights of Past Year</a:t>
            </a:r>
          </a:p>
        </p:txBody>
      </p:sp>
      <p:sp>
        <p:nvSpPr>
          <p:cNvPr id="6152" name="Rectangle 1032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Increased profits by 20%</a:t>
            </a:r>
          </a:p>
          <a:p>
            <a:r>
              <a:rPr lang="en-US"/>
              <a:t>Expanded into Canada and Mexico</a:t>
            </a:r>
          </a:p>
          <a:p>
            <a:r>
              <a:rPr lang="en-US"/>
              <a:t>Added 3 new product lines</a:t>
            </a:r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1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615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615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51" grpId="0" autoUpdateAnimBg="0"/>
      <p:bldP spid="6152" grpId="0" build="p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2F791-6604-4793-B176-24E22F0780BA}" type="datetime1">
              <a:rPr lang="en-US"/>
              <a:pPr/>
              <a:t>8/3/2007</a:t>
            </a:fld>
            <a:endParaRPr lang="en-US"/>
          </a:p>
        </p:txBody>
      </p:sp>
      <p:sp>
        <p:nvSpPr>
          <p:cNvPr id="10249" name="Rectangle 9"/>
          <p:cNvSpPr>
            <a:spLocks noGrp="1" noChangeArrowheads="1"/>
          </p:cNvSpPr>
          <p:nvPr>
            <p:ph type="title"/>
          </p:nvPr>
        </p:nvSpPr>
        <p:spPr>
          <a:xfrm>
            <a:off x="457200" y="939800"/>
            <a:ext cx="8229600" cy="736600"/>
          </a:xfrm>
        </p:spPr>
        <p:txBody>
          <a:bodyPr/>
          <a:lstStyle/>
          <a:p>
            <a:r>
              <a:rPr lang="en-US"/>
              <a:t>Review of Prior Goals</a:t>
            </a:r>
          </a:p>
        </p:txBody>
      </p:sp>
      <p:sp>
        <p:nvSpPr>
          <p:cNvPr id="10250" name="Rectangle 10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Financial - raise profits by 15%</a:t>
            </a:r>
          </a:p>
          <a:p>
            <a:pPr lvl="1"/>
            <a:r>
              <a:rPr lang="en-US"/>
              <a:t>Competitive - Expand into foreign markets</a:t>
            </a:r>
          </a:p>
          <a:p>
            <a:r>
              <a:rPr lang="en-US"/>
              <a:t>Progress - Add 2 new product lines</a:t>
            </a:r>
          </a:p>
          <a:p>
            <a:pPr lvl="1"/>
            <a:r>
              <a:rPr lang="en-US"/>
              <a:t>Product Overview</a:t>
            </a:r>
          </a:p>
          <a:p>
            <a:r>
              <a:rPr lang="en-US"/>
              <a:t>Financial Overview</a:t>
            </a:r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2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02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1025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1025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1025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1025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9" grpId="0" autoUpdateAnimBg="0"/>
      <p:bldP spid="10250" grpId="0" build="p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9C49E7-9329-4A62-AC45-0D2AEA230870}" type="datetime1">
              <a:rPr lang="en-US"/>
              <a:pPr/>
              <a:t>8/3/2007</a:t>
            </a:fld>
            <a:endParaRPr lang="en-US"/>
          </a:p>
        </p:txBody>
      </p:sp>
      <p:sp>
        <p:nvSpPr>
          <p:cNvPr id="12295" name="Rectangle 7"/>
          <p:cNvSpPr>
            <a:spLocks noGrp="1" noChangeArrowheads="1"/>
          </p:cNvSpPr>
          <p:nvPr>
            <p:ph type="title"/>
          </p:nvPr>
        </p:nvSpPr>
        <p:spPr>
          <a:xfrm>
            <a:off x="457200" y="939800"/>
            <a:ext cx="8229600" cy="736600"/>
          </a:xfrm>
        </p:spPr>
        <p:txBody>
          <a:bodyPr/>
          <a:lstStyle/>
          <a:p>
            <a:r>
              <a:rPr lang="en-US"/>
              <a:t>Revenue and Profit</a:t>
            </a:r>
          </a:p>
        </p:txBody>
      </p:sp>
      <p:sp>
        <p:nvSpPr>
          <p:cNvPr id="12296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Forecast vs. actual</a:t>
            </a:r>
          </a:p>
          <a:p>
            <a:r>
              <a:rPr lang="en-US"/>
              <a:t>Gross Margin</a:t>
            </a:r>
          </a:p>
          <a:p>
            <a:r>
              <a:rPr lang="en-US"/>
              <a:t>Important trends</a:t>
            </a:r>
          </a:p>
          <a:p>
            <a:r>
              <a:rPr lang="en-US"/>
              <a:t>Dollars spent on recreation went up</a:t>
            </a:r>
          </a:p>
          <a:p>
            <a:r>
              <a:rPr lang="en-US"/>
              <a:t>Comparison to rest of market</a:t>
            </a:r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22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22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229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229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229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229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5" grpId="0" autoUpdateAnimBg="0"/>
      <p:bldP spid="12296" grpId="0" build="p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B3735A-8A5A-479F-A525-34EC28906647}" type="datetime1">
              <a:rPr lang="en-US"/>
              <a:pPr/>
              <a:t>8/3/2007</a:t>
            </a:fld>
            <a:endParaRPr lang="en-US"/>
          </a:p>
        </p:txBody>
      </p:sp>
      <p:sp>
        <p:nvSpPr>
          <p:cNvPr id="15367" name="Rectangle 7"/>
          <p:cNvSpPr>
            <a:spLocks noGrp="1" noChangeArrowheads="1"/>
          </p:cNvSpPr>
          <p:nvPr>
            <p:ph type="title"/>
          </p:nvPr>
        </p:nvSpPr>
        <p:spPr>
          <a:xfrm>
            <a:off x="457200" y="939800"/>
            <a:ext cx="8229600" cy="736600"/>
          </a:xfrm>
        </p:spPr>
        <p:txBody>
          <a:bodyPr/>
          <a:lstStyle/>
          <a:p>
            <a:r>
              <a:rPr lang="en-US"/>
              <a:t>Goals for Next Period</a:t>
            </a:r>
          </a:p>
        </p:txBody>
      </p:sp>
      <p:sp>
        <p:nvSpPr>
          <p:cNvPr id="15368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Strategic undertakings</a:t>
            </a:r>
          </a:p>
          <a:p>
            <a:r>
              <a:rPr lang="en-US"/>
              <a:t>Financial goals</a:t>
            </a:r>
          </a:p>
          <a:p>
            <a:r>
              <a:rPr lang="en-US"/>
              <a:t>Other key efforts</a:t>
            </a:r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53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53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536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536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7" grpId="0" autoUpdateAnimBg="0"/>
      <p:bldP spid="15368" grpId="0" build="p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980A69-AE71-464C-A51B-18E9E3B83A8D}" type="datetime1">
              <a:rPr lang="en-US"/>
              <a:pPr/>
              <a:t>8/3/2007</a:t>
            </a:fld>
            <a:endParaRPr lang="en-US"/>
          </a:p>
        </p:txBody>
      </p:sp>
      <p:sp>
        <p:nvSpPr>
          <p:cNvPr id="16391" name="Rectangle 7"/>
          <p:cNvSpPr>
            <a:spLocks noGrp="1" noChangeArrowheads="1"/>
          </p:cNvSpPr>
          <p:nvPr>
            <p:ph type="title"/>
          </p:nvPr>
        </p:nvSpPr>
        <p:spPr>
          <a:xfrm>
            <a:off x="457200" y="939800"/>
            <a:ext cx="8229600" cy="736600"/>
          </a:xfrm>
        </p:spPr>
        <p:txBody>
          <a:bodyPr/>
          <a:lstStyle/>
          <a:p>
            <a:r>
              <a:rPr lang="en-US"/>
              <a:t>Summary</a:t>
            </a:r>
          </a:p>
        </p:txBody>
      </p:sp>
      <p:sp>
        <p:nvSpPr>
          <p:cNvPr id="16392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Summarize key successes/challenges</a:t>
            </a:r>
          </a:p>
          <a:p>
            <a:r>
              <a:rPr lang="en-US"/>
              <a:t>Reiterate key goals</a:t>
            </a:r>
          </a:p>
          <a:p>
            <a:r>
              <a:rPr lang="en-US"/>
              <a:t>Thanks</a:t>
            </a:r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63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63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639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639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91" grpId="0" autoUpdateAnimBg="0"/>
      <p:bldP spid="16392" grpId="0" build="p" autoUpdateAnimBg="0"/>
    </p:bldLst>
  </p:timing>
</p:sld>
</file>

<file path=ppt/theme/theme1.xml><?xml version="1.0" encoding="utf-8"?>
<a:theme xmlns:a="http://schemas.openxmlformats.org/drawingml/2006/main" name="Ocean">
  <a:themeElements>
    <a:clrScheme name="Ocean 1">
      <a:dk1>
        <a:srgbClr val="010199"/>
      </a:dk1>
      <a:lt1>
        <a:srgbClr val="FFFFFF"/>
      </a:lt1>
      <a:dk2>
        <a:srgbClr val="000099"/>
      </a:dk2>
      <a:lt2>
        <a:srgbClr val="FFFFFF"/>
      </a:lt2>
      <a:accent1>
        <a:srgbClr val="33CCCC"/>
      </a:accent1>
      <a:accent2>
        <a:srgbClr val="00C600"/>
      </a:accent2>
      <a:accent3>
        <a:srgbClr val="AAAACA"/>
      </a:accent3>
      <a:accent4>
        <a:srgbClr val="DADADA"/>
      </a:accent4>
      <a:accent5>
        <a:srgbClr val="ADE2E2"/>
      </a:accent5>
      <a:accent6>
        <a:srgbClr val="00B300"/>
      </a:accent6>
      <a:hlink>
        <a:srgbClr val="FFCC00"/>
      </a:hlink>
      <a:folHlink>
        <a:srgbClr val="6699FF"/>
      </a:folHlink>
    </a:clrScheme>
    <a:fontScheme name="Ocean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charset="0"/>
          </a:defRPr>
        </a:defPPr>
      </a:lstStyle>
    </a:lnDef>
  </a:objectDefaults>
  <a:extraClrSchemeLst>
    <a:extraClrScheme>
      <a:clrScheme name="Ocean 1">
        <a:dk1>
          <a:srgbClr val="010199"/>
        </a:dk1>
        <a:lt1>
          <a:srgbClr val="FFFFFF"/>
        </a:lt1>
        <a:dk2>
          <a:srgbClr val="000099"/>
        </a:dk2>
        <a:lt2>
          <a:srgbClr val="FFFFFF"/>
        </a:lt2>
        <a:accent1>
          <a:srgbClr val="33CCCC"/>
        </a:accent1>
        <a:accent2>
          <a:srgbClr val="00C600"/>
        </a:accent2>
        <a:accent3>
          <a:srgbClr val="AAAACA"/>
        </a:accent3>
        <a:accent4>
          <a:srgbClr val="DADADA"/>
        </a:accent4>
        <a:accent5>
          <a:srgbClr val="ADE2E2"/>
        </a:accent5>
        <a:accent6>
          <a:srgbClr val="00B300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ean 2">
        <a:dk1>
          <a:srgbClr val="000066"/>
        </a:dk1>
        <a:lt1>
          <a:srgbClr val="FFFFFF"/>
        </a:lt1>
        <a:dk2>
          <a:srgbClr val="5D93FF"/>
        </a:dk2>
        <a:lt2>
          <a:srgbClr val="FFFFFF"/>
        </a:lt2>
        <a:accent1>
          <a:srgbClr val="6666FF"/>
        </a:accent1>
        <a:accent2>
          <a:srgbClr val="9999FF"/>
        </a:accent2>
        <a:accent3>
          <a:srgbClr val="B6C8FF"/>
        </a:accent3>
        <a:accent4>
          <a:srgbClr val="DADADA"/>
        </a:accent4>
        <a:accent5>
          <a:srgbClr val="B8B8FF"/>
        </a:accent5>
        <a:accent6>
          <a:srgbClr val="8A8AE7"/>
        </a:accent6>
        <a:hlink>
          <a:srgbClr val="FF33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ean 3">
        <a:dk1>
          <a:srgbClr val="000000"/>
        </a:dk1>
        <a:lt1>
          <a:srgbClr val="FFFFFF"/>
        </a:lt1>
        <a:dk2>
          <a:srgbClr val="572E88"/>
        </a:dk2>
        <a:lt2>
          <a:srgbClr val="FFFFFF"/>
        </a:lt2>
        <a:accent1>
          <a:srgbClr val="FF6600"/>
        </a:accent1>
        <a:accent2>
          <a:srgbClr val="FFCC00"/>
        </a:accent2>
        <a:accent3>
          <a:srgbClr val="B4ADC3"/>
        </a:accent3>
        <a:accent4>
          <a:srgbClr val="DADADA"/>
        </a:accent4>
        <a:accent5>
          <a:srgbClr val="FFB8AA"/>
        </a:accent5>
        <a:accent6>
          <a:srgbClr val="E7B900"/>
        </a:accent6>
        <a:hlink>
          <a:srgbClr val="33CCCC"/>
        </a:hlink>
        <a:folHlink>
          <a:srgbClr val="36CC6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ean 4">
        <a:dk1>
          <a:srgbClr val="003366"/>
        </a:dk1>
        <a:lt1>
          <a:srgbClr val="FFFFFF"/>
        </a:lt1>
        <a:dk2>
          <a:srgbClr val="666699"/>
        </a:dk2>
        <a:lt2>
          <a:srgbClr val="FFFFFF"/>
        </a:lt2>
        <a:accent1>
          <a:srgbClr val="9966FF"/>
        </a:accent1>
        <a:accent2>
          <a:srgbClr val="00CC66"/>
        </a:accent2>
        <a:accent3>
          <a:srgbClr val="B8B8CA"/>
        </a:accent3>
        <a:accent4>
          <a:srgbClr val="DADADA"/>
        </a:accent4>
        <a:accent5>
          <a:srgbClr val="CAB8FF"/>
        </a:accent5>
        <a:accent6>
          <a:srgbClr val="00B95C"/>
        </a:accent6>
        <a:hlink>
          <a:srgbClr val="65C8FF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ean 5">
        <a:dk1>
          <a:srgbClr val="000000"/>
        </a:dk1>
        <a:lt1>
          <a:srgbClr val="FFFFFF"/>
        </a:lt1>
        <a:dk2>
          <a:srgbClr val="336600"/>
        </a:dk2>
        <a:lt2>
          <a:srgbClr val="FFFFFF"/>
        </a:lt2>
        <a:accent1>
          <a:srgbClr val="B7C533"/>
        </a:accent1>
        <a:accent2>
          <a:srgbClr val="CCCCFF"/>
        </a:accent2>
        <a:accent3>
          <a:srgbClr val="ADB8AA"/>
        </a:accent3>
        <a:accent4>
          <a:srgbClr val="DADADA"/>
        </a:accent4>
        <a:accent5>
          <a:srgbClr val="D8DFAD"/>
        </a:accent5>
        <a:accent6>
          <a:srgbClr val="B9B9E7"/>
        </a:accent6>
        <a:hlink>
          <a:srgbClr val="FFFFCC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ean 6">
        <a:dk1>
          <a:srgbClr val="000000"/>
        </a:dk1>
        <a:lt1>
          <a:srgbClr val="FFFFFF"/>
        </a:lt1>
        <a:dk2>
          <a:srgbClr val="006B80"/>
        </a:dk2>
        <a:lt2>
          <a:srgbClr val="C1CB75"/>
        </a:lt2>
        <a:accent1>
          <a:srgbClr val="6F8406"/>
        </a:accent1>
        <a:accent2>
          <a:srgbClr val="D9E288"/>
        </a:accent2>
        <a:accent3>
          <a:srgbClr val="AABAC0"/>
        </a:accent3>
        <a:accent4>
          <a:srgbClr val="DADADA"/>
        </a:accent4>
        <a:accent5>
          <a:srgbClr val="BBC2AA"/>
        </a:accent5>
        <a:accent6>
          <a:srgbClr val="C4CD7B"/>
        </a:accent6>
        <a:hlink>
          <a:srgbClr val="00CC00"/>
        </a:hlink>
        <a:folHlink>
          <a:srgbClr val="C0FF7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ean 7">
        <a:dk1>
          <a:srgbClr val="5F5F5F"/>
        </a:dk1>
        <a:lt1>
          <a:srgbClr val="FFFFFF"/>
        </a:lt1>
        <a:dk2>
          <a:srgbClr val="FF6600"/>
        </a:dk2>
        <a:lt2>
          <a:srgbClr val="FFFFFF"/>
        </a:lt2>
        <a:accent1>
          <a:srgbClr val="CC6600"/>
        </a:accent1>
        <a:accent2>
          <a:srgbClr val="FF6600"/>
        </a:accent2>
        <a:accent3>
          <a:srgbClr val="FFB8AA"/>
        </a:accent3>
        <a:accent4>
          <a:srgbClr val="DADADA"/>
        </a:accent4>
        <a:accent5>
          <a:srgbClr val="E2B8AA"/>
        </a:accent5>
        <a:accent6>
          <a:srgbClr val="E75C00"/>
        </a:accent6>
        <a:hlink>
          <a:srgbClr val="FFFF99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ean 8">
        <a:dk1>
          <a:srgbClr val="000000"/>
        </a:dk1>
        <a:lt1>
          <a:srgbClr val="FFFFFF"/>
        </a:lt1>
        <a:dk2>
          <a:srgbClr val="FFBA2F"/>
        </a:dk2>
        <a:lt2>
          <a:srgbClr val="A50021"/>
        </a:lt2>
        <a:accent1>
          <a:srgbClr val="FF6600"/>
        </a:accent1>
        <a:accent2>
          <a:srgbClr val="CC6600"/>
        </a:accent2>
        <a:accent3>
          <a:srgbClr val="FFD9AD"/>
        </a:accent3>
        <a:accent4>
          <a:srgbClr val="DADADA"/>
        </a:accent4>
        <a:accent5>
          <a:srgbClr val="FFB8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9362A8EFB9F2E489EFB45BF2A181E2E" ma:contentTypeVersion="14" ma:contentTypeDescription="Create a new document." ma:contentTypeScope="" ma:versionID="4710f1d7b039be77b0f3b51895231f29">
  <xsd:schema xmlns:xsd="http://www.w3.org/2001/XMLSchema" xmlns:xs="http://www.w3.org/2001/XMLSchema" xmlns:p="http://schemas.microsoft.com/office/2006/metadata/properties" xmlns:ns2="bcaee46d-dd85-491c-a329-537526765ebf" xmlns:ns3="990d1803-5a5d-4e37-b3b6-5276567aa9e3" targetNamespace="http://schemas.microsoft.com/office/2006/metadata/properties" ma:root="true" ma:fieldsID="cf1284dd7f8d7cf48102b78fec786c07" ns2:_="" ns3:_="">
    <xsd:import namespace="bcaee46d-dd85-491c-a329-537526765ebf"/>
    <xsd:import namespace="990d1803-5a5d-4e37-b3b6-5276567aa9e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LengthInSeconds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OCR" minOccurs="0"/>
                <xsd:element ref="ns2:MediaServiceLocation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caee46d-dd85-491c-a329-537526765eb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LengthInSeconds" ma:index="1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lcf76f155ced4ddcb4097134ff3c332f" ma:index="19" nillable="true" ma:taxonomy="true" ma:internalName="lcf76f155ced4ddcb4097134ff3c332f" ma:taxonomyFieldName="MediaServiceImageTags" ma:displayName="Image Tags" ma:readOnly="false" ma:fieldId="{5cf76f15-5ced-4ddc-b409-7134ff3c332f}" ma:taxonomyMulti="true" ma:sspId="755ecf51-9d3a-405d-aee3-f1126388702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90d1803-5a5d-4e37-b3b6-5276567aa9e3" elementFormDefault="qualified">
    <xsd:import namespace="http://schemas.microsoft.com/office/2006/documentManagement/types"/>
    <xsd:import namespace="http://schemas.microsoft.com/office/infopath/2007/PartnerControls"/>
    <xsd:element name="TaxCatchAll" ma:index="20" nillable="true" ma:displayName="Taxonomy Catch All Column" ma:hidden="true" ma:list="{059d67b8-7457-422b-8922-1b56053e59a8}" ma:internalName="TaxCatchAll" ma:showField="CatchAllData" ma:web="990d1803-5a5d-4e37-b3b6-5276567aa9e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9E235AFC-D44A-4543-927E-75B3B0A9C144}"/>
</file>

<file path=customXml/itemProps2.xml><?xml version="1.0" encoding="utf-8"?>
<ds:datastoreItem xmlns:ds="http://schemas.openxmlformats.org/officeDocument/2006/customXml" ds:itemID="{69D2FB79-CE71-4BD7-8E94-1D26D8016A41}"/>
</file>

<file path=docProps/app.xml><?xml version="1.0" encoding="utf-8"?>
<Properties xmlns="http://schemas.openxmlformats.org/officeDocument/2006/extended-properties" xmlns:vt="http://schemas.openxmlformats.org/officeDocument/2006/docPropsVTypes">
  <Template>Ocean</Template>
  <TotalTime>93</TotalTime>
  <Words>112</Words>
  <Application>Microsoft PowerPoint 7.0</Application>
  <PresentationFormat>On-screen Show (4:3)</PresentationFormat>
  <Paragraphs>38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Arial</vt:lpstr>
      <vt:lpstr>Times New Roman</vt:lpstr>
      <vt:lpstr>Tahoma</vt:lpstr>
      <vt:lpstr>Wingdings</vt:lpstr>
      <vt:lpstr>Ocean</vt:lpstr>
      <vt:lpstr>Annual Meeting</vt:lpstr>
      <vt:lpstr>Agenda</vt:lpstr>
      <vt:lpstr>Highlights of Past Year</vt:lpstr>
      <vt:lpstr>Review of Prior Goals</vt:lpstr>
      <vt:lpstr>Revenue and Profit</vt:lpstr>
      <vt:lpstr>Goals for Next Period</vt:lpstr>
      <vt:lpstr>Summary</vt:lpstr>
    </vt:vector>
  </TitlesOfParts>
  <Company>PTS Learning Systems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Company Meeting Title</dc:title>
  <dc:creator>Lisa Nichols</dc:creator>
  <cp:lastModifiedBy>Tim Poynter</cp:lastModifiedBy>
  <cp:revision>15</cp:revision>
  <cp:lastPrinted>1996-12-09T16:11:54Z</cp:lastPrinted>
  <dcterms:created xsi:type="dcterms:W3CDTF">1996-12-05T15:14:54Z</dcterms:created>
  <dcterms:modified xsi:type="dcterms:W3CDTF">2007-08-03T16:45:16Z</dcterms:modified>
</cp:coreProperties>
</file>