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9.xml" ContentType="application/vnd.openxmlformats-officedocument.presentationml.slide+xml"/>
  <Override PartName="/ppt/slides/slide7.xml" ContentType="application/vnd.openxmlformats-officedocument.presentationml.slide+xml"/>
  <Override PartName="/ppt/slides/slide6.xml" ContentType="application/vnd.openxmlformats-officedocument.presentationml.slide+xml"/>
  <Override PartName="/ppt/slides/slide8.xml" ContentType="application/vnd.openxmlformats-officedocument.presentationml.slide+xml"/>
  <Override PartName="/ppt/slides/slide4.xml" ContentType="application/vnd.openxmlformats-officedocument.presentationml.slide+xml"/>
  <Override PartName="/ppt/slides/slide2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1.xml" ContentType="application/vnd.openxmlformats-officedocument.theme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ppt/theme/theme3.xml" ContentType="application/vnd.openxmlformats-officedocument.theme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58" r:id="rId1"/>
  </p:sldMasterIdLst>
  <p:notesMasterIdLst>
    <p:notesMasterId r:id="rId11"/>
  </p:notesMasterIdLst>
  <p:handoutMasterIdLst>
    <p:handoutMasterId r:id="rId12"/>
  </p:handoutMasterIdLst>
  <p:sldIdLst>
    <p:sldId id="256" r:id="rId2"/>
    <p:sldId id="266" r:id="rId3"/>
    <p:sldId id="265" r:id="rId4"/>
    <p:sldId id="259" r:id="rId5"/>
    <p:sldId id="260" r:id="rId6"/>
    <p:sldId id="258" r:id="rId7"/>
    <p:sldId id="261" r:id="rId8"/>
    <p:sldId id="262" r:id="rId9"/>
    <p:sldId id="263" r:id="rId10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4550" autoAdjust="0"/>
    <p:restoredTop sz="86441" autoAdjust="0"/>
  </p:normalViewPr>
  <p:slideViewPr>
    <p:cSldViewPr>
      <p:cViewPr varScale="1">
        <p:scale>
          <a:sx n="67" d="100"/>
          <a:sy n="67" d="100"/>
        </p:scale>
        <p:origin x="-204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8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customXml" Target="../customXml/item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>
              <a:defRPr sz="1000" i="1">
                <a:latin typeface="Times New Roman" pitchFamily="18" charset="0"/>
              </a:defRPr>
            </a:lvl1pPr>
          </a:lstStyle>
          <a:p>
            <a:r>
              <a:rPr lang="en-US"/>
              <a:t>Making a Business of Recreation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algn="r">
              <a:defRPr sz="1000" i="1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>
              <a:defRPr sz="1000" i="1">
                <a:latin typeface="Times New Roman" pitchFamily="18" charset="0"/>
              </a:defRPr>
            </a:lvl1pPr>
          </a:lstStyle>
          <a:p>
            <a:r>
              <a:rPr lang="en-US"/>
              <a:t>Worldwide Sporting Goods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algn="r">
              <a:defRPr sz="1000" i="1">
                <a:latin typeface="Times New Roman" pitchFamily="18" charset="0"/>
              </a:defRPr>
            </a:lvl1pPr>
          </a:lstStyle>
          <a:p>
            <a:fld id="{8D3C942E-2F48-4419-8851-25FC1C033626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1746" name="Group 2"/>
          <p:cNvGrpSpPr>
            <a:grpSpLocks/>
          </p:cNvGrpSpPr>
          <p:nvPr/>
        </p:nvGrpSpPr>
        <p:grpSpPr bwMode="auto">
          <a:xfrm>
            <a:off x="0" y="0"/>
            <a:ext cx="5867400" cy="6858000"/>
            <a:chOff x="0" y="0"/>
            <a:chExt cx="3696" cy="4320"/>
          </a:xfrm>
        </p:grpSpPr>
        <p:sp>
          <p:nvSpPr>
            <p:cNvPr id="31747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2880" cy="4320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 eaLnBrk="1" hangingPunct="1"/>
              <a:endParaRPr kumimoji="1" lang="en-US" sz="2400">
                <a:latin typeface="Times New Roman" pitchFamily="18" charset="0"/>
              </a:endParaRPr>
            </a:p>
          </p:txBody>
        </p:sp>
        <p:sp>
          <p:nvSpPr>
            <p:cNvPr id="31748" name="AutoShape 4"/>
            <p:cNvSpPr>
              <a:spLocks noChangeArrowheads="1"/>
            </p:cNvSpPr>
            <p:nvPr/>
          </p:nvSpPr>
          <p:spPr bwMode="white">
            <a:xfrm>
              <a:off x="432" y="624"/>
              <a:ext cx="3264" cy="1200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 eaLnBrk="1" hangingPunct="1"/>
              <a:endParaRPr kumimoji="1" lang="en-US" sz="2400">
                <a:latin typeface="Times New Roman" pitchFamily="18" charset="0"/>
              </a:endParaRPr>
            </a:p>
          </p:txBody>
        </p:sp>
      </p:grpSp>
      <p:grpSp>
        <p:nvGrpSpPr>
          <p:cNvPr id="31749" name="Group 5"/>
          <p:cNvGrpSpPr>
            <a:grpSpLocks/>
          </p:cNvGrpSpPr>
          <p:nvPr/>
        </p:nvGrpSpPr>
        <p:grpSpPr bwMode="auto">
          <a:xfrm>
            <a:off x="3632200" y="4889500"/>
            <a:ext cx="4876800" cy="319088"/>
            <a:chOff x="2288" y="3080"/>
            <a:chExt cx="3072" cy="201"/>
          </a:xfrm>
        </p:grpSpPr>
        <p:sp>
          <p:nvSpPr>
            <p:cNvPr id="31750" name="AutoShape 6"/>
            <p:cNvSpPr>
              <a:spLocks noChangeArrowheads="1"/>
            </p:cNvSpPr>
            <p:nvPr/>
          </p:nvSpPr>
          <p:spPr bwMode="auto">
            <a:xfrm flipH="1">
              <a:off x="2288" y="3080"/>
              <a:ext cx="2914" cy="200"/>
            </a:xfrm>
            <a:prstGeom prst="roundRect">
              <a:avLst>
                <a:gd name="adj" fmla="val 0"/>
              </a:avLst>
            </a:prstGeom>
            <a:solidFill>
              <a:schemeClr val="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1751" name="AutoShape 7"/>
            <p:cNvSpPr>
              <a:spLocks noChangeArrowheads="1"/>
            </p:cNvSpPr>
            <p:nvPr/>
          </p:nvSpPr>
          <p:spPr bwMode="auto">
            <a:xfrm>
              <a:off x="5196" y="3080"/>
              <a:ext cx="164" cy="201"/>
            </a:xfrm>
            <a:prstGeom prst="flowChartDelay">
              <a:avLst/>
            </a:prstGeom>
            <a:solidFill>
              <a:schemeClr val="hlink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</p:grpSp>
      <p:sp>
        <p:nvSpPr>
          <p:cNvPr id="31752" name="Rectangle 8"/>
          <p:cNvSpPr>
            <a:spLocks noGrp="1" noChangeArrowheads="1"/>
          </p:cNvSpPr>
          <p:nvPr>
            <p:ph type="subTitle" idx="1"/>
          </p:nvPr>
        </p:nvSpPr>
        <p:spPr>
          <a:xfrm>
            <a:off x="4673600" y="2927350"/>
            <a:ext cx="4013200" cy="1822450"/>
          </a:xfrm>
        </p:spPr>
        <p:txBody>
          <a:bodyPr anchor="b"/>
          <a:lstStyle>
            <a:lvl1pPr marL="0" indent="0">
              <a:buFont typeface="Wingdings" pitchFamily="2" charset="2"/>
              <a:buNone/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1753" name="Rectangle 9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31754" name="Rectangle 10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31755" name="Rectangle 11"/>
          <p:cNvSpPr>
            <a:spLocks noGrp="1" noChangeArrowheads="1"/>
          </p:cNvSpPr>
          <p:nvPr>
            <p:ph type="sldNum" sz="quarter" idx="4"/>
          </p:nvPr>
        </p:nvSpPr>
        <p:spPr>
          <a:xfrm>
            <a:off x="76200" y="6248400"/>
            <a:ext cx="587375" cy="488950"/>
          </a:xfrm>
        </p:spPr>
        <p:txBody>
          <a:bodyPr anchorCtr="0"/>
          <a:lstStyle>
            <a:lvl1pPr>
              <a:defRPr/>
            </a:lvl1pPr>
          </a:lstStyle>
          <a:p>
            <a:fld id="{80AA98DB-3DEB-4552-8D8D-E79FDB9248C7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31756" name="AutoShape 12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990600"/>
            <a:ext cx="8229600" cy="1905000"/>
          </a:xfrm>
          <a:prstGeom prst="roundRect">
            <a:avLst>
              <a:gd name="adj" fmla="val 50000"/>
            </a:avLst>
          </a:prstGeom>
        </p:spPr>
        <p:txBody>
          <a:bodyPr anchor="ctr"/>
          <a:lstStyle>
            <a:lvl1pPr algn="ctr">
              <a:defRPr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495581-3B6C-4CF6-BE4E-9FFF2EF478B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05600" y="762000"/>
            <a:ext cx="1981200" cy="532447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62000" y="762000"/>
            <a:ext cx="5791200" cy="53244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4F52BC8-F022-4229-871E-3068B0F2DE6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2000" y="762000"/>
            <a:ext cx="79248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838200" y="2362200"/>
            <a:ext cx="7693025" cy="3724275"/>
          </a:xfrm>
        </p:spPr>
        <p:txBody>
          <a:bodyPr/>
          <a:lstStyle/>
          <a:p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2438400" y="6248400"/>
            <a:ext cx="2130425" cy="474663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791200" y="6248400"/>
            <a:ext cx="2897188" cy="474663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4138" y="6242050"/>
            <a:ext cx="587375" cy="488950"/>
          </a:xfrm>
        </p:spPr>
        <p:txBody>
          <a:bodyPr/>
          <a:lstStyle>
            <a:lvl1pPr>
              <a:defRPr/>
            </a:lvl1pPr>
          </a:lstStyle>
          <a:p>
            <a:fld id="{282A0C43-FD68-4D50-8FF9-EEF22B036B3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68C0B80-136C-4942-A593-E85D219633B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9F47BD5-EF0B-4413-AF51-34BA43CA2E4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2362200"/>
            <a:ext cx="3770313" cy="37242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60913" y="2362200"/>
            <a:ext cx="3770312" cy="37242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39F2A84-41FC-45FA-A033-D2E2D9872E8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1370F2-620E-4F87-B2DB-05C04B92EC6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817B2F3-D235-4F3F-825C-F44676E5CF2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904EECE-168D-4D01-A67B-5D1CE12F3BE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1FD908B-0D08-43C5-8098-DC93FB5EBF7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C47C140-F901-47FC-B696-3A6D10C130C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722" name="Group 2"/>
          <p:cNvGrpSpPr>
            <a:grpSpLocks/>
          </p:cNvGrpSpPr>
          <p:nvPr/>
        </p:nvGrpSpPr>
        <p:grpSpPr bwMode="auto">
          <a:xfrm>
            <a:off x="0" y="0"/>
            <a:ext cx="7620000" cy="6858000"/>
            <a:chOff x="0" y="0"/>
            <a:chExt cx="4800" cy="4320"/>
          </a:xfrm>
        </p:grpSpPr>
        <p:grpSp>
          <p:nvGrpSpPr>
            <p:cNvPr id="30723" name="Group 3"/>
            <p:cNvGrpSpPr>
              <a:grpSpLocks/>
            </p:cNvGrpSpPr>
            <p:nvPr userDrawn="1"/>
          </p:nvGrpSpPr>
          <p:grpSpPr bwMode="auto">
            <a:xfrm>
              <a:off x="0" y="0"/>
              <a:ext cx="2016" cy="4320"/>
              <a:chOff x="0" y="0"/>
              <a:chExt cx="2016" cy="4320"/>
            </a:xfrm>
          </p:grpSpPr>
          <p:sp>
            <p:nvSpPr>
              <p:cNvPr id="30724" name="Rectangle 4"/>
              <p:cNvSpPr>
                <a:spLocks noChangeArrowheads="1"/>
              </p:cNvSpPr>
              <p:nvPr userDrawn="1"/>
            </p:nvSpPr>
            <p:spPr bwMode="auto">
              <a:xfrm>
                <a:off x="0" y="0"/>
                <a:ext cx="480" cy="4320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725" name="Freeform 5"/>
              <p:cNvSpPr>
                <a:spLocks/>
              </p:cNvSpPr>
              <p:nvPr userDrawn="1"/>
            </p:nvSpPr>
            <p:spPr bwMode="auto">
              <a:xfrm>
                <a:off x="288" y="0"/>
                <a:ext cx="1728" cy="735"/>
              </a:xfrm>
              <a:custGeom>
                <a:avLst/>
                <a:gdLst/>
                <a:ahLst/>
                <a:cxnLst>
                  <a:cxn ang="0">
                    <a:pos x="1728" y="0"/>
                  </a:cxn>
                  <a:cxn ang="0">
                    <a:pos x="1728" y="480"/>
                  </a:cxn>
                  <a:cxn ang="0">
                    <a:pos x="380" y="482"/>
                  </a:cxn>
                  <a:cxn ang="0">
                    <a:pos x="354" y="480"/>
                  </a:cxn>
                  <a:cxn ang="0">
                    <a:pos x="308" y="489"/>
                  </a:cxn>
                  <a:cxn ang="0">
                    <a:pos x="246" y="531"/>
                  </a:cxn>
                  <a:cxn ang="0">
                    <a:pos x="206" y="597"/>
                  </a:cxn>
                  <a:cxn ang="0">
                    <a:pos x="192" y="666"/>
                  </a:cxn>
                  <a:cxn ang="0">
                    <a:pos x="192" y="735"/>
                  </a:cxn>
                  <a:cxn ang="0">
                    <a:pos x="0" y="735"/>
                  </a:cxn>
                  <a:cxn ang="0">
                    <a:pos x="0" y="480"/>
                  </a:cxn>
                  <a:cxn ang="0">
                    <a:pos x="0" y="0"/>
                  </a:cxn>
                  <a:cxn ang="0">
                    <a:pos x="1728" y="0"/>
                  </a:cxn>
                </a:cxnLst>
                <a:rect l="0" t="0" r="r" b="b"/>
                <a:pathLst>
                  <a:path w="1728" h="735">
                    <a:moveTo>
                      <a:pt x="1728" y="0"/>
                    </a:moveTo>
                    <a:lnTo>
                      <a:pt x="1728" y="480"/>
                    </a:lnTo>
                    <a:lnTo>
                      <a:pt x="380" y="482"/>
                    </a:lnTo>
                    <a:lnTo>
                      <a:pt x="354" y="480"/>
                    </a:lnTo>
                    <a:lnTo>
                      <a:pt x="308" y="489"/>
                    </a:lnTo>
                    <a:cubicBezTo>
                      <a:pt x="290" y="498"/>
                      <a:pt x="263" y="513"/>
                      <a:pt x="246" y="531"/>
                    </a:cubicBezTo>
                    <a:cubicBezTo>
                      <a:pt x="229" y="549"/>
                      <a:pt x="215" y="574"/>
                      <a:pt x="206" y="597"/>
                    </a:cubicBezTo>
                    <a:cubicBezTo>
                      <a:pt x="197" y="620"/>
                      <a:pt x="194" y="643"/>
                      <a:pt x="192" y="666"/>
                    </a:cubicBezTo>
                    <a:lnTo>
                      <a:pt x="192" y="735"/>
                    </a:lnTo>
                    <a:lnTo>
                      <a:pt x="0" y="735"/>
                    </a:lnTo>
                    <a:lnTo>
                      <a:pt x="0" y="480"/>
                    </a:lnTo>
                    <a:lnTo>
                      <a:pt x="0" y="0"/>
                    </a:lnTo>
                    <a:lnTo>
                      <a:pt x="1728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 cap="flat" cmpd="sng">
                <a:noFill/>
                <a:prstDash val="solid"/>
                <a:miter lim="800000"/>
                <a:headEnd type="none" w="med" len="med"/>
                <a:tailEnd type="none" w="med" len="med"/>
              </a:ln>
              <a:effectLst/>
            </p:spPr>
            <p:txBody>
              <a:bodyPr wrap="none"/>
              <a:lstStyle/>
              <a:p>
                <a:endParaRPr lang="en-GB"/>
              </a:p>
            </p:txBody>
          </p:sp>
        </p:grpSp>
        <p:grpSp>
          <p:nvGrpSpPr>
            <p:cNvPr id="30726" name="Group 6"/>
            <p:cNvGrpSpPr>
              <a:grpSpLocks/>
            </p:cNvGrpSpPr>
            <p:nvPr/>
          </p:nvGrpSpPr>
          <p:grpSpPr bwMode="auto">
            <a:xfrm>
              <a:off x="144" y="1248"/>
              <a:ext cx="4656" cy="201"/>
              <a:chOff x="144" y="1248"/>
              <a:chExt cx="4656" cy="201"/>
            </a:xfrm>
          </p:grpSpPr>
          <p:sp>
            <p:nvSpPr>
              <p:cNvPr id="30727" name="AutoShape 7"/>
              <p:cNvSpPr>
                <a:spLocks noChangeArrowheads="1"/>
              </p:cNvSpPr>
              <p:nvPr/>
            </p:nvSpPr>
            <p:spPr bwMode="auto">
              <a:xfrm>
                <a:off x="384" y="1248"/>
                <a:ext cx="4416" cy="200"/>
              </a:xfrm>
              <a:prstGeom prst="roundRect">
                <a:avLst>
                  <a:gd name="adj" fmla="val 0"/>
                </a:avLst>
              </a:prstGeom>
              <a:solidFill>
                <a:schemeClr val="hlink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728" name="AutoShape 8"/>
              <p:cNvSpPr>
                <a:spLocks noChangeArrowheads="1"/>
              </p:cNvSpPr>
              <p:nvPr/>
            </p:nvSpPr>
            <p:spPr bwMode="auto">
              <a:xfrm flipH="1">
                <a:off x="144" y="1248"/>
                <a:ext cx="248" cy="201"/>
              </a:xfrm>
              <a:prstGeom prst="flowChartDelay">
                <a:avLst/>
              </a:prstGeom>
              <a:solidFill>
                <a:schemeClr val="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</p:grpSp>
      <p:sp>
        <p:nvSpPr>
          <p:cNvPr id="30729" name="AutoShape 9"/>
          <p:cNvSpPr>
            <a:spLocks noGrp="1" noChangeArrowheads="1"/>
          </p:cNvSpPr>
          <p:nvPr>
            <p:ph type="title"/>
          </p:nvPr>
        </p:nvSpPr>
        <p:spPr bwMode="auto">
          <a:xfrm>
            <a:off x="762000" y="762000"/>
            <a:ext cx="7924800" cy="1143000"/>
          </a:xfrm>
          <a:prstGeom prst="roundRect">
            <a:avLst>
              <a:gd name="adj" fmla="val 21667"/>
            </a:avLst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30730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838200" y="2362200"/>
            <a:ext cx="7693025" cy="3724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0731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2438400" y="6248400"/>
            <a:ext cx="2130425" cy="474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30732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5791200" y="6248400"/>
            <a:ext cx="2897188" cy="474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30733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4138" y="6242050"/>
            <a:ext cx="587375" cy="488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1" compatLnSpc="1">
            <a:prstTxWarp prst="textNoShape">
              <a:avLst/>
            </a:prstTxWarp>
          </a:bodyPr>
          <a:lstStyle>
            <a:lvl1pPr eaLnBrk="1" hangingPunct="1">
              <a:defRPr sz="2600" b="1">
                <a:solidFill>
                  <a:schemeClr val="bg1"/>
                </a:solidFill>
              </a:defRPr>
            </a:lvl1pPr>
          </a:lstStyle>
          <a:p>
            <a:fld id="{0E5DDCB6-5234-4EF4-BCBF-E335B9FD4505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  <p:sldLayoutId id="2147483670" r:id="rId12"/>
  </p:sldLayoutIdLst>
  <p:txStyles>
    <p:titleStyle>
      <a:lvl1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2pPr>
      <a:lvl3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3pPr>
      <a:lvl4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4pPr>
      <a:lvl5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Char char="–"/>
        <a:defRPr sz="24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80000"/>
        <a:buChar char="–"/>
        <a:defRPr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AutoShape 2"/>
          <p:cNvSpPr>
            <a:spLocks noGrp="1" noChangeArrowheads="1"/>
          </p:cNvSpPr>
          <p:nvPr>
            <p:ph type="ctrTitle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 sz="3200"/>
              <a:t>Making a Business of Recreation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4673600" y="2927350"/>
            <a:ext cx="4013200" cy="1187450"/>
          </a:xfrm>
          <a:noFill/>
          <a:ln/>
        </p:spPr>
        <p:txBody>
          <a:bodyPr lIns="92075" tIns="46038" rIns="92075" bIns="46038" anchor="t"/>
          <a:lstStyle/>
          <a:p>
            <a:pPr algn="ctr"/>
            <a:r>
              <a:rPr lang="en-US">
                <a:latin typeface="Times New Roman" pitchFamily="18" charset="0"/>
              </a:rPr>
              <a:t>Worldwide Sporting Goods</a:t>
            </a: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Success-Satisfaction-Partnership</a:t>
            </a:r>
          </a:p>
        </p:txBody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Products, Value, Quality, and Service</a:t>
            </a:r>
          </a:p>
          <a:p>
            <a:r>
              <a:rPr lang="en-US"/>
              <a:t>Success is our objective</a:t>
            </a:r>
          </a:p>
          <a:p>
            <a:r>
              <a:rPr lang="en-US"/>
              <a:t>Satisfaction is our mission</a:t>
            </a:r>
          </a:p>
          <a:p>
            <a:r>
              <a:rPr lang="en-US"/>
              <a:t>Partnership is the key</a:t>
            </a:r>
          </a:p>
          <a:p>
            <a:pPr lvl="1"/>
            <a:r>
              <a:rPr lang="en-US"/>
              <a:t>New Co-op Partners program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AutoShap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Building Partnerships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sz="half" idx="1"/>
          </p:nvPr>
        </p:nvSpPr>
        <p:spPr>
          <a:noFill/>
          <a:ln/>
        </p:spPr>
        <p:txBody>
          <a:bodyPr lIns="92075" tIns="46038" rIns="92075" bIns="46038"/>
          <a:lstStyle/>
          <a:p>
            <a:pPr algn="ctr">
              <a:buFont typeface="Wingdings" pitchFamily="2" charset="2"/>
              <a:buNone/>
            </a:pPr>
            <a:r>
              <a:rPr lang="en-US"/>
              <a:t>Worldwide Sporting Goods</a:t>
            </a:r>
          </a:p>
          <a:p>
            <a:r>
              <a:rPr lang="en-US" sz="2400"/>
              <a:t>Quality Products</a:t>
            </a:r>
          </a:p>
          <a:p>
            <a:r>
              <a:rPr lang="en-US" sz="2400"/>
              <a:t>Excellent Value</a:t>
            </a:r>
          </a:p>
          <a:p>
            <a:r>
              <a:rPr lang="en-US" sz="2400"/>
              <a:t>Reputation</a:t>
            </a:r>
          </a:p>
          <a:p>
            <a:r>
              <a:rPr lang="en-US" sz="2400"/>
              <a:t>Knowledgeable Sales Staff</a:t>
            </a:r>
          </a:p>
        </p:txBody>
      </p:sp>
      <p:sp>
        <p:nvSpPr>
          <p:cNvPr id="7172" name="Rectangle 4"/>
          <p:cNvSpPr>
            <a:spLocks noGrp="1" noChangeArrowheads="1"/>
          </p:cNvSpPr>
          <p:nvPr>
            <p:ph type="body" sz="half" idx="2"/>
          </p:nvPr>
        </p:nvSpPr>
        <p:spPr>
          <a:noFill/>
          <a:ln/>
        </p:spPr>
        <p:txBody>
          <a:bodyPr lIns="92075" tIns="46038" rIns="92075" bIns="46038"/>
          <a:lstStyle/>
          <a:p>
            <a:pPr algn="ctr">
              <a:buFont typeface="Wingdings" pitchFamily="2" charset="2"/>
              <a:buNone/>
            </a:pPr>
            <a:r>
              <a:rPr lang="en-US" sz="3200"/>
              <a:t>Supporting Retail Partners</a:t>
            </a:r>
            <a:endParaRPr lang="en-US" sz="2400"/>
          </a:p>
          <a:p>
            <a:r>
              <a:rPr lang="en-US" sz="2400"/>
              <a:t>Community Shopping</a:t>
            </a:r>
          </a:p>
          <a:p>
            <a:r>
              <a:rPr lang="en-US" sz="2400"/>
              <a:t>Customer Bonding</a:t>
            </a:r>
          </a:p>
          <a:p>
            <a:r>
              <a:rPr lang="en-US" sz="2400"/>
              <a:t>Customer Support</a:t>
            </a:r>
          </a:p>
          <a:p>
            <a:r>
              <a:rPr lang="en-US" sz="2400"/>
              <a:t>Local Service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AutoShap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Meeting the Needs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pPr>
              <a:buFont typeface="Wingdings" pitchFamily="2" charset="2"/>
              <a:buNone/>
            </a:pPr>
            <a:r>
              <a:rPr lang="en-US"/>
              <a:t>Saturday delivery</a:t>
            </a:r>
          </a:p>
          <a:p>
            <a:pPr>
              <a:buFont typeface="Wingdings" pitchFamily="2" charset="2"/>
              <a:buNone/>
            </a:pPr>
            <a:r>
              <a:rPr lang="en-US"/>
              <a:t>Overnight shipping for rush orders</a:t>
            </a:r>
          </a:p>
          <a:p>
            <a:pPr>
              <a:buFont typeface="Wingdings" pitchFamily="2" charset="2"/>
              <a:buNone/>
            </a:pPr>
            <a:r>
              <a:rPr lang="en-US"/>
              <a:t>Discounts on shipping charges for orders over $5000</a:t>
            </a:r>
          </a:p>
          <a:p>
            <a:pPr>
              <a:buFont typeface="Wingdings" pitchFamily="2" charset="2"/>
              <a:buNone/>
            </a:pPr>
            <a:r>
              <a:rPr lang="en-US"/>
              <a:t>Customer Service Representatives available 24 hours a day</a:t>
            </a:r>
          </a:p>
          <a:p>
            <a:pPr>
              <a:buFont typeface="Wingdings" pitchFamily="2" charset="2"/>
              <a:buNone/>
            </a:pPr>
            <a:r>
              <a:rPr lang="en-US"/>
              <a:t>Toll-free 800 number</a:t>
            </a:r>
          </a:p>
        </p:txBody>
      </p:sp>
    </p:spTree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AutoShap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Growing Sales</a:t>
            </a:r>
          </a:p>
        </p:txBody>
      </p:sp>
      <p:sp>
        <p:nvSpPr>
          <p:cNvPr id="9223" name="Rectangle 7"/>
          <p:cNvSpPr>
            <a:spLocks noGrp="1" noChangeArrowheads="1" noTextEdit="1"/>
          </p:cNvSpPr>
          <p:nvPr>
            <p:ph type="chart" idx="1"/>
          </p:nvPr>
        </p:nvSpPr>
        <p:spPr/>
      </p:sp>
      <p:sp>
        <p:nvSpPr>
          <p:cNvPr id="9219" name="Rectangle 3"/>
          <p:cNvSpPr>
            <a:spLocks noChangeArrowheads="1"/>
          </p:cNvSpPr>
          <p:nvPr/>
        </p:nvSpPr>
        <p:spPr bwMode="auto">
          <a:xfrm>
            <a:off x="4648200" y="1981200"/>
            <a:ext cx="38100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</p:spTree>
  </p:cSld>
  <p:clrMapOvr>
    <a:masterClrMapping/>
  </p:clrMapOvr>
  <p:transition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AutoShap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Customer Requirements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/>
              <a:t>Wide range of products to choose from </a:t>
            </a:r>
          </a:p>
          <a:p>
            <a:r>
              <a:rPr lang="en-US"/>
              <a:t>Fast and accurate order fulfillment</a:t>
            </a:r>
          </a:p>
          <a:p>
            <a:r>
              <a:rPr lang="en-US"/>
              <a:t>Quick resolution of problems</a:t>
            </a:r>
          </a:p>
        </p:txBody>
      </p:sp>
    </p:spTree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AutoShap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Our Strengths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/>
              <a:t>Early Monday Delivery</a:t>
            </a:r>
          </a:p>
          <a:p>
            <a:r>
              <a:rPr lang="en-US"/>
              <a:t>Top Manufacturers like SportsGalore</a:t>
            </a:r>
          </a:p>
          <a:p>
            <a:r>
              <a:rPr lang="en-US"/>
              <a:t>Competitive prices</a:t>
            </a:r>
          </a:p>
          <a:p>
            <a:r>
              <a:rPr lang="en-US"/>
              <a:t>After Sales Support</a:t>
            </a:r>
          </a:p>
          <a:p>
            <a:r>
              <a:rPr lang="en-US"/>
              <a:t>Every Friday, the following week’s specials are announced</a:t>
            </a:r>
          </a:p>
        </p:txBody>
      </p:sp>
    </p:spTree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AutoShap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Key Benefits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/>
              <a:t>Summarize the key benefits provided by the product, service, or idea being promoted</a:t>
            </a:r>
          </a:p>
        </p:txBody>
      </p:sp>
    </p:spTree>
  </p:cSld>
  <p:clrMapOvr>
    <a:masterClrMapping/>
  </p:clrMapOvr>
  <p:transition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AutoShap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Next Steps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/>
              <a:t>Advertising</a:t>
            </a:r>
          </a:p>
          <a:p>
            <a:pPr lvl="1"/>
            <a:r>
              <a:rPr lang="en-US"/>
              <a:t>Circulars, Newspapers, Television, and Radio</a:t>
            </a:r>
          </a:p>
          <a:p>
            <a:r>
              <a:rPr lang="en-US"/>
              <a:t>Promotions</a:t>
            </a:r>
          </a:p>
          <a:p>
            <a:pPr lvl="1"/>
            <a:r>
              <a:rPr lang="en-US"/>
              <a:t>Special Offers and Discounts</a:t>
            </a:r>
          </a:p>
          <a:p>
            <a:r>
              <a:rPr lang="en-US"/>
              <a:t>After Sales</a:t>
            </a:r>
          </a:p>
          <a:p>
            <a:pPr lvl="1"/>
            <a:r>
              <a:rPr lang="en-US"/>
              <a:t>Mailings and Telemarketing </a:t>
            </a:r>
          </a:p>
        </p:txBody>
      </p:sp>
    </p:spTree>
  </p:cSld>
  <p:clrMapOvr>
    <a:masterClrMapping/>
  </p:clrMapOvr>
  <p:transition/>
</p:sld>
</file>

<file path=ppt/theme/theme1.xml><?xml version="1.0" encoding="utf-8"?>
<a:theme xmlns:a="http://schemas.openxmlformats.org/drawingml/2006/main" name="Capsules">
  <a:themeElements>
    <a:clrScheme name="Capsules 1">
      <a:dk1>
        <a:srgbClr val="003366"/>
      </a:dk1>
      <a:lt1>
        <a:srgbClr val="FFFFFF"/>
      </a:lt1>
      <a:dk2>
        <a:srgbClr val="006666"/>
      </a:dk2>
      <a:lt2>
        <a:srgbClr val="666699"/>
      </a:lt2>
      <a:accent1>
        <a:srgbClr val="33CCCC"/>
      </a:accent1>
      <a:accent2>
        <a:srgbClr val="99CC99"/>
      </a:accent2>
      <a:accent3>
        <a:srgbClr val="FFFFFF"/>
      </a:accent3>
      <a:accent4>
        <a:srgbClr val="002A56"/>
      </a:accent4>
      <a:accent5>
        <a:srgbClr val="ADE2E2"/>
      </a:accent5>
      <a:accent6>
        <a:srgbClr val="8AB98A"/>
      </a:accent6>
      <a:hlink>
        <a:srgbClr val="003366"/>
      </a:hlink>
      <a:folHlink>
        <a:srgbClr val="CC99FF"/>
      </a:folHlink>
    </a:clrScheme>
    <a:fontScheme name="Capsules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Capsules 1">
        <a:dk1>
          <a:srgbClr val="003366"/>
        </a:dk1>
        <a:lt1>
          <a:srgbClr val="FFFFFF"/>
        </a:lt1>
        <a:dk2>
          <a:srgbClr val="006666"/>
        </a:dk2>
        <a:lt2>
          <a:srgbClr val="666699"/>
        </a:lt2>
        <a:accent1>
          <a:srgbClr val="33CCCC"/>
        </a:accent1>
        <a:accent2>
          <a:srgbClr val="99CC99"/>
        </a:accent2>
        <a:accent3>
          <a:srgbClr val="FFFFFF"/>
        </a:accent3>
        <a:accent4>
          <a:srgbClr val="002A56"/>
        </a:accent4>
        <a:accent5>
          <a:srgbClr val="ADE2E2"/>
        </a:accent5>
        <a:accent6>
          <a:srgbClr val="8AB98A"/>
        </a:accent6>
        <a:hlink>
          <a:srgbClr val="003366"/>
        </a:hlink>
        <a:folHlink>
          <a:srgbClr val="CC99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apsules 2">
        <a:dk1>
          <a:srgbClr val="000000"/>
        </a:dk1>
        <a:lt1>
          <a:srgbClr val="FFFFFF"/>
        </a:lt1>
        <a:dk2>
          <a:srgbClr val="000000"/>
        </a:dk2>
        <a:lt2>
          <a:srgbClr val="808000"/>
        </a:lt2>
        <a:accent1>
          <a:srgbClr val="FFCC99"/>
        </a:accent1>
        <a:accent2>
          <a:srgbClr val="99CC00"/>
        </a:accent2>
        <a:accent3>
          <a:srgbClr val="FFFFFF"/>
        </a:accent3>
        <a:accent4>
          <a:srgbClr val="000000"/>
        </a:accent4>
        <a:accent5>
          <a:srgbClr val="FFE2CA"/>
        </a:accent5>
        <a:accent6>
          <a:srgbClr val="8AB900"/>
        </a:accent6>
        <a:hlink>
          <a:srgbClr val="336600"/>
        </a:hlink>
        <a:folHlink>
          <a:srgbClr val="FF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apsules 3">
        <a:dk1>
          <a:srgbClr val="006699"/>
        </a:dk1>
        <a:lt1>
          <a:srgbClr val="FFFFFF"/>
        </a:lt1>
        <a:dk2>
          <a:srgbClr val="6699FF"/>
        </a:dk2>
        <a:lt2>
          <a:srgbClr val="FFFFFF"/>
        </a:lt2>
        <a:accent1>
          <a:srgbClr val="33CCCC"/>
        </a:accent1>
        <a:accent2>
          <a:srgbClr val="006699"/>
        </a:accent2>
        <a:accent3>
          <a:srgbClr val="B8CAFF"/>
        </a:accent3>
        <a:accent4>
          <a:srgbClr val="DADADA"/>
        </a:accent4>
        <a:accent5>
          <a:srgbClr val="ADE2E2"/>
        </a:accent5>
        <a:accent6>
          <a:srgbClr val="005C8A"/>
        </a:accent6>
        <a:hlink>
          <a:srgbClr val="99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apsules 4">
        <a:dk1>
          <a:srgbClr val="000000"/>
        </a:dk1>
        <a:lt1>
          <a:srgbClr val="FFFFFF"/>
        </a:lt1>
        <a:dk2>
          <a:srgbClr val="9900CC"/>
        </a:dk2>
        <a:lt2>
          <a:srgbClr val="006600"/>
        </a:lt2>
        <a:accent1>
          <a:srgbClr val="33CC33"/>
        </a:accent1>
        <a:accent2>
          <a:srgbClr val="FFCC66"/>
        </a:accent2>
        <a:accent3>
          <a:srgbClr val="FFFFFF"/>
        </a:accent3>
        <a:accent4>
          <a:srgbClr val="000000"/>
        </a:accent4>
        <a:accent5>
          <a:srgbClr val="ADE2AD"/>
        </a:accent5>
        <a:accent6>
          <a:srgbClr val="E7B95C"/>
        </a:accent6>
        <a:hlink>
          <a:srgbClr val="0033CC"/>
        </a:hlink>
        <a:folHlink>
          <a:srgbClr val="CC00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apsules 5">
        <a:dk1>
          <a:srgbClr val="000066"/>
        </a:dk1>
        <a:lt1>
          <a:srgbClr val="FFFFFF"/>
        </a:lt1>
        <a:dk2>
          <a:srgbClr val="336699"/>
        </a:dk2>
        <a:lt2>
          <a:srgbClr val="FFFFEB"/>
        </a:lt2>
        <a:accent1>
          <a:srgbClr val="99CCFF"/>
        </a:accent1>
        <a:accent2>
          <a:srgbClr val="9999FF"/>
        </a:accent2>
        <a:accent3>
          <a:srgbClr val="ADB8CA"/>
        </a:accent3>
        <a:accent4>
          <a:srgbClr val="DADADA"/>
        </a:accent4>
        <a:accent5>
          <a:srgbClr val="CAE2FF"/>
        </a:accent5>
        <a:accent6>
          <a:srgbClr val="8A8AE7"/>
        </a:accent6>
        <a:hlink>
          <a:srgbClr val="CCCCFF"/>
        </a:hlink>
        <a:folHlink>
          <a:srgbClr val="C68D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apsules 6">
        <a:dk1>
          <a:srgbClr val="808000"/>
        </a:dk1>
        <a:lt1>
          <a:srgbClr val="FFFFFF"/>
        </a:lt1>
        <a:dk2>
          <a:srgbClr val="006666"/>
        </a:dk2>
        <a:lt2>
          <a:srgbClr val="FFFFFF"/>
        </a:lt2>
        <a:accent1>
          <a:srgbClr val="FFCC66"/>
        </a:accent1>
        <a:accent2>
          <a:srgbClr val="00ACA8"/>
        </a:accent2>
        <a:accent3>
          <a:srgbClr val="AAB8B8"/>
        </a:accent3>
        <a:accent4>
          <a:srgbClr val="DADADA"/>
        </a:accent4>
        <a:accent5>
          <a:srgbClr val="FFE2B8"/>
        </a:accent5>
        <a:accent6>
          <a:srgbClr val="009B98"/>
        </a:accent6>
        <a:hlink>
          <a:srgbClr val="CCCC00"/>
        </a:hlink>
        <a:folHlink>
          <a:srgbClr val="33CC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apsules 7">
        <a:dk1>
          <a:srgbClr val="FFFFCC"/>
        </a:dk1>
        <a:lt1>
          <a:srgbClr val="FFFFFF"/>
        </a:lt1>
        <a:dk2>
          <a:srgbClr val="660033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B8AAAD"/>
        </a:accent3>
        <a:accent4>
          <a:srgbClr val="DADADA"/>
        </a:accent4>
        <a:accent5>
          <a:srgbClr val="FFCAAA"/>
        </a:accent5>
        <a:accent6>
          <a:srgbClr val="B92D00"/>
        </a:accent6>
        <a:hlink>
          <a:srgbClr val="FFCC00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apsules 8">
        <a:dk1>
          <a:srgbClr val="FF0000"/>
        </a:dk1>
        <a:lt1>
          <a:srgbClr val="FFFFFF"/>
        </a:lt1>
        <a:dk2>
          <a:srgbClr val="000000"/>
        </a:dk2>
        <a:lt2>
          <a:srgbClr val="FFFFFF"/>
        </a:lt2>
        <a:accent1>
          <a:srgbClr val="FFCC00"/>
        </a:accent1>
        <a:accent2>
          <a:srgbClr val="CC3300"/>
        </a:accent2>
        <a:accent3>
          <a:srgbClr val="AAAAAA"/>
        </a:accent3>
        <a:accent4>
          <a:srgbClr val="DADADA"/>
        </a:accent4>
        <a:accent5>
          <a:srgbClr val="FFE2AA"/>
        </a:accent5>
        <a:accent6>
          <a:srgbClr val="B92D00"/>
        </a:accent6>
        <a:hlink>
          <a:srgbClr val="FF6600"/>
        </a:hlink>
        <a:folHlink>
          <a:srgbClr val="FF7C8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1C8B38F7-6CA6-4093-8928-AADDCA1AA065}"/>
</file>

<file path=customXml/itemProps2.xml><?xml version="1.0" encoding="utf-8"?>
<ds:datastoreItem xmlns:ds="http://schemas.openxmlformats.org/officeDocument/2006/customXml" ds:itemID="{49D84BC0-BBF7-4AC8-BEA0-CA2E1704D778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587</TotalTime>
  <Words>168</Words>
  <Application>Microsoft PowerPoint 7.0</Application>
  <PresentationFormat>On-screen Show (4:3)</PresentationFormat>
  <Paragraphs>45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3" baseType="lpstr">
      <vt:lpstr>Times New Roman</vt:lpstr>
      <vt:lpstr>Arial</vt:lpstr>
      <vt:lpstr>Wingdings</vt:lpstr>
      <vt:lpstr>Capsules</vt:lpstr>
      <vt:lpstr>Making a Business of Recreation</vt:lpstr>
      <vt:lpstr>Success-Satisfaction-Partnership</vt:lpstr>
      <vt:lpstr>Building Partnerships</vt:lpstr>
      <vt:lpstr>Meeting the Needs</vt:lpstr>
      <vt:lpstr>Growing Sales</vt:lpstr>
      <vt:lpstr>Customer Requirements</vt:lpstr>
      <vt:lpstr>Our Strengths</vt:lpstr>
      <vt:lpstr>Key Benefits</vt:lpstr>
      <vt:lpstr>Next Steps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Selling an Idea or a Product</dc:title>
  <dc:creator>tim.poynter</dc:creator>
  <cp:lastModifiedBy>Tim Poynter</cp:lastModifiedBy>
  <cp:revision>61</cp:revision>
  <dcterms:created xsi:type="dcterms:W3CDTF">1995-06-02T22:06:36Z</dcterms:created>
  <dcterms:modified xsi:type="dcterms:W3CDTF">2007-08-03T16:31:07Z</dcterms:modified>
</cp:coreProperties>
</file>

<file path=docProps/thumbnail.jpeg>
</file>