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1.xml" ContentType="application/vnd.openxmlformats-officedocument.theme+xml"/>
  <Override PartName="/ppt/charts/chart10.xml" ContentType="application/vnd.openxmlformats-officedocument.drawingml.chart+xml"/>
  <Override PartName="/ppt/charts/chart9.xml" ContentType="application/vnd.openxmlformats-officedocument.drawingml.chart+xml"/>
  <Override PartName="/ppt/charts/chart8.xml" ContentType="application/vnd.openxmlformats-officedocument.drawingml.chart+xml"/>
  <Override PartName="/ppt/charts/chart7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6.xml" ContentType="application/vnd.openxmlformats-officedocument.drawingml.chart+xml"/>
  <Override PartName="/ppt/charts/chart5.xml" ContentType="application/vnd.openxmlformats-officedocument.drawingml.char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72" r:id="rId2"/>
    <p:sldId id="289" r:id="rId3"/>
    <p:sldId id="290" r:id="rId4"/>
    <p:sldId id="280" r:id="rId5"/>
    <p:sldId id="291" r:id="rId6"/>
    <p:sldId id="292" r:id="rId7"/>
    <p:sldId id="293" r:id="rId8"/>
    <p:sldId id="264" r:id="rId9"/>
    <p:sldId id="265" r:id="rId10"/>
    <p:sldId id="288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3" d="100"/>
          <a:sy n="63" d="100"/>
        </p:scale>
        <p:origin x="-25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6.7415730337078747E-2"/>
          <c:y val="2.7210884353741478E-2"/>
          <c:w val="0.8792134831460674"/>
          <c:h val="0.7505668934240366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2119040"/>
        <c:axId val="72171904"/>
      </c:barChart>
      <c:catAx>
        <c:axId val="72119040"/>
        <c:scaling>
          <c:orientation val="minMax"/>
        </c:scaling>
        <c:axPos val="b"/>
        <c:tickLblPos val="nextTo"/>
        <c:crossAx val="72171904"/>
        <c:crossesAt val="0"/>
        <c:lblAlgn val="ctr"/>
        <c:lblOffset val="100"/>
      </c:catAx>
      <c:valAx>
        <c:axId val="72171904"/>
        <c:scaling>
          <c:orientation val="minMax"/>
          <c:max val="80"/>
        </c:scaling>
        <c:axPos val="l"/>
        <c:numFmt formatCode="General" sourceLinked="1"/>
        <c:tickLblPos val="nextTo"/>
        <c:crossAx val="72119040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28651685393258453"/>
          <c:y val="0.92063492063492069"/>
          <c:w val="0.41432584269662931"/>
          <c:h val="8.1632653061224525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80216448"/>
        <c:axId val="80217984"/>
        <c:axId val="0"/>
      </c:bar3DChart>
      <c:catAx>
        <c:axId val="80216448"/>
        <c:scaling>
          <c:orientation val="minMax"/>
        </c:scaling>
        <c:axPos val="b"/>
        <c:numFmt formatCode="General" sourceLinked="1"/>
        <c:tickLblPos val="low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80217984"/>
        <c:crosses val="autoZero"/>
        <c:lblAlgn val="ctr"/>
        <c:lblOffset val="100"/>
        <c:tickLblSkip val="1"/>
        <c:tickMarkSkip val="1"/>
      </c:catAx>
      <c:valAx>
        <c:axId val="80217984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80216448"/>
        <c:crosses val="autoZero"/>
        <c:crossBetween val="between"/>
      </c:valAx>
      <c:spPr>
        <a:noFill/>
        <a:ln w="25397">
          <a:noFill/>
        </a:ln>
      </c:spPr>
    </c:plotArea>
    <c:legend>
      <c:legendPos val="b"/>
      <c:layout>
        <c:manualLayout>
          <c:xMode val="edge"/>
          <c:yMode val="edge"/>
          <c:x val="0.33746898263027347"/>
          <c:y val="0.90758293838862558"/>
          <c:w val="0.32382133995037254"/>
          <c:h val="8.5308056872037921E-2"/>
        </c:manualLayout>
      </c:layout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8">
      <a:solidFill>
        <a:srgbClr val="008080"/>
      </a:solidFill>
      <a:prstDash val="solid"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2562358276643993E-2"/>
          <c:w val="0.8146067415730337"/>
          <c:h val="0.57823129251700722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67653632"/>
        <c:axId val="67655168"/>
      </c:barChart>
      <c:catAx>
        <c:axId val="67653632"/>
        <c:scaling>
          <c:orientation val="minMax"/>
        </c:scaling>
        <c:axPos val="b"/>
        <c:majorGridlines/>
        <c:minorGridlines/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67655168"/>
        <c:crossesAt val="0"/>
        <c:lblAlgn val="ctr"/>
        <c:lblOffset val="100"/>
        <c:tickLblSkip val="1"/>
        <c:tickMarkSkip val="1"/>
      </c:catAx>
      <c:valAx>
        <c:axId val="67655168"/>
        <c:scaling>
          <c:orientation val="minMax"/>
          <c:max val="80"/>
        </c:scaling>
        <c:axPos val="l"/>
        <c:majorGridlines/>
        <c:numFmt formatCode="General" sourceLinked="0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67653632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0346624"/>
        <c:axId val="70348160"/>
      </c:barChart>
      <c:catAx>
        <c:axId val="70346624"/>
        <c:scaling>
          <c:orientation val="minMax"/>
        </c:scaling>
        <c:axPos val="b"/>
        <c:majorGridlines>
          <c:spPr>
            <a:ln w="38100">
              <a:solidFill>
                <a:srgbClr val="0070C0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0348160"/>
        <c:crossesAt val="0"/>
        <c:lblAlgn val="ctr"/>
        <c:lblOffset val="100"/>
        <c:tickLblSkip val="1"/>
        <c:tickMarkSkip val="1"/>
      </c:catAx>
      <c:valAx>
        <c:axId val="70348160"/>
        <c:scaling>
          <c:orientation val="minMax"/>
          <c:max val="80"/>
        </c:scaling>
        <c:axPos val="l"/>
        <c:majorGridlines>
          <c:spPr>
            <a:ln w="12660">
              <a:solidFill>
                <a:srgbClr val="FF0000"/>
              </a:solidFill>
              <a:prstDash val="solid"/>
            </a:ln>
          </c:spPr>
        </c:majorGridlines>
        <c:numFmt formatCode="General" sourceLinked="0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0346624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741573033707904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0721536"/>
        <c:axId val="70723072"/>
      </c:barChart>
      <c:catAx>
        <c:axId val="70721536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minorTickMark val="cross"/>
        <c:tickLblPos val="nextTo"/>
        <c:spPr>
          <a:solidFill>
            <a:schemeClr val="accent1"/>
          </a:solidFill>
          <a:ln w="3165">
            <a:solidFill>
              <a:schemeClr val="tx1"/>
            </a:solidFill>
            <a:prstDash val="solid"/>
          </a:ln>
          <a:effectLst>
            <a:innerShdw blurRad="63500" dist="50800" dir="8100000">
              <a:prstClr val="black">
                <a:alpha val="50000"/>
              </a:prstClr>
            </a:innerShdw>
          </a:effectLst>
        </c:spPr>
        <c:txPr>
          <a:bodyPr rot="240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0723072"/>
        <c:crossesAt val="0"/>
        <c:lblAlgn val="ctr"/>
        <c:lblOffset val="100"/>
        <c:tickLblSkip val="1"/>
        <c:tickMarkSkip val="1"/>
      </c:catAx>
      <c:valAx>
        <c:axId val="70723072"/>
        <c:scaling>
          <c:orientation val="minMax"/>
          <c:max val="8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General" sourceLinked="0"/>
        <c:majorTickMark val="none"/>
        <c:tickLblPos val="low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0721536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882022471910143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5589887640449451"/>
          <c:y val="2.4943310657596404E-2"/>
          <c:w val="0.7907303370786517"/>
          <c:h val="0.62585034013605445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1345280"/>
        <c:axId val="71347200"/>
      </c:barChart>
      <c:catAx>
        <c:axId val="71345280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1347200"/>
        <c:crossesAt val="-20"/>
        <c:lblAlgn val="ctr"/>
        <c:lblOffset val="100"/>
        <c:tickLblSkip val="1"/>
        <c:tickMarkSkip val="1"/>
      </c:catAx>
      <c:valAx>
        <c:axId val="71347200"/>
        <c:scaling>
          <c:orientation val="minMax"/>
          <c:max val="100"/>
          <c:min val="-2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1345280"/>
        <c:crosses val="autoZero"/>
        <c:crossBetween val="between"/>
        <c:majorUnit val="20"/>
        <c:minorUnit val="4"/>
      </c:valAx>
      <c:spPr>
        <a:noFill/>
        <a:ln w="25400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289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1938816"/>
        <c:axId val="71940352"/>
      </c:barChart>
      <c:catAx>
        <c:axId val="71938816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1940352"/>
        <c:crossesAt val="40"/>
        <c:lblAlgn val="ctr"/>
        <c:lblOffset val="100"/>
        <c:tickLblSkip val="1"/>
        <c:tickMarkSkip val="1"/>
      </c:catAx>
      <c:valAx>
        <c:axId val="71940352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1938816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094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78E-2"/>
          <c:w val="0.77387640449438289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2682112"/>
        <c:axId val="72696576"/>
      </c:barChart>
      <c:catAx>
        <c:axId val="72682112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Last Year</a:t>
                </a:r>
                <a:endParaRPr lang="en-US" dirty="0"/>
              </a:p>
            </c:rich>
          </c:tx>
          <c:layout/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2696576"/>
        <c:crosses val="autoZero"/>
        <c:lblAlgn val="ctr"/>
        <c:lblOffset val="100"/>
        <c:tickLblSkip val="1"/>
        <c:tickMarkSkip val="1"/>
      </c:catAx>
      <c:valAx>
        <c:axId val="72696576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2682112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094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74413952"/>
        <c:axId val="74415488"/>
        <c:axId val="0"/>
      </c:bar3DChart>
      <c:catAx>
        <c:axId val="74413952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415488"/>
        <c:crosses val="autoZero"/>
        <c:lblAlgn val="ctr"/>
        <c:lblOffset val="100"/>
        <c:tickLblSkip val="1"/>
        <c:tickMarkSkip val="1"/>
      </c:catAx>
      <c:valAx>
        <c:axId val="74415488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413952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47"/>
          <c:y val="0.90758293838862558"/>
          <c:w val="0.32382133995037254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74466432"/>
        <c:axId val="74467968"/>
        <c:axId val="0"/>
      </c:bar3DChart>
      <c:catAx>
        <c:axId val="74466432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467968"/>
        <c:crosses val="autoZero"/>
        <c:lblAlgn val="ctr"/>
        <c:lblOffset val="100"/>
        <c:tickLblSkip val="1"/>
        <c:tickMarkSkip val="1"/>
      </c:catAx>
      <c:valAx>
        <c:axId val="74467968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74466432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47"/>
          <c:y val="0.90758293838862558"/>
          <c:w val="0.32382133995037254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  <cdr:relSizeAnchor xmlns:cdr="http://schemas.openxmlformats.org/drawingml/2006/chartDrawing">
    <cdr:from>
      <cdr:x>0.17525</cdr:x>
      <cdr:y>0.077</cdr:y>
    </cdr:from>
    <cdr:to>
      <cdr:x>0.473</cdr:x>
      <cdr:y>0.2665</cdr:y>
    </cdr:to>
    <cdr:sp macro="" textlink="">
      <cdr:nvSpPr>
        <cdr:cNvPr id="10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345421" y="309505"/>
          <a:ext cx="2285871" cy="76170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91440" tIns="45720" rIns="91440" bIns="4572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020" b="1" i="0" strike="noStrike">
              <a:solidFill>
                <a:srgbClr val="000000"/>
              </a:solidFill>
              <a:latin typeface="Arial"/>
              <a:cs typeface="Arial"/>
            </a:rPr>
            <a:t>Record-breaking Quarter</a:t>
          </a:r>
        </a:p>
        <a:p xmlns:a="http://schemas.openxmlformats.org/drawingml/2006/main">
          <a:pPr algn="l" rtl="0">
            <a:defRPr sz="1000"/>
          </a:pPr>
          <a:endParaRPr lang="en-US" sz="1020" b="1" i="0" strike="noStrike">
            <a:solidFill>
              <a:srgbClr val="000000"/>
            </a:solidFill>
            <a:latin typeface="Arial"/>
            <a:cs typeface="Arial"/>
          </a:endParaRP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83DC1-0343-4337-889E-559B436525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7637C3-7077-4763-A58D-A0A620F409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5634-6208-432E-AA23-E523E47184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2AFE8F9-6547-4A6A-90A6-1B2982B10A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EF673-1665-4FAF-B4AF-246F623611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81F979-8B7D-4464-AC94-D10EEC9F0F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27C53E-88C4-4EB2-820E-EDA30C2EE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181FE4-E846-4B30-8E1A-CD3E302904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B7373D-F59E-4649-8B3E-5088648E6F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75750-B419-4191-A31B-C945FD1CF8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F7F4E-7DF9-48CC-8401-A18A6F6C8D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09A91-E634-45E9-BB66-D1E54EAF63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DFAD90F-6262-4E51-AC82-9C5BDA4F2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 dirty="0"/>
              <a:t>Sailboat Sales</a:t>
            </a:r>
            <a:r>
              <a:rPr lang="en-US" dirty="0"/>
              <a:t/>
            </a:r>
            <a:br>
              <a:rPr lang="en-US" dirty="0"/>
            </a:br>
            <a:r>
              <a:rPr lang="en-US" sz="2000" dirty="0"/>
              <a:t>(in </a:t>
            </a:r>
            <a:r>
              <a:rPr lang="en-US" sz="2000" dirty="0" smtClean="0"/>
              <a:t>thousands)</a:t>
            </a:r>
            <a:endParaRPr lang="en-US" dirty="0"/>
          </a:p>
        </p:txBody>
      </p:sp>
      <p:graphicFrame>
        <p:nvGraphicFramePr>
          <p:cNvPr id="6" name="Object 1027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46125" y="1920875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3588" y="1905000"/>
          <a:ext cx="7767637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2000" y="1905000"/>
          <a:ext cx="7767638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E3E4F82-1043-4291-95D1-EAE8B38F5A14}"/>
</file>

<file path=customXml/itemProps2.xml><?xml version="1.0" encoding="utf-8"?>
<ds:datastoreItem xmlns:ds="http://schemas.openxmlformats.org/officeDocument/2006/customXml" ds:itemID="{43B63278-D31C-4FFA-A841-0CCF298887E1}"/>
</file>

<file path=docProps/app.xml><?xml version="1.0" encoding="utf-8"?>
<Properties xmlns="http://schemas.openxmlformats.org/officeDocument/2006/extended-properties" xmlns:vt="http://schemas.openxmlformats.org/officeDocument/2006/docPropsVTypes">
  <TotalTime>845</TotalTime>
  <Words>24</Words>
  <Application>Microsoft PowerPoint</Application>
  <PresentationFormat>On-screen Show (4:3)</PresentationFormat>
  <Paragraphs>12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Default Design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Sales</dc:title>
  <dc:creator>Tim Poynter</dc:creator>
  <cp:lastModifiedBy>Tim Poynter</cp:lastModifiedBy>
  <cp:revision>67</cp:revision>
  <dcterms:created xsi:type="dcterms:W3CDTF">1997-02-09T01:58:18Z</dcterms:created>
  <dcterms:modified xsi:type="dcterms:W3CDTF">2007-09-23T18:09:08Z</dcterms:modified>
</cp:coreProperties>
</file>