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6" r:id="rId4"/>
    <p:sldId id="269" r:id="rId5"/>
    <p:sldId id="267" r:id="rId6"/>
    <p:sldId id="262" r:id="rId7"/>
    <p:sldId id="261" r:id="rId8"/>
    <p:sldId id="263" r:id="rId9"/>
  </p:sldIdLst>
  <p:sldSz cx="9144000" cy="6858000" type="screen4x3"/>
  <p:notesSz cx="7102475" cy="8991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B2B2B2"/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48" d="100"/>
          <a:sy n="48" d="100"/>
        </p:scale>
        <p:origin x="-96" y="-51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470" y="-120"/>
      </p:cViewPr>
      <p:guideLst>
        <p:guide orient="horz" pos="2832"/>
        <p:guide pos="2237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8162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A8D0676A-2A32-4806-97EA-506898759941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542338"/>
            <a:ext cx="3078163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8542338"/>
            <a:ext cx="307816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29C72F63-4075-4EA4-9F7F-ED536659813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542338"/>
            <a:ext cx="3078163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04925" y="674688"/>
            <a:ext cx="4494213" cy="3370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270375"/>
            <a:ext cx="5207000" cy="404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8162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1FE7E461-9BBE-4CF9-940B-AB8B691D7DDE}" type="datetime1">
              <a:rPr lang="en-US"/>
              <a:pPr/>
              <a:t>9/8/2007</a:t>
            </a:fld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8542338"/>
            <a:ext cx="307816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1A872154-F28A-4551-B285-39F7CBFD2F2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4925" y="674688"/>
            <a:ext cx="4494213" cy="33702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270375"/>
            <a:ext cx="5207000" cy="40465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Successful strategies for winning, keeping customers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074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4925" y="674688"/>
            <a:ext cx="4494213" cy="33702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07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270375"/>
            <a:ext cx="5207000" cy="40465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0723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0724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5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30726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0727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8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0729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30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31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0732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33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34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0735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0736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0B935AC-CB1C-450C-A228-107230BE70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D9DB0A-A746-4CB0-B046-0B331D2008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38975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82688" y="617538"/>
            <a:ext cx="5703887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22983D-F3BC-42DF-A061-24CE47C48C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975" y="617538"/>
            <a:ext cx="779303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574E16D-AD94-45B7-A53F-C0241F01AD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975" y="617538"/>
            <a:ext cx="779303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8D869AE-C437-4CCD-B7FE-73EBE19504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62C0DD-7817-4C41-A1D2-A019FCAC12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63F6D1-6C83-4694-A78E-5C20A2F77A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4FADEA-C49C-4EB2-BA92-5C72371DED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AC8B21-A657-4F10-B093-1B7275CDAB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7100EB-2E12-4E82-8701-46A083264E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618C37-F07A-4D83-A7EB-860AD8B0A2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379912-6A71-4D3D-87C9-A152F8C4D6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E02494-25B4-4BBB-A06D-6097688264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699" name="Rectangle 1027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0" name="Rectangle 1028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1" name="Rectangle 1029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2" name="Rectangle 1030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3" name="Rectangle 1031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4" name="Rectangle 1032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5" name="Rectangle 1033"/>
          <p:cNvSpPr>
            <a:spLocks noGrp="1" noChangeArrowheads="1"/>
          </p:cNvSpPr>
          <p:nvPr>
            <p:ph type="title"/>
          </p:nvPr>
        </p:nvSpPr>
        <p:spPr bwMode="auto">
          <a:xfrm>
            <a:off x="1196975" y="617538"/>
            <a:ext cx="77930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706" name="Rectangle 103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7" name="Rectangle 103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9708" name="Rectangle 103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9709" name="Rectangle 103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6FBB4BE5-D3D1-4417-9D5A-A5D6C6256C9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sz="4000">
                <a:latin typeface="Arial" charset="0"/>
              </a:rPr>
              <a:t>Making a Business of Recreation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29000"/>
            <a:ext cx="6400800" cy="685800"/>
          </a:xfrm>
          <a:noFill/>
          <a:ln/>
        </p:spPr>
        <p:txBody>
          <a:bodyPr lIns="92075" tIns="46038" rIns="92075" bIns="46038"/>
          <a:lstStyle/>
          <a:p>
            <a:r>
              <a:rPr lang="en-US" sz="37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Worldwide Sporting Goods</a:t>
            </a:r>
            <a:endParaRPr lang="en-US" sz="3700" b="1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dirty="0">
                <a:solidFill>
                  <a:schemeClr val="tx2"/>
                </a:solidFill>
              </a:rPr>
              <a:t>Products, value,  quality, and service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dirty="0">
                <a:solidFill>
                  <a:schemeClr val="tx2"/>
                </a:solidFill>
              </a:rPr>
              <a:t>Success is our objective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dirty="0">
                <a:solidFill>
                  <a:schemeClr val="tx2"/>
                </a:solidFill>
              </a:rPr>
              <a:t>Satisfaction is our mission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dirty="0">
                <a:solidFill>
                  <a:schemeClr val="tx2"/>
                </a:solidFill>
              </a:rPr>
              <a:t>Partnership is the key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Meeting the Needs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 dirty="0">
                <a:solidFill>
                  <a:schemeClr val="tx2"/>
                </a:solidFill>
              </a:rPr>
              <a:t>	Retail partners program targets our large customers. They become part of the Worldwide Sporting Goods network, which creates a link between WSG and the local market.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2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graphicFrame>
        <p:nvGraphicFramePr>
          <p:cNvPr id="38912" name="Object 1024"/>
          <p:cNvGraphicFramePr>
            <a:graphicFrameLocks noChangeAspect="1"/>
          </p:cNvGraphicFramePr>
          <p:nvPr>
            <p:ph type="chart" idx="1"/>
          </p:nvPr>
        </p:nvGraphicFramePr>
        <p:xfrm>
          <a:off x="914400" y="2133600"/>
          <a:ext cx="7770813" cy="4114800"/>
        </p:xfrm>
        <a:graphic>
          <a:graphicData uri="http://schemas.openxmlformats.org/presentationml/2006/ole">
            <p:oleObj spid="_x0000_s38912" name="Chart" r:id="rId3" imgW="7745760" imgH="4100760" progId="MSGraph.Chart.8">
              <p:embed followColorScheme="full"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 dirty="0">
                <a:solidFill>
                  <a:schemeClr val="tx2"/>
                </a:solidFill>
              </a:rPr>
              <a:t>Worldwide Sporting Goods</a:t>
            </a:r>
            <a:endParaRPr lang="en-US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Quality products</a:t>
            </a:r>
          </a:p>
          <a:p>
            <a:r>
              <a:rPr lang="en-US" sz="2400" dirty="0">
                <a:solidFill>
                  <a:schemeClr val="tx2"/>
                </a:solidFill>
              </a:rPr>
              <a:t>Excellent value</a:t>
            </a:r>
          </a:p>
          <a:p>
            <a:r>
              <a:rPr lang="en-US" sz="2400" dirty="0">
                <a:solidFill>
                  <a:schemeClr val="tx2"/>
                </a:solidFill>
              </a:rPr>
              <a:t>Reputation</a:t>
            </a:r>
            <a:endParaRPr lang="en-US" sz="20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Knowledgeable sales staff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 dirty="0">
                <a:solidFill>
                  <a:schemeClr val="tx2"/>
                </a:solidFill>
              </a:rPr>
              <a:t>Supporting Retail Partners</a:t>
            </a:r>
            <a:endParaRPr lang="en-US" sz="24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Community shopping</a:t>
            </a:r>
          </a:p>
          <a:p>
            <a:r>
              <a:rPr lang="en-US" sz="2400" dirty="0">
                <a:solidFill>
                  <a:schemeClr val="tx2"/>
                </a:solidFill>
              </a:rPr>
              <a:t>Customer bonding</a:t>
            </a:r>
          </a:p>
          <a:p>
            <a:r>
              <a:rPr lang="en-US" sz="2400" dirty="0">
                <a:solidFill>
                  <a:schemeClr val="tx2"/>
                </a:solidFill>
              </a:rPr>
              <a:t>Customer support</a:t>
            </a:r>
          </a:p>
          <a:p>
            <a:r>
              <a:rPr lang="en-US" sz="2400" dirty="0">
                <a:solidFill>
                  <a:schemeClr val="tx2"/>
                </a:solidFill>
              </a:rPr>
              <a:t>Local service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05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Key Benefits</a:t>
            </a:r>
          </a:p>
        </p:txBody>
      </p:sp>
      <p:sp>
        <p:nvSpPr>
          <p:cNvPr id="12291" name="Rectangle 2051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>
                <a:solidFill>
                  <a:schemeClr val="tx2"/>
                </a:solidFill>
              </a:rPr>
              <a:t>Prompt service</a:t>
            </a:r>
          </a:p>
          <a:p>
            <a:r>
              <a:rPr lang="en-US">
                <a:solidFill>
                  <a:schemeClr val="tx2"/>
                </a:solidFill>
              </a:rPr>
              <a:t>Wide selection of products</a:t>
            </a:r>
          </a:p>
          <a:p>
            <a:r>
              <a:rPr lang="en-US">
                <a:solidFill>
                  <a:schemeClr val="tx2"/>
                </a:solidFill>
              </a:rPr>
              <a:t>Support after sale</a:t>
            </a:r>
          </a:p>
          <a:p>
            <a:endParaRPr lang="en-US">
              <a:solidFill>
                <a:schemeClr val="tx2"/>
              </a:solidFill>
            </a:endParaRPr>
          </a:p>
          <a:p>
            <a:endParaRPr lang="en-US">
              <a:solidFill>
                <a:schemeClr val="tx2"/>
              </a:solidFill>
            </a:endParaRPr>
          </a:p>
        </p:txBody>
      </p:sp>
      <p:pic>
        <p:nvPicPr>
          <p:cNvPr id="12298" name="Picture 2058" descr="BS00704_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0" y="2438400"/>
            <a:ext cx="3200400" cy="306228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dirty="0">
                <a:solidFill>
                  <a:schemeClr val="tx2"/>
                </a:solidFill>
              </a:rPr>
              <a:t>Fast delivery</a:t>
            </a:r>
          </a:p>
          <a:p>
            <a:r>
              <a:rPr lang="en-US" dirty="0">
                <a:solidFill>
                  <a:schemeClr val="tx2"/>
                </a:solidFill>
              </a:rPr>
              <a:t>Top manufacturers</a:t>
            </a:r>
          </a:p>
          <a:p>
            <a:r>
              <a:rPr lang="en-US" dirty="0">
                <a:solidFill>
                  <a:schemeClr val="tx2"/>
                </a:solidFill>
              </a:rPr>
              <a:t>Competitive prices</a:t>
            </a:r>
          </a:p>
          <a:p>
            <a:r>
              <a:rPr lang="en-US" dirty="0">
                <a:solidFill>
                  <a:schemeClr val="tx2"/>
                </a:solidFill>
              </a:rPr>
              <a:t>After sales support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dirty="0">
                <a:solidFill>
                  <a:schemeClr val="tx2"/>
                </a:solidFill>
              </a:rPr>
              <a:t>Advertising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Circulars, newspapers, television, and radio</a:t>
            </a:r>
          </a:p>
          <a:p>
            <a:r>
              <a:rPr lang="en-US" dirty="0">
                <a:solidFill>
                  <a:schemeClr val="tx2"/>
                </a:solidFill>
              </a:rPr>
              <a:t>Promotions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Special offers and discounts</a:t>
            </a:r>
          </a:p>
          <a:p>
            <a:r>
              <a:rPr lang="en-US" dirty="0">
                <a:solidFill>
                  <a:schemeClr val="tx2"/>
                </a:solidFill>
              </a:rPr>
              <a:t>After sales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Mailings and telemarketing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61310D9-9A57-4F9C-A56F-5404D8E079D6}"/>
</file>

<file path=customXml/itemProps2.xml><?xml version="1.0" encoding="utf-8"?>
<ds:datastoreItem xmlns:ds="http://schemas.openxmlformats.org/officeDocument/2006/customXml" ds:itemID="{D5597DE5-16A1-4C70-9B47-AD0C5EEA5CA2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2174</TotalTime>
  <Words>108</Words>
  <Application>Microsoft PowerPoint 7.0</Application>
  <PresentationFormat>On-screen Show (4:3)</PresentationFormat>
  <Paragraphs>38</Paragraphs>
  <Slides>8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Blends</vt:lpstr>
      <vt:lpstr>Chart</vt:lpstr>
      <vt:lpstr>Making a Business of Recreation</vt:lpstr>
      <vt:lpstr>Success-satisfaction-partnership</vt:lpstr>
      <vt:lpstr>Meeting the Needs</vt:lpstr>
      <vt:lpstr>Growing Sales</vt:lpstr>
      <vt:lpstr>Building Partnerships</vt:lpstr>
      <vt:lpstr>Key Benefits</vt:lpstr>
      <vt:lpstr>Our Strengths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115</cp:revision>
  <dcterms:created xsi:type="dcterms:W3CDTF">1995-06-02T22:06:36Z</dcterms:created>
  <dcterms:modified xsi:type="dcterms:W3CDTF">2007-09-08T12:04:07Z</dcterms:modified>
</cp:coreProperties>
</file>