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6" r:id="rId4"/>
    <p:sldId id="269" r:id="rId5"/>
    <p:sldId id="267" r:id="rId6"/>
    <p:sldId id="262" r:id="rId7"/>
    <p:sldId id="261" r:id="rId8"/>
    <p:sldId id="263" r:id="rId9"/>
  </p:sldIdLst>
  <p:sldSz cx="9144000" cy="6858000" type="screen4x3"/>
  <p:notesSz cx="7102475" cy="8991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B2B2B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3" d="100"/>
          <a:sy n="63" d="100"/>
        </p:scale>
        <p:origin x="-25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776" y="-108"/>
      </p:cViewPr>
      <p:guideLst>
        <p:guide orient="horz" pos="2832"/>
        <p:guide pos="2237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1C51BE77-C59F-45B4-AA5F-272432210DA1}" type="datetime1">
              <a:rPr lang="en-US"/>
              <a:pPr/>
              <a:t>9/23/2007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50F33ECB-06CA-4A2F-B21E-64DD688BBDD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B51AA56F-3B8B-4991-AB66-364209478026}" type="datetime1">
              <a:rPr lang="en-US"/>
              <a:pPr/>
              <a:t>9/23/2007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23B60958-E8F2-4E00-8401-198426C9024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kumimoji="1" sz="12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Successful strategies for winning, keeping customers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51AA56F-3B8B-4991-AB66-364209478026}" type="datetime1">
              <a:rPr lang="en-US" smtClean="0"/>
              <a:pPr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51AA56F-3B8B-4991-AB66-364209478026}" type="datetime1">
              <a:rPr lang="en-US" smtClean="0"/>
              <a:pPr/>
              <a:t>9/23/2007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60958-E8F2-4E00-8401-198426C9024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Worldwide Sporting Goods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51AA56F-3B8B-4991-AB66-364209478026}" type="datetime1">
              <a:rPr lang="en-US" smtClean="0"/>
              <a:pPr/>
              <a:t>9/23/2007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60958-E8F2-4E00-8401-198426C9024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074"/>
          <p:cNvSpPr>
            <a:spLocks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07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51AA56F-3B8B-4991-AB66-364209478026}" type="datetime1">
              <a:rPr lang="en-US" smtClean="0"/>
              <a:pPr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0723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25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0726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28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729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0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1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32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33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34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5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6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ED4B108-A6A4-4D06-B34C-D6D6DD8086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95FDA-511A-4559-AF07-8E2DDB806A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8975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2688" y="617538"/>
            <a:ext cx="5703887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43DFEF-8F4E-411F-973E-3779971B4C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18B732B-D09E-4A8C-BB3C-2FB7841F6E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F2230CA-6386-4F36-84A2-63FFB985F0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CCA16-C6B7-4585-A621-602AF4CA93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BD578C-7093-49B8-980E-DB523CFDE8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744ECB-B1A9-4617-A27E-D2C626C0B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BB7648-5FE6-4460-84E6-D6E86BCD8A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A33464-E878-437F-B89A-69EA0FEAA6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35A05-7CEA-4114-8B4B-8AE75CB887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56F3E-A357-4785-B5A6-D286BB5CC3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D7C18-FDC8-4A3B-B773-2D11854AB7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699" name="Rectangle 1027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0" name="Rectangle 1028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1" name="Rectangle 1029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2" name="Rectangle 1030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3" name="Rectangle 1031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4" name="Rectangle 1032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5" name="Rectangle 1033"/>
          <p:cNvSpPr>
            <a:spLocks noGrp="1" noChangeArrowheads="1"/>
          </p:cNvSpPr>
          <p:nvPr>
            <p:ph type="title"/>
          </p:nvPr>
        </p:nvSpPr>
        <p:spPr bwMode="auto">
          <a:xfrm>
            <a:off x="1196975" y="617538"/>
            <a:ext cx="77930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6" name="Rectangle 10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7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9708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9709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C0665F08-A1EC-4A70-B6A9-F3ABF586170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sz="4000">
                <a:latin typeface="Arial" charset="0"/>
              </a:rPr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29000"/>
            <a:ext cx="6400800" cy="685800"/>
          </a:xfrm>
          <a:noFill/>
          <a:ln/>
        </p:spPr>
        <p:txBody>
          <a:bodyPr lIns="92075" tIns="46038" rIns="92075" bIns="46038"/>
          <a:lstStyle/>
          <a:p>
            <a:r>
              <a:rPr lang="en-US" sz="37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Worldwide Sporting Goods</a:t>
            </a:r>
            <a:endParaRPr lang="en-US" sz="37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Products, value, 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Partnership is the key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>
                <a:solidFill>
                  <a:schemeClr val="tx2"/>
                </a:solidFill>
              </a:rPr>
              <a:t>	Retail partners program targets our large customers. They become part of the Worldwide Sporting Goods network, which creates a link between WSG and the local market.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graphicFrame>
        <p:nvGraphicFramePr>
          <p:cNvPr id="38912" name="Object 1024"/>
          <p:cNvGraphicFramePr>
            <a:graphicFrameLocks noChangeAspect="1"/>
          </p:cNvGraphicFramePr>
          <p:nvPr>
            <p:ph type="chart" idx="1"/>
          </p:nvPr>
        </p:nvGraphicFramePr>
        <p:xfrm>
          <a:off x="914400" y="2133600"/>
          <a:ext cx="7770813" cy="4114800"/>
        </p:xfrm>
        <a:graphic>
          <a:graphicData uri="http://schemas.openxmlformats.org/presentationml/2006/ole">
            <p:oleObj spid="_x0000_s38912" name="Chart" r:id="rId3" imgW="7772897" imgH="4115297" progId="MSGraph.Chart.8">
              <p:embed followColorScheme="full"/>
            </p:oleObj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>
                <a:solidFill>
                  <a:schemeClr val="tx2"/>
                </a:solidFill>
              </a:rPr>
              <a:t>Worldwide Sporting Goods</a:t>
            </a:r>
            <a:endParaRPr lang="en-US">
              <a:solidFill>
                <a:schemeClr val="tx2"/>
              </a:solidFill>
            </a:endParaRPr>
          </a:p>
          <a:p>
            <a:r>
              <a:rPr lang="en-US" sz="2400">
                <a:solidFill>
                  <a:schemeClr val="tx2"/>
                </a:solidFill>
              </a:rPr>
              <a:t>Quality products</a:t>
            </a:r>
          </a:p>
          <a:p>
            <a:r>
              <a:rPr lang="en-US" sz="2400">
                <a:solidFill>
                  <a:schemeClr val="tx2"/>
                </a:solidFill>
              </a:rPr>
              <a:t>Excellent value</a:t>
            </a:r>
          </a:p>
          <a:p>
            <a:r>
              <a:rPr lang="en-US" sz="2400">
                <a:solidFill>
                  <a:schemeClr val="tx2"/>
                </a:solidFill>
              </a:rPr>
              <a:t>Reputation</a:t>
            </a:r>
            <a:endParaRPr lang="en-US" sz="2000">
              <a:solidFill>
                <a:schemeClr val="tx2"/>
              </a:solidFill>
            </a:endParaRPr>
          </a:p>
          <a:p>
            <a:r>
              <a:rPr lang="en-US" sz="2400">
                <a:solidFill>
                  <a:schemeClr val="tx2"/>
                </a:solidFill>
              </a:rPr>
              <a:t>Knowledgeable sales staff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>
                <a:solidFill>
                  <a:schemeClr val="tx2"/>
                </a:solidFill>
              </a:rPr>
              <a:t>Supporting Retail Partners</a:t>
            </a:r>
            <a:endParaRPr lang="en-US" sz="2400">
              <a:solidFill>
                <a:schemeClr val="tx2"/>
              </a:solidFill>
            </a:endParaRPr>
          </a:p>
          <a:p>
            <a:r>
              <a:rPr lang="en-US" sz="2400">
                <a:solidFill>
                  <a:schemeClr val="tx2"/>
                </a:solidFill>
              </a:rPr>
              <a:t>Community shopping</a:t>
            </a:r>
          </a:p>
          <a:p>
            <a:r>
              <a:rPr lang="en-US" sz="2400">
                <a:solidFill>
                  <a:schemeClr val="tx2"/>
                </a:solidFill>
              </a:rPr>
              <a:t>Customer bonding</a:t>
            </a:r>
          </a:p>
          <a:p>
            <a:r>
              <a:rPr lang="en-US" sz="2400">
                <a:solidFill>
                  <a:schemeClr val="tx2"/>
                </a:solidFill>
              </a:rPr>
              <a:t>Customer support</a:t>
            </a:r>
          </a:p>
          <a:p>
            <a:r>
              <a:rPr lang="en-US" sz="2400">
                <a:solidFill>
                  <a:schemeClr val="tx2"/>
                </a:solidFill>
              </a:rPr>
              <a:t>Local service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5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2051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Prompt service</a:t>
            </a:r>
          </a:p>
          <a:p>
            <a:r>
              <a:rPr lang="en-US">
                <a:solidFill>
                  <a:schemeClr val="tx2"/>
                </a:solidFill>
              </a:rPr>
              <a:t>Wide selection of products</a:t>
            </a:r>
          </a:p>
          <a:p>
            <a:r>
              <a:rPr lang="en-US">
                <a:solidFill>
                  <a:schemeClr val="tx2"/>
                </a:solidFill>
              </a:rPr>
              <a:t>Support after sale</a:t>
            </a:r>
          </a:p>
          <a:p>
            <a:endParaRPr lang="en-US">
              <a:solidFill>
                <a:schemeClr val="tx2"/>
              </a:solidFill>
            </a:endParaRPr>
          </a:p>
          <a:p>
            <a:endParaRPr lang="en-US">
              <a:solidFill>
                <a:schemeClr val="tx2"/>
              </a:solidFill>
            </a:endParaRPr>
          </a:p>
        </p:txBody>
      </p:sp>
      <p:pic>
        <p:nvPicPr>
          <p:cNvPr id="12298" name="Picture 2058" descr="BS00704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0" y="2438400"/>
            <a:ext cx="3200400" cy="3062288"/>
          </a:xfr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Fast delivery</a:t>
            </a:r>
          </a:p>
          <a:p>
            <a:r>
              <a:rPr lang="en-US">
                <a:solidFill>
                  <a:schemeClr val="tx2"/>
                </a:solidFill>
              </a:rPr>
              <a:t>Top manufacturers</a:t>
            </a:r>
          </a:p>
          <a:p>
            <a:r>
              <a:rPr lang="en-US">
                <a:solidFill>
                  <a:schemeClr val="tx2"/>
                </a:solidFill>
              </a:rPr>
              <a:t>Competitive prices</a:t>
            </a:r>
          </a:p>
          <a:p>
            <a:r>
              <a:rPr lang="en-US">
                <a:solidFill>
                  <a:schemeClr val="tx2"/>
                </a:solidFill>
              </a:rPr>
              <a:t>After sales support</a:t>
            </a:r>
          </a:p>
          <a:p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Advertising</a:t>
            </a:r>
          </a:p>
          <a:p>
            <a:pPr lvl="1"/>
            <a:r>
              <a:rPr lang="en-US">
                <a:solidFill>
                  <a:schemeClr val="tx2"/>
                </a:solidFill>
              </a:rPr>
              <a:t>Circulars, newspapers, television, and radio</a:t>
            </a:r>
          </a:p>
          <a:p>
            <a:r>
              <a:rPr lang="en-US">
                <a:solidFill>
                  <a:schemeClr val="tx2"/>
                </a:solidFill>
              </a:rPr>
              <a:t>Promotions</a:t>
            </a:r>
          </a:p>
          <a:p>
            <a:pPr lvl="1"/>
            <a:r>
              <a:rPr lang="en-US">
                <a:solidFill>
                  <a:schemeClr val="tx2"/>
                </a:solidFill>
              </a:rPr>
              <a:t>Special offers and discounts</a:t>
            </a:r>
          </a:p>
          <a:p>
            <a:r>
              <a:rPr lang="en-US">
                <a:solidFill>
                  <a:schemeClr val="tx2"/>
                </a:solidFill>
              </a:rPr>
              <a:t>After sales</a:t>
            </a:r>
          </a:p>
          <a:p>
            <a:pPr lvl="1"/>
            <a:r>
              <a:rPr lang="en-US">
                <a:solidFill>
                  <a:schemeClr val="tx2"/>
                </a:solidFill>
              </a:rPr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4632732-00FE-4EAA-926A-06566A51B851}"/>
</file>

<file path=customXml/itemProps2.xml><?xml version="1.0" encoding="utf-8"?>
<ds:datastoreItem xmlns:ds="http://schemas.openxmlformats.org/officeDocument/2006/customXml" ds:itemID="{06C8AF08-362B-4091-A584-90391C3F0C38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2144</TotalTime>
  <Words>126</Words>
  <Application>Microsoft PowerPoint 7.0</Application>
  <PresentationFormat>On-screen Show (4:3)</PresentationFormat>
  <Paragraphs>48</Paragraphs>
  <Slides>8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Times New Roman</vt:lpstr>
      <vt:lpstr>Tahoma</vt:lpstr>
      <vt:lpstr>Wingdings</vt:lpstr>
      <vt:lpstr>Arial</vt:lpstr>
      <vt:lpstr>Blends</vt:lpstr>
      <vt:lpstr>Microsoft Graph 2000 Chart</vt:lpstr>
      <vt:lpstr>Making a Business of Recreation</vt:lpstr>
      <vt:lpstr>Success-satisfaction-partnership</vt:lpstr>
      <vt:lpstr>Meeting the Needs</vt:lpstr>
      <vt:lpstr>Growing Sales</vt:lpstr>
      <vt:lpstr>Building Partnerships</vt:lpstr>
      <vt:lpstr>Key Benefits</vt:lpstr>
      <vt:lpstr>Our Strengths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 Poynter</dc:creator>
  <cp:lastModifiedBy>Tim Poynter</cp:lastModifiedBy>
  <cp:revision>113</cp:revision>
  <dcterms:created xsi:type="dcterms:W3CDTF">1995-06-02T22:06:36Z</dcterms:created>
  <dcterms:modified xsi:type="dcterms:W3CDTF">2007-09-23T14:01:17Z</dcterms:modified>
</cp:coreProperties>
</file>