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2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15"/>
  </p:notes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92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23555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5568" cy="4320"/>
              <a:chOff x="0" y="0"/>
              <a:chExt cx="5568" cy="4320"/>
            </a:xfrm>
          </p:grpSpPr>
          <p:grpSp>
            <p:nvGrpSpPr>
              <p:cNvPr id="23556" name="Group 4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3216" cy="3072"/>
                <a:chOff x="0" y="0"/>
                <a:chExt cx="2928" cy="2784"/>
              </a:xfrm>
            </p:grpSpPr>
            <p:sp>
              <p:nvSpPr>
                <p:cNvPr id="23557" name="Oval 5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8" name="Oval 6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59" name="Oval 7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0" name="Oval 8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1" name="Oval 9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2" name="Group 10"/>
              <p:cNvGrpSpPr>
                <a:grpSpLocks/>
              </p:cNvGrpSpPr>
              <p:nvPr userDrawn="1"/>
            </p:nvGrpSpPr>
            <p:grpSpPr bwMode="auto">
              <a:xfrm>
                <a:off x="2016" y="2016"/>
                <a:ext cx="2448" cy="2304"/>
                <a:chOff x="0" y="0"/>
                <a:chExt cx="2928" cy="2784"/>
              </a:xfrm>
            </p:grpSpPr>
            <p:sp>
              <p:nvSpPr>
                <p:cNvPr id="2356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6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67" name="Oval 15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grpSp>
            <p:nvGrpSpPr>
              <p:cNvPr id="23568" name="Group 16"/>
              <p:cNvGrpSpPr>
                <a:grpSpLocks/>
              </p:cNvGrpSpPr>
              <p:nvPr userDrawn="1"/>
            </p:nvGrpSpPr>
            <p:grpSpPr bwMode="auto">
              <a:xfrm>
                <a:off x="2832" y="96"/>
                <a:ext cx="2736" cy="2592"/>
                <a:chOff x="0" y="0"/>
                <a:chExt cx="2928" cy="2784"/>
              </a:xfrm>
            </p:grpSpPr>
            <p:sp>
              <p:nvSpPr>
                <p:cNvPr id="23569" name="Oval 17"/>
                <p:cNvSpPr>
                  <a:spLocks noChangeArrowheads="1"/>
                </p:cNvSpPr>
                <p:nvPr userDrawn="1"/>
              </p:nvSpPr>
              <p:spPr bwMode="auto">
                <a:xfrm>
                  <a:off x="0" y="0"/>
                  <a:ext cx="2928" cy="278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0" name="Oval 18"/>
                <p:cNvSpPr>
                  <a:spLocks noChangeArrowheads="1"/>
                </p:cNvSpPr>
                <p:nvPr userDrawn="1"/>
              </p:nvSpPr>
              <p:spPr bwMode="auto">
                <a:xfrm>
                  <a:off x="240" y="240"/>
                  <a:ext cx="2448" cy="230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1" name="Oval 19"/>
                <p:cNvSpPr>
                  <a:spLocks noChangeArrowheads="1"/>
                </p:cNvSpPr>
                <p:nvPr userDrawn="1"/>
              </p:nvSpPr>
              <p:spPr bwMode="auto">
                <a:xfrm>
                  <a:off x="480" y="480"/>
                  <a:ext cx="1968" cy="182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2" name="Oval 20"/>
                <p:cNvSpPr>
                  <a:spLocks noChangeArrowheads="1"/>
                </p:cNvSpPr>
                <p:nvPr userDrawn="1"/>
              </p:nvSpPr>
              <p:spPr bwMode="auto">
                <a:xfrm>
                  <a:off x="720" y="720"/>
                  <a:ext cx="1488" cy="1344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3573" name="Oval 21"/>
                <p:cNvSpPr>
                  <a:spLocks noChangeArrowheads="1"/>
                </p:cNvSpPr>
                <p:nvPr userDrawn="1"/>
              </p:nvSpPr>
              <p:spPr bwMode="auto">
                <a:xfrm>
                  <a:off x="912" y="912"/>
                  <a:ext cx="1104" cy="960"/>
                </a:xfrm>
                <a:prstGeom prst="ellipse">
                  <a:avLst/>
                </a:prstGeom>
                <a:noFill/>
                <a:ln w="9525">
                  <a:solidFill>
                    <a:schemeClr val="accent1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sp>
          <p:nvSpPr>
            <p:cNvPr id="23574" name="Line 22"/>
            <p:cNvSpPr>
              <a:spLocks noChangeShapeType="1"/>
            </p:cNvSpPr>
            <p:nvPr userDrawn="1"/>
          </p:nvSpPr>
          <p:spPr bwMode="auto">
            <a:xfrm flipH="1">
              <a:off x="0" y="1536"/>
              <a:ext cx="1584" cy="216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5" name="Line 23"/>
            <p:cNvSpPr>
              <a:spLocks noChangeShapeType="1"/>
            </p:cNvSpPr>
            <p:nvPr userDrawn="1"/>
          </p:nvSpPr>
          <p:spPr bwMode="auto">
            <a:xfrm>
              <a:off x="4176" y="1392"/>
              <a:ext cx="1584" cy="1728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6" name="Line 24"/>
            <p:cNvSpPr>
              <a:spLocks noChangeShapeType="1"/>
            </p:cNvSpPr>
            <p:nvPr userDrawn="1"/>
          </p:nvSpPr>
          <p:spPr bwMode="auto">
            <a:xfrm flipV="1">
              <a:off x="3216" y="0"/>
              <a:ext cx="240" cy="3120"/>
            </a:xfrm>
            <a:prstGeom prst="line">
              <a:avLst/>
            </a:pr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57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7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b="0"/>
            </a:lvl1pPr>
          </a:lstStyle>
          <a:p>
            <a:fld id="{A1FFD45C-2D9E-40D2-9F90-CB70A2CA51B2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3580" name="Rectangle 2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b="0"/>
            </a:lvl1pPr>
          </a:lstStyle>
          <a:p>
            <a:endParaRPr lang="en-US"/>
          </a:p>
        </p:txBody>
      </p:sp>
      <p:sp>
        <p:nvSpPr>
          <p:cNvPr id="23581" name="Rectangle 2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 b="0"/>
            </a:lvl1pPr>
          </a:lstStyle>
          <a:p>
            <a:fld id="{B6294A07-1A4A-4F2F-B363-DBEFA39DA7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C81D9C-8B13-4812-9E0D-DF48A0E70EC5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17563-F426-41C8-A2EE-DE366F3734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5AC1E9-9469-49DB-9CC4-D1BFFD76F75B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30E55-EF3F-4855-94F1-1F4D16FF6B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E2F8F0-0F6C-4237-8153-1A2D021CB5F6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7FD2F1-A7DB-4D70-8E04-095E1A09A6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9AC068D-3AAE-485B-9634-F160B4F5A1B4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99BC42-F9F2-4545-B2EE-B8CC23669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6AC91E-88E3-44A6-865C-F4205AF7C917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5C6E3-458B-43F4-9CD1-DF408C5615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FE0F9E-BC9F-4025-B26F-643BC345F246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9AC53B-1223-4EA2-BE0F-EAE840BBC7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A54310A-02E9-417F-9172-7E6ACC8F0012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9AD23-4108-44FF-B5AC-8D8402E653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B5770C-78F8-4C79-B9FA-1F8C34DB4FAE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980BB-9D9B-41F4-AD17-5E8B5EA7BE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E27E85-A108-4938-BE92-69263A8E5480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50E113-6AB6-4FFE-AD42-1CB0355D4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780D977-5A20-4EC2-B342-B05C6B8312D8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A4A6AC-02AB-4D15-AFEE-7D799E5CA7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050"/>
          <p:cNvGrpSpPr>
            <a:grpSpLocks/>
          </p:cNvGrpSpPr>
          <p:nvPr/>
        </p:nvGrpSpPr>
        <p:grpSpPr bwMode="auto">
          <a:xfrm>
            <a:off x="0" y="0"/>
            <a:ext cx="8839200" cy="6858000"/>
            <a:chOff x="0" y="0"/>
            <a:chExt cx="5568" cy="4320"/>
          </a:xfrm>
        </p:grpSpPr>
        <p:grpSp>
          <p:nvGrpSpPr>
            <p:cNvPr id="22531" name="Group 2051"/>
            <p:cNvGrpSpPr>
              <a:grpSpLocks/>
            </p:cNvGrpSpPr>
            <p:nvPr userDrawn="1"/>
          </p:nvGrpSpPr>
          <p:grpSpPr bwMode="auto">
            <a:xfrm>
              <a:off x="0" y="0"/>
              <a:ext cx="3216" cy="3072"/>
              <a:chOff x="0" y="0"/>
              <a:chExt cx="2928" cy="2784"/>
            </a:xfrm>
          </p:grpSpPr>
          <p:sp>
            <p:nvSpPr>
              <p:cNvPr id="22532" name="Oval 2052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3" name="Oval 2053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4" name="Oval 2054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5" name="Oval 2055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6" name="Oval 2056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37" name="Group 2057"/>
            <p:cNvGrpSpPr>
              <a:grpSpLocks/>
            </p:cNvGrpSpPr>
            <p:nvPr userDrawn="1"/>
          </p:nvGrpSpPr>
          <p:grpSpPr bwMode="auto">
            <a:xfrm>
              <a:off x="2016" y="2016"/>
              <a:ext cx="2448" cy="2304"/>
              <a:chOff x="0" y="0"/>
              <a:chExt cx="2928" cy="2784"/>
            </a:xfrm>
          </p:grpSpPr>
          <p:sp>
            <p:nvSpPr>
              <p:cNvPr id="22538" name="Oval 2058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39" name="Oval 2059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0" name="Oval 2060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1" name="Oval 2061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2" name="Oval 2062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2543" name="Group 2063"/>
            <p:cNvGrpSpPr>
              <a:grpSpLocks/>
            </p:cNvGrpSpPr>
            <p:nvPr userDrawn="1"/>
          </p:nvGrpSpPr>
          <p:grpSpPr bwMode="auto">
            <a:xfrm>
              <a:off x="2832" y="96"/>
              <a:ext cx="2736" cy="2592"/>
              <a:chOff x="0" y="0"/>
              <a:chExt cx="2928" cy="2784"/>
            </a:xfrm>
          </p:grpSpPr>
          <p:sp>
            <p:nvSpPr>
              <p:cNvPr id="22544" name="Oval 206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2928" cy="278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5" name="Oval 2065"/>
              <p:cNvSpPr>
                <a:spLocks noChangeArrowheads="1"/>
              </p:cNvSpPr>
              <p:nvPr userDrawn="1"/>
            </p:nvSpPr>
            <p:spPr bwMode="auto">
              <a:xfrm>
                <a:off x="240" y="240"/>
                <a:ext cx="2448" cy="230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6" name="Oval 2066"/>
              <p:cNvSpPr>
                <a:spLocks noChangeArrowheads="1"/>
              </p:cNvSpPr>
              <p:nvPr userDrawn="1"/>
            </p:nvSpPr>
            <p:spPr bwMode="auto">
              <a:xfrm>
                <a:off x="480" y="480"/>
                <a:ext cx="1968" cy="182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7" name="Oval 2067"/>
              <p:cNvSpPr>
                <a:spLocks noChangeArrowheads="1"/>
              </p:cNvSpPr>
              <p:nvPr userDrawn="1"/>
            </p:nvSpPr>
            <p:spPr bwMode="auto">
              <a:xfrm>
                <a:off x="720" y="720"/>
                <a:ext cx="1488" cy="1344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548" name="Oval 2068"/>
              <p:cNvSpPr>
                <a:spLocks noChangeArrowheads="1"/>
              </p:cNvSpPr>
              <p:nvPr userDrawn="1"/>
            </p:nvSpPr>
            <p:spPr bwMode="auto">
              <a:xfrm>
                <a:off x="912" y="912"/>
                <a:ext cx="1104" cy="960"/>
              </a:xfrm>
              <a:prstGeom prst="ellipse">
                <a:avLst/>
              </a:prstGeom>
              <a:noFill/>
              <a:ln w="9525">
                <a:solidFill>
                  <a:schemeClr val="accent1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22549" name="Rectangle 206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50" name="Rectangle 207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51" name="Rectangle 207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 b="1"/>
            </a:lvl1pPr>
          </a:lstStyle>
          <a:p>
            <a:fld id="{4D7B2C14-E8D0-49CE-9389-1A95AC6FF342}" type="datetime1">
              <a:rPr lang="en-US"/>
              <a:pPr/>
              <a:t>8/4/2007</a:t>
            </a:fld>
            <a:endParaRPr lang="en-US"/>
          </a:p>
        </p:txBody>
      </p:sp>
      <p:sp>
        <p:nvSpPr>
          <p:cNvPr id="22552" name="Rectangle 207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 b="1"/>
            </a:lvl1pPr>
          </a:lstStyle>
          <a:p>
            <a:endParaRPr lang="en-US"/>
          </a:p>
        </p:txBody>
      </p:sp>
      <p:sp>
        <p:nvSpPr>
          <p:cNvPr id="22553" name="Rectangle 207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 b="1"/>
            </a:lvl1pPr>
          </a:lstStyle>
          <a:p>
            <a:fld id="{43CFE826-5AE5-41A3-8696-730F28A131BC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110000"/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110000"/>
        <a:buChar char="•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110000"/>
        <a:buChar char="•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R&amp;D</a:t>
            </a:r>
          </a:p>
          <a:p>
            <a:r>
              <a:rPr lang="en-US"/>
              <a:t>Sales and Marketing</a:t>
            </a:r>
          </a:p>
          <a:p>
            <a:r>
              <a:rPr lang="en-US"/>
              <a:t>General and Administration</a:t>
            </a:r>
          </a:p>
          <a:p>
            <a:r>
              <a:rPr lang="en-US"/>
              <a:t>Areas of improvement</a:t>
            </a:r>
          </a:p>
          <a:p>
            <a:r>
              <a:rPr lang="en-US"/>
              <a:t>Areas needing attention/caution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Headcount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</a:t>
            </a:r>
          </a:p>
          <a:p>
            <a:r>
              <a:rPr lang="en-US"/>
              <a:t>Results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State who we are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makes company unique</a:t>
            </a:r>
          </a:p>
          <a:p>
            <a:r>
              <a:rPr lang="en-US"/>
              <a:t>What makes company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Review key undertakings of past year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Brief overview of performance against each objective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 and broad goals of each organization</a:t>
            </a:r>
          </a:p>
          <a:p>
            <a:r>
              <a:rPr lang="en-US"/>
              <a:t>Any changes</a:t>
            </a:r>
          </a:p>
          <a:p>
            <a:r>
              <a:rPr lang="en-US"/>
              <a:t>Organization chart might be effective here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 Issues Facing Company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 any high profile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</a:t>
            </a:r>
          </a:p>
          <a:p>
            <a:r>
              <a:rPr lang="en-US"/>
              <a:t>Competitive</a:t>
            </a:r>
          </a:p>
          <a:p>
            <a:r>
              <a:rPr lang="en-US"/>
              <a:t>Progress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Against Goals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of key financial results</a:t>
            </a:r>
          </a:p>
          <a:p>
            <a:pPr lvl="1"/>
            <a:r>
              <a:rPr lang="en-US"/>
              <a:t>Revenue</a:t>
            </a:r>
          </a:p>
          <a:p>
            <a:pPr lvl="1"/>
            <a:r>
              <a:rPr lang="en-US"/>
              <a:t>Profit</a:t>
            </a:r>
          </a:p>
          <a:p>
            <a:pPr lvl="1"/>
            <a:r>
              <a:rPr lang="en-US"/>
              <a:t>Key spending areas</a:t>
            </a:r>
          </a:p>
          <a:p>
            <a:pPr lvl="1"/>
            <a:r>
              <a:rPr lang="en-US"/>
              <a:t>Headcount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theme1.xml><?xml version="1.0" encoding="utf-8"?>
<a:theme xmlns:a="http://schemas.openxmlformats.org/drawingml/2006/main" name="Radar">
  <a:themeElements>
    <a:clrScheme name="Radar 1">
      <a:dk1>
        <a:srgbClr val="000000"/>
      </a:dk1>
      <a:lt1>
        <a:srgbClr val="EAEAEA"/>
      </a:lt1>
      <a:dk2>
        <a:srgbClr val="000066"/>
      </a:dk2>
      <a:lt2>
        <a:srgbClr val="FFFFFF"/>
      </a:lt2>
      <a:accent1>
        <a:srgbClr val="003399"/>
      </a:accent1>
      <a:accent2>
        <a:srgbClr val="99CCFF"/>
      </a:accent2>
      <a:accent3>
        <a:srgbClr val="AAAAB8"/>
      </a:accent3>
      <a:accent4>
        <a:srgbClr val="C8C8C8"/>
      </a:accent4>
      <a:accent5>
        <a:srgbClr val="AAADCA"/>
      </a:accent5>
      <a:accent6>
        <a:srgbClr val="8AB9E7"/>
      </a:accent6>
      <a:hlink>
        <a:srgbClr val="CC9900"/>
      </a:hlink>
      <a:folHlink>
        <a:srgbClr val="996600"/>
      </a:folHlink>
    </a:clrScheme>
    <a:fontScheme name="Radar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Radar 1">
        <a:dk1>
          <a:srgbClr val="000000"/>
        </a:dk1>
        <a:lt1>
          <a:srgbClr val="EAEAEA"/>
        </a:lt1>
        <a:dk2>
          <a:srgbClr val="000066"/>
        </a:dk2>
        <a:lt2>
          <a:srgbClr val="FFFFFF"/>
        </a:lt2>
        <a:accent1>
          <a:srgbClr val="003399"/>
        </a:accent1>
        <a:accent2>
          <a:srgbClr val="99CCFF"/>
        </a:accent2>
        <a:accent3>
          <a:srgbClr val="AAAAB8"/>
        </a:accent3>
        <a:accent4>
          <a:srgbClr val="C8C8C8"/>
        </a:accent4>
        <a:accent5>
          <a:srgbClr val="AAADCA"/>
        </a:accent5>
        <a:accent6>
          <a:srgbClr val="8AB9E7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2">
        <a:dk1>
          <a:srgbClr val="666699"/>
        </a:dk1>
        <a:lt1>
          <a:srgbClr val="CCCCFF"/>
        </a:lt1>
        <a:dk2>
          <a:srgbClr val="000040"/>
        </a:dk2>
        <a:lt2>
          <a:srgbClr val="A4A4C2"/>
        </a:lt2>
        <a:accent1>
          <a:srgbClr val="003399"/>
        </a:accent1>
        <a:accent2>
          <a:srgbClr val="0099FF"/>
        </a:accent2>
        <a:accent3>
          <a:srgbClr val="E2E2FF"/>
        </a:accent3>
        <a:accent4>
          <a:srgbClr val="565682"/>
        </a:accent4>
        <a:accent5>
          <a:srgbClr val="AAADCA"/>
        </a:accent5>
        <a:accent6>
          <a:srgbClr val="008AE7"/>
        </a:accent6>
        <a:hlink>
          <a:srgbClr val="B68600"/>
        </a:hlink>
        <a:folHlink>
          <a:srgbClr val="8A5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3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777777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BDBDBD"/>
        </a:accent5>
        <a:accent6>
          <a:srgbClr val="A1A1A1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adar 4">
        <a:dk1>
          <a:srgbClr val="333333"/>
        </a:dk1>
        <a:lt1>
          <a:srgbClr val="FFFF66"/>
        </a:lt1>
        <a:dk2>
          <a:srgbClr val="000000"/>
        </a:dk2>
        <a:lt2>
          <a:srgbClr val="CC3300"/>
        </a:lt2>
        <a:accent1>
          <a:srgbClr val="5F5F5F"/>
        </a:accent1>
        <a:accent2>
          <a:srgbClr val="3399FF"/>
        </a:accent2>
        <a:accent3>
          <a:srgbClr val="AAAAAA"/>
        </a:accent3>
        <a:accent4>
          <a:srgbClr val="DADA56"/>
        </a:accent4>
        <a:accent5>
          <a:srgbClr val="B6B6B6"/>
        </a:accent5>
        <a:accent6>
          <a:srgbClr val="2D8AE7"/>
        </a:accent6>
        <a:hlink>
          <a:srgbClr val="008000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adar 5">
        <a:dk1>
          <a:srgbClr val="003300"/>
        </a:dk1>
        <a:lt1>
          <a:srgbClr val="FFFFCC"/>
        </a:lt1>
        <a:dk2>
          <a:srgbClr val="006600"/>
        </a:dk2>
        <a:lt2>
          <a:srgbClr val="FFFF00"/>
        </a:lt2>
        <a:accent1>
          <a:srgbClr val="008000"/>
        </a:accent1>
        <a:accent2>
          <a:srgbClr val="3399FF"/>
        </a:accent2>
        <a:accent3>
          <a:srgbClr val="AAB8AA"/>
        </a:accent3>
        <a:accent4>
          <a:srgbClr val="DADAAE"/>
        </a:accent4>
        <a:accent5>
          <a:srgbClr val="AAC0AA"/>
        </a:accent5>
        <a:accent6>
          <a:srgbClr val="2D8AE7"/>
        </a:accent6>
        <a:hlink>
          <a:srgbClr val="6666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4D83C67-61D5-49B0-BF57-E71BC47415C7}"/>
</file>

<file path=customXml/itemProps2.xml><?xml version="1.0" encoding="utf-8"?>
<ds:datastoreItem xmlns:ds="http://schemas.openxmlformats.org/officeDocument/2006/customXml" ds:itemID="{F7971017-8073-4364-ABD8-656CEF434C0F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Designs\Radar.pot</Template>
  <TotalTime>40</TotalTime>
  <Words>166</Words>
  <Application>Microsoft PowerPoint 7.0</Application>
  <PresentationFormat>On-screen Show (4:3)</PresentationFormat>
  <Paragraphs>53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Times New Roman</vt:lpstr>
      <vt:lpstr>Radar</vt:lpstr>
      <vt:lpstr>The Year in Review</vt:lpstr>
      <vt:lpstr>Success-Satisfaction-Partnership</vt:lpstr>
      <vt:lpstr>Review of Key Objectives &amp; Critical Success Factors</vt:lpstr>
      <vt:lpstr>How Did We Do?</vt:lpstr>
      <vt:lpstr>Organizational Overview</vt:lpstr>
      <vt:lpstr>Top Issues Facing Company</vt:lpstr>
      <vt:lpstr>Review of Prior Goals</vt:lpstr>
      <vt:lpstr>Progress Against Goals</vt:lpstr>
      <vt:lpstr>Revenue and Profit</vt:lpstr>
      <vt:lpstr>Key Spending Areas</vt:lpstr>
      <vt:lpstr>Headcount</vt:lpstr>
      <vt:lpstr>Goals for Next Period</vt:lpstr>
      <vt:lpstr>Summary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Cindy McFadden</dc:creator>
  <cp:lastModifiedBy>Tim Poynter</cp:lastModifiedBy>
  <cp:revision>6</cp:revision>
  <dcterms:created xsi:type="dcterms:W3CDTF">1996-12-04T22:13:54Z</dcterms:created>
  <dcterms:modified xsi:type="dcterms:W3CDTF">2007-08-04T11:00:12Z</dcterms:modified>
</cp:coreProperties>
</file>