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6" r:id="rId4"/>
    <p:sldId id="269" r:id="rId5"/>
    <p:sldId id="267" r:id="rId6"/>
    <p:sldId id="262" r:id="rId7"/>
    <p:sldId id="261" r:id="rId8"/>
    <p:sldId id="263" r:id="rId9"/>
  </p:sldIdLst>
  <p:sldSz cx="9144000" cy="6858000" type="screen4x3"/>
  <p:notesSz cx="8991600" cy="71024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B2B2B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handoutView">
  <p:normalViewPr showOutlineIcons="0">
    <p:restoredLeft sz="32787"/>
    <p:restoredTop sz="90929"/>
  </p:normalViewPr>
  <p:slideViewPr>
    <p:cSldViewPr>
      <p:cViewPr varScale="1">
        <p:scale>
          <a:sx n="63" d="100"/>
          <a:sy n="63" d="100"/>
        </p:scale>
        <p:origin x="-252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1044" y="-102"/>
      </p:cViewPr>
      <p:guideLst>
        <p:guide orient="horz" pos="2237"/>
        <p:guide pos="2832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3896897" cy="35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094706" y="2"/>
            <a:ext cx="3896895" cy="35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1C51BE77-C59F-45B4-AA5F-272432210DA1}" type="datetime1">
              <a:rPr lang="en-US"/>
              <a:pPr/>
              <a:t>9/23/2007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747603"/>
            <a:ext cx="3896897" cy="35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094706" y="6747603"/>
            <a:ext cx="3896895" cy="35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50F33ECB-06CA-4A2F-B21E-64DD688BBDD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Rectangle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6747603"/>
            <a:ext cx="3896897" cy="35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3896897" cy="35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22563" y="533400"/>
            <a:ext cx="3551237" cy="2662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6" name="Rectangle 8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99819" y="3373175"/>
            <a:ext cx="6591964" cy="3196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dt" idx="1"/>
          </p:nvPr>
        </p:nvSpPr>
        <p:spPr bwMode="auto">
          <a:xfrm>
            <a:off x="5094706" y="2"/>
            <a:ext cx="3896895" cy="35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B51AA56F-3B8B-4991-AB66-364209478026}" type="datetime1">
              <a:rPr lang="en-US"/>
              <a:pPr/>
              <a:t>9/23/2007</a:t>
            </a:fld>
            <a:endParaRPr lang="en-US"/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094706" y="6747603"/>
            <a:ext cx="3896895" cy="354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200">
                <a:latin typeface="Times New Roman" pitchFamily="18" charset="0"/>
              </a:defRPr>
            </a:lvl1pPr>
          </a:lstStyle>
          <a:p>
            <a:fld id="{23B60958-E8F2-4E00-8401-198426C9024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notesStyle>
    <a:lvl1pPr algn="l" rtl="0" eaLnBrk="0" fontAlgn="base" hangingPunct="0">
      <a:spcBef>
        <a:spcPct val="30000"/>
      </a:spcBef>
      <a:spcAft>
        <a:spcPct val="0"/>
      </a:spcAft>
      <a:defRPr kumimoji="1" sz="1200" b="1" 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722563" y="533400"/>
            <a:ext cx="3551237" cy="266223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99819" y="3373175"/>
            <a:ext cx="6591964" cy="319636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Successful strategies for winning, keeping customers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51AA56F-3B8B-4991-AB66-364209478026}" type="datetime1">
              <a:rPr lang="en-US" smtClean="0"/>
              <a:pPr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22563" y="533400"/>
            <a:ext cx="3551237" cy="26622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51AA56F-3B8B-4991-AB66-364209478026}" type="datetime1">
              <a:rPr lang="en-US" smtClean="0"/>
              <a:pPr/>
              <a:t>9/23/2007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0958-E8F2-4E00-8401-198426C9024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722563" y="533400"/>
            <a:ext cx="3551237" cy="26622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 smtClean="0"/>
              <a:t>Worldwide Sporting Goods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51AA56F-3B8B-4991-AB66-364209478026}" type="datetime1">
              <a:rPr lang="en-US" smtClean="0"/>
              <a:pPr/>
              <a:t>9/23/2007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60958-E8F2-4E00-8401-198426C9024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3074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2722563" y="533400"/>
            <a:ext cx="3551237" cy="2662238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Rectangle 307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99819" y="3373175"/>
            <a:ext cx="6591964" cy="319636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51AA56F-3B8B-4991-AB66-364209478026}" type="datetime1">
              <a:rPr lang="en-US" smtClean="0"/>
              <a:pPr/>
              <a:t>9/23/2007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Worldwide Sporting Goods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1026"/>
          <p:cNvGrpSpPr>
            <a:grpSpLocks/>
          </p:cNvGrpSpPr>
          <p:nvPr/>
        </p:nvGrpSpPr>
        <p:grpSpPr bwMode="auto">
          <a:xfrm>
            <a:off x="2" y="2438401"/>
            <a:ext cx="9009063" cy="1052513"/>
            <a:chOff x="0" y="1536"/>
            <a:chExt cx="5675" cy="663"/>
          </a:xfrm>
        </p:grpSpPr>
        <p:grpSp>
          <p:nvGrpSpPr>
            <p:cNvPr id="30723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30724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5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30726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30727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28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0729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0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31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32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33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0734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5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0736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ED4B108-A6A4-4D06-B34C-D6D6DD8086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595FDA-511A-4559-AF07-8E2DDB806A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38975" y="617539"/>
            <a:ext cx="1951039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82690" y="617539"/>
            <a:ext cx="5703887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3DFEF-8F4E-411F-973E-3779971B4C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9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18B732B-D09E-4A8C-BB3C-2FB7841F6E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6975" y="617538"/>
            <a:ext cx="7793039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F2230CA-6386-4F36-84A2-63FFB985F0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BCCA16-C6B7-4585-A621-602AF4CA93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BD578C-7093-49B8-980E-DB523CFDE8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744ECB-B1A9-4617-A27E-D2C626C0B4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BB7648-5FE6-4460-84E6-D6E86BCD8A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A33464-E878-437F-B89A-69EA0FEAA6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035A05-7CEA-4114-8B4B-8AE75CB887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B56F3E-A357-4785-B5A6-D286BB5CC3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D7C18-FDC8-4A3B-B773-2D11854AB7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ChangeArrowheads="1"/>
          </p:cNvSpPr>
          <p:nvPr/>
        </p:nvSpPr>
        <p:spPr bwMode="ltGray">
          <a:xfrm>
            <a:off x="417514" y="1098551"/>
            <a:ext cx="438151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699" name="Rectangle 1027"/>
          <p:cNvSpPr>
            <a:spLocks noChangeArrowheads="1"/>
          </p:cNvSpPr>
          <p:nvPr/>
        </p:nvSpPr>
        <p:spPr bwMode="ltGray">
          <a:xfrm>
            <a:off x="800100" y="1098551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0" name="Rectangle 1028"/>
          <p:cNvSpPr>
            <a:spLocks noChangeArrowheads="1"/>
          </p:cNvSpPr>
          <p:nvPr/>
        </p:nvSpPr>
        <p:spPr bwMode="ltGray">
          <a:xfrm>
            <a:off x="541339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1" name="Rectangle 1029"/>
          <p:cNvSpPr>
            <a:spLocks noChangeArrowheads="1"/>
          </p:cNvSpPr>
          <p:nvPr/>
        </p:nvSpPr>
        <p:spPr bwMode="ltGray">
          <a:xfrm>
            <a:off x="911226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2" name="Rectangle 1030"/>
          <p:cNvSpPr>
            <a:spLocks noChangeArrowheads="1"/>
          </p:cNvSpPr>
          <p:nvPr/>
        </p:nvSpPr>
        <p:spPr bwMode="ltGray">
          <a:xfrm>
            <a:off x="127001" y="1447801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3" name="Rectangle 1031"/>
          <p:cNvSpPr>
            <a:spLocks noChangeArrowheads="1"/>
          </p:cNvSpPr>
          <p:nvPr/>
        </p:nvSpPr>
        <p:spPr bwMode="gray">
          <a:xfrm>
            <a:off x="762001" y="990601"/>
            <a:ext cx="31751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4" name="Rectangle 1032"/>
          <p:cNvSpPr>
            <a:spLocks noChangeArrowheads="1"/>
          </p:cNvSpPr>
          <p:nvPr/>
        </p:nvSpPr>
        <p:spPr bwMode="gray">
          <a:xfrm>
            <a:off x="442914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9705" name="Rectangle 1033"/>
          <p:cNvSpPr>
            <a:spLocks noGrp="1" noChangeArrowheads="1"/>
          </p:cNvSpPr>
          <p:nvPr>
            <p:ph type="title"/>
          </p:nvPr>
        </p:nvSpPr>
        <p:spPr bwMode="auto">
          <a:xfrm>
            <a:off x="1196975" y="617538"/>
            <a:ext cx="779303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6" name="Rectangle 103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7" name="Rectangle 103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9708" name="Rectangle 103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9709" name="Rectangle 103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C0665F08-A1EC-4A70-B6A9-F3ABF586170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sz="400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29000"/>
            <a:ext cx="6400800" cy="685800"/>
          </a:xfrm>
          <a:noFill/>
          <a:ln/>
        </p:spPr>
        <p:txBody>
          <a:bodyPr lIns="92075" tIns="46038" rIns="92075" bIns="46038"/>
          <a:lstStyle/>
          <a:p>
            <a:r>
              <a:rPr lang="en-US" sz="3700" b="1" i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Worldwide Sporting Goods</a:t>
            </a:r>
            <a:endParaRPr lang="en-US" sz="3700" b="1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Products, value, 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>
                <a:solidFill>
                  <a:schemeClr val="tx2"/>
                </a:solidFill>
              </a:rPr>
              <a:t>Partnership is the key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>
                <a:solidFill>
                  <a:schemeClr val="tx2"/>
                </a:solidFill>
              </a:rPr>
              <a:t>	Retail partners program targets our large customers. They become part of the Worldwide Sporting Goods network, which creates a link between WSG and the local market.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8912" name="Object 1024"/>
          <p:cNvGraphicFramePr>
            <a:graphicFrameLocks noChangeAspect="1"/>
          </p:cNvGraphicFramePr>
          <p:nvPr>
            <p:ph type="chart" idx="1"/>
          </p:nvPr>
        </p:nvGraphicFramePr>
        <p:xfrm>
          <a:off x="914400" y="2133600"/>
          <a:ext cx="7770813" cy="4114800"/>
        </p:xfrm>
        <a:graphic>
          <a:graphicData uri="http://schemas.openxmlformats.org/presentationml/2006/ole">
            <p:oleObj spid="_x0000_s38912" name="Chart" r:id="rId3" imgW="7745760" imgH="4100760" progId="MSGraph.Chart.8">
              <p:embed followColorScheme="full"/>
            </p:oleObj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>
                <a:solidFill>
                  <a:schemeClr val="tx2"/>
                </a:solidFill>
              </a:rPr>
              <a:t>Worldwide Sporting Goods</a:t>
            </a:r>
            <a:endParaRPr lang="en-US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Quality products</a:t>
            </a:r>
          </a:p>
          <a:p>
            <a:r>
              <a:rPr lang="en-US" sz="2400">
                <a:solidFill>
                  <a:schemeClr val="tx2"/>
                </a:solidFill>
              </a:rPr>
              <a:t>Excellent value</a:t>
            </a:r>
          </a:p>
          <a:p>
            <a:r>
              <a:rPr lang="en-US" sz="2400">
                <a:solidFill>
                  <a:schemeClr val="tx2"/>
                </a:solidFill>
              </a:rPr>
              <a:t>Reputation</a:t>
            </a:r>
            <a:endParaRPr lang="en-US" sz="2000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Knowledgeable sales staff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>
                <a:solidFill>
                  <a:schemeClr val="tx2"/>
                </a:solidFill>
              </a:rPr>
              <a:t>Supporting Retail Partners</a:t>
            </a:r>
            <a:endParaRPr lang="en-US" sz="2400">
              <a:solidFill>
                <a:schemeClr val="tx2"/>
              </a:solidFill>
            </a:endParaRPr>
          </a:p>
          <a:p>
            <a:r>
              <a:rPr lang="en-US" sz="2400">
                <a:solidFill>
                  <a:schemeClr val="tx2"/>
                </a:solidFill>
              </a:rPr>
              <a:t>Community shopping</a:t>
            </a:r>
          </a:p>
          <a:p>
            <a:r>
              <a:rPr lang="en-US" sz="2400">
                <a:solidFill>
                  <a:schemeClr val="tx2"/>
                </a:solidFill>
              </a:rPr>
              <a:t>Customer bonding</a:t>
            </a:r>
          </a:p>
          <a:p>
            <a:r>
              <a:rPr lang="en-US" sz="2400">
                <a:solidFill>
                  <a:schemeClr val="tx2"/>
                </a:solidFill>
              </a:rPr>
              <a:t>Customer support</a:t>
            </a:r>
          </a:p>
          <a:p>
            <a:r>
              <a:rPr lang="en-US" sz="2400">
                <a:solidFill>
                  <a:schemeClr val="tx2"/>
                </a:solidFill>
              </a:rPr>
              <a:t>Local service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05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2051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Prompt service</a:t>
            </a:r>
          </a:p>
          <a:p>
            <a:r>
              <a:rPr lang="en-US">
                <a:solidFill>
                  <a:schemeClr val="tx2"/>
                </a:solidFill>
              </a:rPr>
              <a:t>Wide selection of products</a:t>
            </a:r>
          </a:p>
          <a:p>
            <a:r>
              <a:rPr lang="en-US">
                <a:solidFill>
                  <a:schemeClr val="tx2"/>
                </a:solidFill>
              </a:rPr>
              <a:t>Support after sale</a:t>
            </a:r>
          </a:p>
          <a:p>
            <a:endParaRPr lang="en-US">
              <a:solidFill>
                <a:schemeClr val="tx2"/>
              </a:solidFill>
            </a:endParaRPr>
          </a:p>
          <a:p>
            <a:endParaRPr lang="en-US">
              <a:solidFill>
                <a:schemeClr val="tx2"/>
              </a:solidFill>
            </a:endParaRPr>
          </a:p>
        </p:txBody>
      </p:sp>
      <p:pic>
        <p:nvPicPr>
          <p:cNvPr id="12298" name="Picture 2058" descr="BS00704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0" y="2438401"/>
            <a:ext cx="3200400" cy="3062288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Fast delivery</a:t>
            </a:r>
          </a:p>
          <a:p>
            <a:r>
              <a:rPr lang="en-US">
                <a:solidFill>
                  <a:schemeClr val="tx2"/>
                </a:solidFill>
              </a:rPr>
              <a:t>Top manufacturers</a:t>
            </a:r>
          </a:p>
          <a:p>
            <a:r>
              <a:rPr lang="en-US">
                <a:solidFill>
                  <a:schemeClr val="tx2"/>
                </a:solidFill>
              </a:rPr>
              <a:t>Competitive prices</a:t>
            </a:r>
          </a:p>
          <a:p>
            <a:r>
              <a:rPr lang="en-US">
                <a:solidFill>
                  <a:schemeClr val="tx2"/>
                </a:solidFill>
              </a:rPr>
              <a:t>After sales support</a:t>
            </a:r>
          </a:p>
          <a:p>
            <a:endParaRPr lang="en-US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B2B2B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>
                <a:solidFill>
                  <a:schemeClr val="tx2"/>
                </a:solidFill>
              </a:rPr>
              <a:t>Advertising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Circulars, newspapers, television, and radio</a:t>
            </a:r>
          </a:p>
          <a:p>
            <a:r>
              <a:rPr lang="en-US">
                <a:solidFill>
                  <a:schemeClr val="tx2"/>
                </a:solidFill>
              </a:rPr>
              <a:t>Promotions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Special offers and discounts</a:t>
            </a:r>
          </a:p>
          <a:p>
            <a:r>
              <a:rPr lang="en-US">
                <a:solidFill>
                  <a:schemeClr val="tx2"/>
                </a:solidFill>
              </a:rPr>
              <a:t>After sales</a:t>
            </a:r>
          </a:p>
          <a:p>
            <a:pPr lvl="1"/>
            <a:r>
              <a:rPr lang="en-US">
                <a:solidFill>
                  <a:schemeClr val="tx2"/>
                </a:solidFill>
              </a:rPr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5">
      <a:dk1>
        <a:srgbClr val="000000"/>
      </a:dk1>
      <a:lt1>
        <a:srgbClr val="FFFFFF"/>
      </a:lt1>
      <a:dk2>
        <a:srgbClr val="000066"/>
      </a:dk2>
      <a:lt2>
        <a:srgbClr val="333333"/>
      </a:lt2>
      <a:accent1>
        <a:srgbClr val="C4709A"/>
      </a:accent1>
      <a:accent2>
        <a:srgbClr val="4B4EB5"/>
      </a:accent2>
      <a:accent3>
        <a:srgbClr val="FFFFFF"/>
      </a:accent3>
      <a:accent4>
        <a:srgbClr val="000000"/>
      </a:accent4>
      <a:accent5>
        <a:srgbClr val="DEBBCA"/>
      </a:accent5>
      <a:accent6>
        <a:srgbClr val="4346A4"/>
      </a:accent6>
      <a:hlink>
        <a:srgbClr val="C481CF"/>
      </a:hlink>
      <a:folHlink>
        <a:srgbClr val="76B749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28D6F16-2E8B-4DA2-96FE-01F857065D1C}"/>
</file>

<file path=customXml/itemProps2.xml><?xml version="1.0" encoding="utf-8"?>
<ds:datastoreItem xmlns:ds="http://schemas.openxmlformats.org/officeDocument/2006/customXml" ds:itemID="{6C389C02-EA35-4B84-A8CF-9522059481AD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2151</TotalTime>
  <Words>126</Words>
  <Application>Microsoft PowerPoint 7.0</Application>
  <PresentationFormat>On-screen Show (4:3)</PresentationFormat>
  <Paragraphs>48</Paragraphs>
  <Slides>8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0" baseType="lpstr">
      <vt:lpstr>Blends</vt:lpstr>
      <vt:lpstr>Chart</vt:lpstr>
      <vt:lpstr>Making a Business of Recreation</vt:lpstr>
      <vt:lpstr>Success-satisfaction-partnership</vt:lpstr>
      <vt:lpstr>Meeting the Needs</vt:lpstr>
      <vt:lpstr>Growing Sales</vt:lpstr>
      <vt:lpstr>Building Partnerships</vt:lpstr>
      <vt:lpstr>Key Benefits</vt:lpstr>
      <vt:lpstr>Our Strengths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 Poynter</dc:creator>
  <cp:lastModifiedBy>Tim Poynter</cp:lastModifiedBy>
  <cp:revision>114</cp:revision>
  <dcterms:created xsi:type="dcterms:W3CDTF">1995-06-02T22:06:36Z</dcterms:created>
  <dcterms:modified xsi:type="dcterms:W3CDTF">2007-09-23T14:09:46Z</dcterms:modified>
</cp:coreProperties>
</file>